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58" r:id="rId4"/>
    <p:sldId id="275" r:id="rId5"/>
    <p:sldId id="276" r:id="rId6"/>
    <p:sldId id="259" r:id="rId7"/>
    <p:sldId id="273" r:id="rId8"/>
    <p:sldId id="277" r:id="rId9"/>
    <p:sldId id="260" r:id="rId10"/>
    <p:sldId id="282" r:id="rId11"/>
    <p:sldId id="278" r:id="rId12"/>
    <p:sldId id="261" r:id="rId13"/>
    <p:sldId id="262" r:id="rId14"/>
    <p:sldId id="274" r:id="rId15"/>
    <p:sldId id="272" r:id="rId16"/>
    <p:sldId id="279" r:id="rId17"/>
    <p:sldId id="281" r:id="rId18"/>
    <p:sldId id="263" r:id="rId19"/>
    <p:sldId id="280" r:id="rId20"/>
    <p:sldId id="264" r:id="rId21"/>
    <p:sldId id="265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4E4C0F-FFAA-473D-8D78-8B7F2B489EA2}" type="datetimeFigureOut">
              <a:rPr lang="en-US" smtClean="0"/>
              <a:t>02-Dec-19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80736EA-43CF-4234-8D0E-21E314F7B9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bc.com/sarah-whitte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Chipotle Business Assessment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Institution: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76600" y="838200"/>
            <a:ext cx="336232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81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International commerce and globalization require strategic management </a:t>
            </a:r>
          </a:p>
          <a:p>
            <a:r>
              <a:rPr lang="en-US" dirty="0" smtClean="0"/>
              <a:t>Strategic management involve use of tools</a:t>
            </a:r>
          </a:p>
          <a:p>
            <a:r>
              <a:rPr lang="en-US" dirty="0" smtClean="0"/>
              <a:t>Notable tool is PESTLE</a:t>
            </a:r>
          </a:p>
          <a:p>
            <a:r>
              <a:rPr lang="en-US" dirty="0" smtClean="0"/>
              <a:t>PESTLE  addresses: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Political Issues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Economic 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Sociocultural changes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Technology and innovation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Legal parameter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dirty="0" smtClean="0"/>
              <a:t>Ecological 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34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information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Chipotle Mexican Grill, Inn</a:t>
            </a:r>
          </a:p>
          <a:p>
            <a:r>
              <a:rPr lang="en-US" dirty="0" smtClean="0"/>
              <a:t>Incorporated in Delaware </a:t>
            </a:r>
          </a:p>
          <a:p>
            <a:r>
              <a:rPr lang="en-US" dirty="0" smtClean="0"/>
              <a:t>First head offices at New York and Denver, Colorado</a:t>
            </a:r>
          </a:p>
          <a:p>
            <a:r>
              <a:rPr lang="en-US" dirty="0" smtClean="0"/>
              <a:t>Relocated in 2018</a:t>
            </a:r>
          </a:p>
          <a:p>
            <a:r>
              <a:rPr lang="en-US" b="1" dirty="0" smtClean="0"/>
              <a:t>610 </a:t>
            </a:r>
            <a:r>
              <a:rPr lang="en-US" b="1" dirty="0"/>
              <a:t>Newport Center Drive, Suite-1300 Newport Beach, </a:t>
            </a:r>
            <a:r>
              <a:rPr lang="en-US" b="1" dirty="0" smtClean="0"/>
              <a:t>California</a:t>
            </a:r>
          </a:p>
          <a:p>
            <a:r>
              <a:rPr lang="en-US" b="1" dirty="0"/>
              <a:t>SIC CODE 5812</a:t>
            </a:r>
            <a:r>
              <a:rPr lang="en-US" dirty="0"/>
              <a:t> </a:t>
            </a:r>
            <a:r>
              <a:rPr lang="en-US" dirty="0" smtClean="0"/>
              <a:t>: for Eating Places</a:t>
            </a:r>
          </a:p>
          <a:p>
            <a:r>
              <a:rPr lang="en-US" b="1" dirty="0"/>
              <a:t>NAICS Codes </a:t>
            </a:r>
            <a:r>
              <a:rPr lang="en-US" b="1" dirty="0" smtClean="0"/>
              <a:t>722511</a:t>
            </a:r>
            <a:r>
              <a:rPr lang="en-US" dirty="0" smtClean="0"/>
              <a:t>: </a:t>
            </a:r>
            <a:r>
              <a:rPr lang="en-US" dirty="0"/>
              <a:t>FULL-SERVICE </a:t>
            </a:r>
            <a:r>
              <a:rPr lang="en-US" dirty="0" smtClean="0"/>
              <a:t>RESTAURANT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7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Chipotle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Founder and former CEO</a:t>
            </a:r>
          </a:p>
          <a:p>
            <a:r>
              <a:rPr lang="en-US" dirty="0" smtClean="0"/>
              <a:t>Began as an experimental venture</a:t>
            </a:r>
          </a:p>
          <a:p>
            <a:r>
              <a:rPr lang="en-US" dirty="0" smtClean="0"/>
              <a:t>From a loan of $85,000</a:t>
            </a:r>
          </a:p>
          <a:p>
            <a:r>
              <a:rPr lang="en-US" dirty="0" smtClean="0"/>
              <a:t>Initial as sale target of 107 burritos per day</a:t>
            </a:r>
          </a:p>
          <a:p>
            <a:r>
              <a:rPr lang="en-US" dirty="0" smtClean="0"/>
              <a:t>Surged to 1000 burritos per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86000"/>
            <a:ext cx="3657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33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commerce: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Surpassing initial business targets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Maximize the new paradigm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Expand market growth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Excess capital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Need to embrace changes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Impetus for Going International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Need to Embrace Changes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2286000"/>
            <a:ext cx="3505200" cy="373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57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market screening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Revolution in Nordic food culture</a:t>
            </a:r>
          </a:p>
          <a:p>
            <a:r>
              <a:rPr lang="en-US" dirty="0" smtClean="0"/>
              <a:t>Need for wellness and health food options</a:t>
            </a:r>
          </a:p>
          <a:p>
            <a:r>
              <a:rPr lang="en-US" dirty="0" smtClean="0"/>
              <a:t>Consumers changes in preferences for casual-dining </a:t>
            </a:r>
          </a:p>
          <a:p>
            <a:r>
              <a:rPr lang="en-US" dirty="0" smtClean="0"/>
              <a:t>Providing flexibility and variability </a:t>
            </a:r>
          </a:p>
          <a:p>
            <a:r>
              <a:rPr lang="en-US" dirty="0" smtClean="0"/>
              <a:t>Enhance social engagemen</a:t>
            </a:r>
            <a:r>
              <a:rPr lang="en-US" dirty="0"/>
              <a:t>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Need </a:t>
            </a:r>
            <a:r>
              <a:rPr lang="en-US" dirty="0"/>
              <a:t>P</a:t>
            </a:r>
            <a:r>
              <a:rPr lang="en-US" dirty="0" smtClean="0"/>
              <a:t>otential for Product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Star Portfolio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62200"/>
            <a:ext cx="3657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214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and financial scanning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Economic actors that influence living standards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Change in  GDP per capita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A</a:t>
            </a:r>
            <a:r>
              <a:rPr lang="en-US" dirty="0" smtClean="0"/>
              <a:t>nnual </a:t>
            </a:r>
            <a:r>
              <a:rPr lang="en-US" dirty="0"/>
              <a:t>GDP </a:t>
            </a:r>
            <a:r>
              <a:rPr lang="en-US" dirty="0" smtClean="0"/>
              <a:t>growth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C</a:t>
            </a:r>
            <a:r>
              <a:rPr lang="en-US" dirty="0" smtClean="0"/>
              <a:t>onsumption and Investment variations </a:t>
            </a:r>
            <a:r>
              <a:rPr lang="en-US" dirty="0"/>
              <a:t>per </a:t>
            </a:r>
            <a:r>
              <a:rPr lang="en-US" dirty="0" smtClean="0"/>
              <a:t>year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 smtClean="0"/>
              <a:t>Unemployment rate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P</a:t>
            </a:r>
            <a:r>
              <a:rPr lang="en-US" dirty="0" smtClean="0"/>
              <a:t>ublic </a:t>
            </a:r>
            <a:r>
              <a:rPr lang="en-US" dirty="0"/>
              <a:t>D</a:t>
            </a:r>
            <a:r>
              <a:rPr lang="en-US" dirty="0" smtClean="0"/>
              <a:t>ebt </a:t>
            </a:r>
            <a:r>
              <a:rPr lang="en-US" dirty="0"/>
              <a:t>as a percentage of GDP</a:t>
            </a:r>
            <a:endParaRPr lang="en-US" dirty="0" smtClean="0"/>
          </a:p>
          <a:p>
            <a:pPr marL="514350" indent="-514350">
              <a:buFont typeface="+mj-lt"/>
              <a:buAutoNum type="romanUcPeriod"/>
            </a:pPr>
            <a:endParaRPr lang="en-US" dirty="0" smtClean="0"/>
          </a:p>
          <a:p>
            <a:r>
              <a:rPr lang="en-US" dirty="0" smtClean="0"/>
              <a:t>Financial conditions also affect the ability to buy goods and services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8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trends for target markets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Sweden GDP per capita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Norway GDP per Capita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3581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86000"/>
            <a:ext cx="38195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709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Political and Legal </a:t>
            </a:r>
            <a:r>
              <a:rPr lang="en-US" dirty="0" smtClean="0"/>
              <a:t>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7543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924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Business consider the cadres of tax regimes before investing in a foreign market</a:t>
            </a:r>
          </a:p>
          <a:p>
            <a:r>
              <a:rPr lang="en-US" dirty="0" smtClean="0"/>
              <a:t>Key taxes include;-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Corporate Tax-levied on the income generated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Sales tax- affects the revenue-maximization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Personal income tax- can discourage expatriates from joining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/>
              <a:t> social security rate for employees influence the attractiveness from an expatriate standpoint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47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and Legal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Political stability attract foreign investors</a:t>
            </a:r>
          </a:p>
          <a:p>
            <a:r>
              <a:rPr lang="en-US" dirty="0" smtClean="0"/>
              <a:t>Both Norway and Sweden are stable</a:t>
            </a:r>
          </a:p>
          <a:p>
            <a:r>
              <a:rPr lang="en-US" dirty="0" smtClean="0"/>
              <a:t>Constitutional monarchy and parliamentary democracy</a:t>
            </a:r>
          </a:p>
          <a:p>
            <a:r>
              <a:rPr lang="en-US" dirty="0" smtClean="0"/>
              <a:t>Recently held elections </a:t>
            </a:r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Harald</a:t>
            </a:r>
            <a:r>
              <a:rPr lang="en-US" dirty="0" smtClean="0"/>
              <a:t> V of Norway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62200"/>
            <a:ext cx="3733800" cy="38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3233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Sociocultural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Norway’s recent population =</a:t>
            </a:r>
            <a:r>
              <a:rPr lang="en-US" b="1" dirty="0" smtClean="0"/>
              <a:t>5,295,619</a:t>
            </a:r>
            <a:r>
              <a:rPr lang="en-US" b="1" dirty="0"/>
              <a:t> </a:t>
            </a:r>
            <a:endParaRPr lang="en-US" b="1" dirty="0" smtClean="0"/>
          </a:p>
          <a:p>
            <a:r>
              <a:rPr lang="en-US" dirty="0" smtClean="0"/>
              <a:t>Sweden’s population=</a:t>
            </a:r>
            <a:r>
              <a:rPr lang="en-US" b="1" dirty="0"/>
              <a:t> 10,230,000 </a:t>
            </a:r>
            <a:r>
              <a:rPr lang="en-US" b="1" dirty="0" smtClean="0"/>
              <a:t>people</a:t>
            </a:r>
          </a:p>
          <a:p>
            <a:r>
              <a:rPr lang="en-US" dirty="0" smtClean="0"/>
              <a:t>High population provides ready market </a:t>
            </a:r>
          </a:p>
          <a:p>
            <a:r>
              <a:rPr lang="en-US" dirty="0"/>
              <a:t>life </a:t>
            </a:r>
            <a:r>
              <a:rPr lang="en-US" dirty="0" smtClean="0"/>
              <a:t>expectancy rate: Norway=82.90years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:Sweden=81.9 years  </a:t>
            </a:r>
          </a:p>
          <a:p>
            <a:r>
              <a:rPr lang="en-US" dirty="0" smtClean="0"/>
              <a:t>Life expectancy induces the type of living standard</a:t>
            </a:r>
          </a:p>
          <a:p>
            <a:r>
              <a:rPr lang="en-US" dirty="0" smtClean="0"/>
              <a:t>Both target market have a high life expectance rate                      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7746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315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564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Competitive screening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Key indicators of competitiveness of a target market;</a:t>
            </a:r>
          </a:p>
          <a:p>
            <a:r>
              <a:rPr lang="en-US" b="1" dirty="0" smtClean="0"/>
              <a:t>Unemployment Rate</a:t>
            </a:r>
            <a:r>
              <a:rPr lang="en-US" dirty="0" smtClean="0"/>
              <a:t>: determines the standard of living. </a:t>
            </a:r>
          </a:p>
          <a:p>
            <a:r>
              <a:rPr lang="en-US" dirty="0" smtClean="0"/>
              <a:t>  Higher unemployment rate, low purchasing power</a:t>
            </a:r>
          </a:p>
          <a:p>
            <a:r>
              <a:rPr lang="en-US" dirty="0" smtClean="0"/>
              <a:t>Norway has a low unemployment rate </a:t>
            </a:r>
          </a:p>
          <a:p>
            <a:r>
              <a:rPr lang="en-US" b="1" dirty="0" smtClean="0"/>
              <a:t>Inflation Rate:</a:t>
            </a:r>
          </a:p>
          <a:p>
            <a:r>
              <a:rPr lang="en-US" dirty="0" smtClean="0"/>
              <a:t>Affects the price of commodities </a:t>
            </a:r>
          </a:p>
          <a:p>
            <a:r>
              <a:rPr lang="en-US" dirty="0" smtClean="0"/>
              <a:t>Higher inflation rate, reduces the demand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0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Entry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Swedish and Norwegian government strives to achieve zero barriers to entry</a:t>
            </a:r>
          </a:p>
          <a:p>
            <a:r>
              <a:rPr lang="en-US" dirty="0" smtClean="0"/>
              <a:t>Favorable government policies and tax regime</a:t>
            </a:r>
          </a:p>
          <a:p>
            <a:r>
              <a:rPr lang="en-US" dirty="0" smtClean="0"/>
              <a:t>Minimal limitation of profit expatriation</a:t>
            </a:r>
          </a:p>
          <a:p>
            <a:r>
              <a:rPr lang="en-US" dirty="0" smtClean="0"/>
              <a:t>Norway rank 6 out of 286  countries on ease of doing business </a:t>
            </a:r>
          </a:p>
          <a:p>
            <a:r>
              <a:rPr lang="en-US" dirty="0" smtClean="0"/>
              <a:t>Both countries are signatories to </a:t>
            </a:r>
            <a:r>
              <a:rPr lang="en-US" dirty="0"/>
              <a:t>European Economic Area for Free Trade </a:t>
            </a:r>
            <a:endParaRPr lang="en-US" dirty="0" smtClean="0"/>
          </a:p>
          <a:p>
            <a:r>
              <a:rPr lang="en-US" dirty="0" smtClean="0"/>
              <a:t>Norway utilizes promotional programs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65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Minimal for both Norway and Sweden</a:t>
            </a:r>
          </a:p>
          <a:p>
            <a:r>
              <a:rPr lang="en-US" dirty="0" smtClean="0"/>
              <a:t>Continuous investment on anti-terrorism</a:t>
            </a:r>
          </a:p>
          <a:p>
            <a:r>
              <a:rPr lang="en-US" dirty="0" smtClean="0"/>
              <a:t>Norway experienced an attack in 2011</a:t>
            </a:r>
          </a:p>
          <a:p>
            <a:r>
              <a:rPr lang="en-US" dirty="0" smtClean="0"/>
              <a:t>77 lives lost due to terror-related crime</a:t>
            </a:r>
          </a:p>
          <a:p>
            <a:r>
              <a:rPr lang="en-US" dirty="0" smtClean="0"/>
              <a:t>Norway has a better rating on transparency and minimal corruption cases</a:t>
            </a:r>
          </a:p>
          <a:p>
            <a:r>
              <a:rPr lang="en-US" dirty="0" smtClean="0"/>
              <a:t>Corruption discourages foreign investors</a:t>
            </a:r>
          </a:p>
          <a:p>
            <a:r>
              <a:rPr lang="en-US" dirty="0" smtClean="0"/>
              <a:t>Continuous investment from both government to eradicate unethical 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6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Topology of the Nordic Nations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7467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9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screening: investment destination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Overall, SWEDEN provides an edge for the Chipotle Mexican Grill, </a:t>
            </a:r>
            <a:r>
              <a:rPr lang="en-US" dirty="0" err="1" smtClean="0"/>
              <a:t>Inc</a:t>
            </a:r>
            <a:endParaRPr lang="en-US" dirty="0" smtClean="0"/>
          </a:p>
          <a:p>
            <a:r>
              <a:rPr lang="en-US" dirty="0" smtClean="0"/>
              <a:t>Reasons: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High population and growth potential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 climatic condition in Sweden facilitate the company to plant key spices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Equal rainfall distribution in Sweden eliminate the spatial density population experience in Norway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</a:t>
            </a:r>
            <a:r>
              <a:rPr lang="en-US" dirty="0" smtClean="0"/>
              <a:t>ender-egalitarian  in Sweden enhances the attractiveness of the country to foreign investors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497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Future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Chipotle should utilize a FDI entry strategy </a:t>
            </a:r>
          </a:p>
          <a:p>
            <a:r>
              <a:rPr lang="en-US" dirty="0" smtClean="0"/>
              <a:t>The protracted political stability and economic growth sustain the attractiveness of the Swedish market </a:t>
            </a:r>
          </a:p>
          <a:p>
            <a:r>
              <a:rPr lang="en-US" dirty="0" smtClean="0"/>
              <a:t>However, the use of FDI strategy requires continued scanning on the new market</a:t>
            </a:r>
          </a:p>
          <a:p>
            <a:r>
              <a:rPr lang="en-US" dirty="0"/>
              <a:t> </a:t>
            </a:r>
            <a:r>
              <a:rPr lang="en-US" dirty="0" smtClean="0"/>
              <a:t>PESTLE  model provides the key parameters that influences the effectiveness of a market</a:t>
            </a:r>
          </a:p>
          <a:p>
            <a:r>
              <a:rPr lang="en-US" dirty="0" smtClean="0"/>
              <a:t>E.g. Chipotle need to evaluate the political sphere after four years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075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Need to maximize the benefits of international commerce</a:t>
            </a:r>
          </a:p>
          <a:p>
            <a:r>
              <a:rPr lang="en-US" dirty="0" smtClean="0"/>
              <a:t>Business requires strategic management and assessment capabilities</a:t>
            </a:r>
          </a:p>
          <a:p>
            <a:r>
              <a:rPr lang="en-US" dirty="0" smtClean="0"/>
              <a:t>Knowledge in PESTLE as a management tool is key</a:t>
            </a:r>
          </a:p>
          <a:p>
            <a:r>
              <a:rPr lang="en-US" dirty="0" smtClean="0"/>
              <a:t>PESTLE tool outlays the attractiveness of Sweden market </a:t>
            </a:r>
          </a:p>
          <a:p>
            <a:r>
              <a:rPr lang="en-US" dirty="0" smtClean="0"/>
              <a:t>The positive growth in the domestic market provides an impetus to venture into international market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67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Chipotle.com. (2019). </a:t>
            </a:r>
            <a:r>
              <a:rPr lang="en-US" i="1" dirty="0"/>
              <a:t>Chipotle Mexican Grill, Inc. </a:t>
            </a:r>
            <a:endParaRPr lang="en-US" dirty="0"/>
          </a:p>
          <a:p>
            <a:r>
              <a:rPr lang="en-US" dirty="0" err="1"/>
              <a:t>Daszkowski</a:t>
            </a:r>
            <a:r>
              <a:rPr lang="en-US" dirty="0"/>
              <a:t>, D. (2018, December 12). “The history of Chipotle Mexican Grill,” </a:t>
            </a:r>
            <a:r>
              <a:rPr lang="en-US" i="1" dirty="0"/>
              <a:t>The </a:t>
            </a:r>
            <a:r>
              <a:rPr lang="en-US" i="1" dirty="0" err="1"/>
              <a:t>Balanesmb</a:t>
            </a:r>
            <a:r>
              <a:rPr lang="en-US" i="1" dirty="0"/>
              <a:t>.</a:t>
            </a:r>
            <a:r>
              <a:rPr lang="en-US" dirty="0"/>
              <a:t> </a:t>
            </a:r>
          </a:p>
          <a:p>
            <a:r>
              <a:rPr lang="en-US" dirty="0"/>
              <a:t>European Custom Portal. (2019). </a:t>
            </a:r>
            <a:r>
              <a:rPr lang="en-US" i="1" dirty="0"/>
              <a:t>HS code, customs tariff number, tariff guide-European Database</a:t>
            </a:r>
            <a:r>
              <a:rPr lang="en-US" dirty="0"/>
              <a:t>, Brussels, Belgium: AUTHOR </a:t>
            </a:r>
            <a:r>
              <a:rPr lang="en-US" dirty="0" smtClean="0"/>
              <a:t>Focus-Economics</a:t>
            </a:r>
            <a:r>
              <a:rPr lang="en-US" dirty="0"/>
              <a:t>. (2019, February 26). “Nordic economic outlook,” </a:t>
            </a:r>
            <a:r>
              <a:rPr lang="en-US" i="1" dirty="0"/>
              <a:t>AUTHOR, </a:t>
            </a:r>
            <a:endParaRPr lang="en-US" dirty="0"/>
          </a:p>
          <a:p>
            <a:r>
              <a:rPr lang="en-US" dirty="0" err="1"/>
              <a:t>Mäkelä</a:t>
            </a:r>
            <a:r>
              <a:rPr lang="en-US" dirty="0"/>
              <a:t>, J., </a:t>
            </a:r>
            <a:r>
              <a:rPr lang="en-US" dirty="0" err="1"/>
              <a:t>Lillebø</a:t>
            </a:r>
            <a:r>
              <a:rPr lang="en-US" dirty="0"/>
              <a:t>, K. &amp; </a:t>
            </a:r>
            <a:r>
              <a:rPr lang="en-US" dirty="0" err="1"/>
              <a:t>Lammi</a:t>
            </a:r>
            <a:r>
              <a:rPr lang="en-US" dirty="0"/>
              <a:t>, M. (2011). </a:t>
            </a:r>
            <a:r>
              <a:rPr lang="en-US" i="1" dirty="0"/>
              <a:t>Nordic young health: Possibilities and barriers for new healthy concepts in the fast food sector</a:t>
            </a:r>
            <a:r>
              <a:rPr lang="en-US" dirty="0"/>
              <a:t>, Oslo, Norway: Nordic Innovation</a:t>
            </a:r>
          </a:p>
          <a:p>
            <a:r>
              <a:rPr lang="en-US" dirty="0"/>
              <a:t>Nordic Council of Minister. (2015). Proceedings from the Program New Nordic Food II, 2010-2014: For the f</a:t>
            </a:r>
            <a:r>
              <a:rPr lang="en-US" i="1" dirty="0"/>
              <a:t>inal report on</a:t>
            </a:r>
            <a:r>
              <a:rPr lang="en-US" dirty="0"/>
              <a:t> </a:t>
            </a:r>
            <a:r>
              <a:rPr lang="en-US" i="1" dirty="0"/>
              <a:t>the emergence of a new Nordic food culture, </a:t>
            </a:r>
            <a:r>
              <a:rPr lang="en-US" dirty="0"/>
              <a:t>(Pages 4-70), Copenhagen, Denmark</a:t>
            </a:r>
            <a:r>
              <a:rPr lang="en-US" i="1" dirty="0"/>
              <a:t>: </a:t>
            </a:r>
            <a:r>
              <a:rPr lang="en-US" dirty="0" err="1"/>
              <a:t>Norden</a:t>
            </a:r>
            <a:r>
              <a:rPr lang="en-US" dirty="0"/>
              <a:t>. </a:t>
            </a:r>
            <a:r>
              <a:rPr lang="en-US" dirty="0" smtClean="0"/>
              <a:t>OECD </a:t>
            </a:r>
            <a:r>
              <a:rPr lang="en-US" dirty="0"/>
              <a:t>(2019), </a:t>
            </a:r>
            <a:r>
              <a:rPr lang="en-US" i="1" dirty="0"/>
              <a:t>Population</a:t>
            </a:r>
            <a:r>
              <a:rPr lang="en-US" dirty="0"/>
              <a:t> (indicator).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81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Plowman, S. (April 2019), "A strategic audit of Chipotle Mexican Grill, Inc." </a:t>
            </a:r>
            <a:r>
              <a:rPr lang="en-US" i="1" dirty="0"/>
              <a:t>Honors Theses, University of Nebraska-Lincoln,</a:t>
            </a:r>
            <a:r>
              <a:rPr lang="en-US" dirty="0"/>
              <a:t> Issue </a:t>
            </a:r>
            <a:r>
              <a:rPr lang="en-US" dirty="0" smtClean="0"/>
              <a:t>141</a:t>
            </a:r>
            <a:endParaRPr lang="en-US" dirty="0"/>
          </a:p>
          <a:p>
            <a:r>
              <a:rPr lang="en-US" dirty="0" err="1"/>
              <a:t>Rehn</a:t>
            </a:r>
            <a:r>
              <a:rPr lang="en-US" dirty="0"/>
              <a:t>, C., </a:t>
            </a:r>
            <a:r>
              <a:rPr lang="en-US" dirty="0" err="1"/>
              <a:t>Kindgren-Bengtsson</a:t>
            </a:r>
            <a:r>
              <a:rPr lang="en-US" dirty="0"/>
              <a:t>, C., </a:t>
            </a:r>
            <a:r>
              <a:rPr lang="en-US" dirty="0" err="1"/>
              <a:t>Myrén</a:t>
            </a:r>
            <a:r>
              <a:rPr lang="en-US" dirty="0"/>
              <a:t>, J. &amp; </a:t>
            </a:r>
            <a:r>
              <a:rPr lang="en-US" dirty="0" err="1"/>
              <a:t>Norderyd</a:t>
            </a:r>
            <a:r>
              <a:rPr lang="en-US" dirty="0"/>
              <a:t>, J., </a:t>
            </a:r>
            <a:r>
              <a:rPr lang="en-US" dirty="0" err="1"/>
              <a:t>Lindahl</a:t>
            </a:r>
            <a:r>
              <a:rPr lang="en-US" dirty="0"/>
              <a:t>, A. (2019, February 1). </a:t>
            </a:r>
            <a:r>
              <a:rPr lang="en-US" i="1" dirty="0"/>
              <a:t>Doing business in Sweden: Overview,</a:t>
            </a:r>
            <a:r>
              <a:rPr lang="en-US" dirty="0"/>
              <a:t> London, UK: Thomson-Reuters</a:t>
            </a:r>
          </a:p>
          <a:p>
            <a:r>
              <a:rPr lang="en-US" dirty="0"/>
              <a:t>SEC. (2018, December 31). </a:t>
            </a:r>
            <a:r>
              <a:rPr lang="en-US" i="1" dirty="0"/>
              <a:t>Chipotle Mexican Grill, Inc. Form 10-K, </a:t>
            </a:r>
            <a:r>
              <a:rPr lang="en-US" dirty="0"/>
              <a:t>Washington, DC.: AUTHOR</a:t>
            </a:r>
          </a:p>
          <a:p>
            <a:r>
              <a:rPr lang="en-US" dirty="0"/>
              <a:t>SICCODE.com. (2019). </a:t>
            </a:r>
            <a:r>
              <a:rPr lang="en-US" i="1" dirty="0"/>
              <a:t>Chipotle Mexican Grill, Inc. </a:t>
            </a:r>
            <a:r>
              <a:rPr lang="en-US" dirty="0"/>
              <a:t>AUTHOR. </a:t>
            </a:r>
          </a:p>
          <a:p>
            <a:r>
              <a:rPr lang="en-US" dirty="0"/>
              <a:t>Solberg, S. (2018, February 23). “Norway implements new rules controlling foreign ownership,” </a:t>
            </a:r>
            <a:r>
              <a:rPr lang="en-US" i="1" dirty="0"/>
              <a:t>The Global Compliance News, </a:t>
            </a:r>
            <a:r>
              <a:rPr lang="en-US" dirty="0" smtClean="0"/>
              <a:t>Statistic </a:t>
            </a:r>
            <a:r>
              <a:rPr lang="en-US" dirty="0"/>
              <a:t>Norway. (2019, November 20). “Key figure for the population,” </a:t>
            </a:r>
            <a:r>
              <a:rPr lang="en-US" i="1" dirty="0"/>
              <a:t>AUTHOR.</a:t>
            </a:r>
            <a:r>
              <a:rPr lang="en-US" dirty="0"/>
              <a:t> </a:t>
            </a:r>
            <a:r>
              <a:rPr lang="en-US" dirty="0" smtClean="0"/>
              <a:t>U.S</a:t>
            </a:r>
            <a:r>
              <a:rPr lang="en-US" dirty="0"/>
              <a:t>. Department of State. (2015 May). </a:t>
            </a:r>
            <a:r>
              <a:rPr lang="en-US" i="1" dirty="0"/>
              <a:t>2015 Investment climate survey-Norway, </a:t>
            </a:r>
            <a:r>
              <a:rPr lang="en-US" dirty="0"/>
              <a:t>Washington, DC: AUTHOR. </a:t>
            </a:r>
            <a:endParaRPr lang="en-US" i="1" u="sng" dirty="0" smtClean="0"/>
          </a:p>
          <a:p>
            <a:r>
              <a:rPr lang="en-US" dirty="0"/>
              <a:t>Weather Online. (</a:t>
            </a:r>
            <a:r>
              <a:rPr lang="en-US" dirty="0" err="1"/>
              <a:t>n.d.</a:t>
            </a:r>
            <a:r>
              <a:rPr lang="en-US" dirty="0"/>
              <a:t>). </a:t>
            </a:r>
            <a:r>
              <a:rPr lang="en-US" i="1" dirty="0"/>
              <a:t>Climate of the world. </a:t>
            </a:r>
            <a:r>
              <a:rPr lang="en-US" u="sng" dirty="0" smtClean="0">
                <a:hlinkClick r:id="rId2"/>
              </a:rPr>
              <a:t>Whitten</a:t>
            </a:r>
            <a:r>
              <a:rPr lang="en-US" dirty="0"/>
              <a:t>, S. (2018, May 23). “Chipotle to close Denver, New York offices and move headquarters to Southern California,” </a:t>
            </a:r>
            <a:r>
              <a:rPr lang="en-US" i="1" dirty="0"/>
              <a:t>The CBNC</a:t>
            </a:r>
            <a:r>
              <a:rPr lang="en-US" i="1" dirty="0" smtClean="0"/>
              <a:t>,</a:t>
            </a:r>
            <a:r>
              <a:rPr lang="en-US" dirty="0" smtClean="0"/>
              <a:t>). </a:t>
            </a:r>
            <a:r>
              <a:rPr lang="en-US" i="1" dirty="0"/>
              <a:t>Economic Data, </a:t>
            </a:r>
            <a:r>
              <a:rPr lang="en-US" dirty="0"/>
              <a:t>Washington, DC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80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1027</Words>
  <Application>Microsoft Office PowerPoint</Application>
  <PresentationFormat>On-screen Show (4:3)</PresentationFormat>
  <Paragraphs>136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Oriel</vt:lpstr>
      <vt:lpstr>Chipotle Business Assessment </vt:lpstr>
      <vt:lpstr>Introduction </vt:lpstr>
      <vt:lpstr>Background information  </vt:lpstr>
      <vt:lpstr>History of the Chipotle</vt:lpstr>
      <vt:lpstr>International commerce: Reasons</vt:lpstr>
      <vt:lpstr>General market screening  </vt:lpstr>
      <vt:lpstr>Economic and financial scanning</vt:lpstr>
      <vt:lpstr>Economic trends for target markets</vt:lpstr>
      <vt:lpstr>Political and Legal screening </vt:lpstr>
      <vt:lpstr>Key taxes</vt:lpstr>
      <vt:lpstr>Political and Legal </vt:lpstr>
      <vt:lpstr>Sociocultural screening </vt:lpstr>
      <vt:lpstr>Competitive screening </vt:lpstr>
      <vt:lpstr>Competitive screening </vt:lpstr>
      <vt:lpstr>Levels of Entry Barriers</vt:lpstr>
      <vt:lpstr>Political risks</vt:lpstr>
      <vt:lpstr>Topology of the Nordic Nations</vt:lpstr>
      <vt:lpstr>Final screening: investment destination </vt:lpstr>
      <vt:lpstr>Plan for Future research</vt:lpstr>
      <vt:lpstr>Conclusion and recommendation</vt:lpstr>
      <vt:lpstr>References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2019-12-02T01:50:30Z</dcterms:created>
  <dcterms:modified xsi:type="dcterms:W3CDTF">2019-12-02T03:52:22Z</dcterms:modified>
</cp:coreProperties>
</file>