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8" r:id="rId2"/>
    <p:sldId id="257" r:id="rId3"/>
    <p:sldId id="361" r:id="rId4"/>
    <p:sldId id="303" r:id="rId5"/>
    <p:sldId id="360" r:id="rId6"/>
    <p:sldId id="315" r:id="rId7"/>
    <p:sldId id="316" r:id="rId8"/>
    <p:sldId id="317" r:id="rId9"/>
    <p:sldId id="359" r:id="rId10"/>
    <p:sldId id="349" r:id="rId11"/>
    <p:sldId id="350" r:id="rId12"/>
    <p:sldId id="351" r:id="rId13"/>
    <p:sldId id="352" r:id="rId14"/>
    <p:sldId id="346" r:id="rId15"/>
    <p:sldId id="347" r:id="rId16"/>
    <p:sldId id="348" r:id="rId17"/>
    <p:sldId id="354" r:id="rId18"/>
    <p:sldId id="344" r:id="rId19"/>
    <p:sldId id="345" r:id="rId20"/>
    <p:sldId id="342" r:id="rId21"/>
    <p:sldId id="343" r:id="rId22"/>
    <p:sldId id="340" r:id="rId23"/>
    <p:sldId id="341" r:id="rId24"/>
    <p:sldId id="339" r:id="rId25"/>
    <p:sldId id="333" r:id="rId26"/>
    <p:sldId id="326" r:id="rId27"/>
    <p:sldId id="324" r:id="rId28"/>
    <p:sldId id="320" r:id="rId29"/>
    <p:sldId id="337" r:id="rId30"/>
    <p:sldId id="335" r:id="rId31"/>
    <p:sldId id="336" r:id="rId32"/>
    <p:sldId id="362" r:id="rId33"/>
    <p:sldId id="331" r:id="rId34"/>
    <p:sldId id="329" r:id="rId35"/>
    <p:sldId id="330" r:id="rId36"/>
    <p:sldId id="356" r:id="rId37"/>
    <p:sldId id="323" r:id="rId38"/>
    <p:sldId id="355" r:id="rId39"/>
    <p:sldId id="328" r:id="rId40"/>
    <p:sldId id="325" r:id="rId41"/>
    <p:sldId id="322" r:id="rId42"/>
    <p:sldId id="318" r:id="rId43"/>
    <p:sldId id="321" r:id="rId44"/>
    <p:sldId id="319" r:id="rId45"/>
    <p:sldId id="353"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79443"/>
    <a:srgbClr val="CED4E4"/>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327" autoAdjust="0"/>
  </p:normalViewPr>
  <p:slideViewPr>
    <p:cSldViewPr>
      <p:cViewPr varScale="1">
        <p:scale>
          <a:sx n="119" d="100"/>
          <a:sy n="119" d="100"/>
        </p:scale>
        <p:origin x="21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648"/>
    </p:cViewPr>
  </p:sorterViewPr>
  <p:notesViewPr>
    <p:cSldViewPr>
      <p:cViewPr>
        <p:scale>
          <a:sx n="100" d="100"/>
          <a:sy n="100" d="100"/>
        </p:scale>
        <p:origin x="-4632" y="-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cs typeface="Arial" pitchFamily="34" charset="0"/>
              </a:defRPr>
            </a:lvl1pPr>
          </a:lstStyle>
          <a:p>
            <a:pPr>
              <a:defRPr/>
            </a:pPr>
            <a:fld id="{1D7AABF9-A8E2-4C68-B067-654DF47AE711}" type="datetimeFigureOut">
              <a:rPr lang="en-US" altLang="en-US"/>
              <a:t>6/7/21</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cs typeface="Arial" pitchFamily="34" charset="0"/>
              </a:defRPr>
            </a:lvl1pPr>
          </a:lstStyle>
          <a:p>
            <a:pPr>
              <a:defRPr/>
            </a:pPr>
            <a:fld id="{05DAF466-9B97-4704-A4A6-EBC1A07382EE}" type="slidenum">
              <a:rPr lang="en-US" altLang="en-US"/>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eaLnBrk="1" hangingPunct="1">
              <a:defRPr sz="1200">
                <a:latin typeface="Calibri" pitchFamily="34"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eaLnBrk="1" hangingPunct="1">
              <a:defRPr sz="1200">
                <a:latin typeface="Calibri" pitchFamily="34" charset="0"/>
                <a:cs typeface="Arial" pitchFamily="34" charset="0"/>
              </a:defRPr>
            </a:lvl1pPr>
          </a:lstStyle>
          <a:p>
            <a:pPr>
              <a:defRPr/>
            </a:pPr>
            <a:fld id="{9C80A09B-392D-4FFF-89F5-BC1E65E8FB73}" type="datetimeFigureOut">
              <a:rPr lang="en-US" altLang="en-US"/>
              <a:t>6/7/21</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eaLnBrk="1" hangingPunct="1">
              <a:defRPr sz="1200">
                <a:latin typeface="Calibri" pitchFamily="34"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itchFamily="34" charset="0"/>
                <a:cs typeface="Arial" pitchFamily="34" charset="0"/>
              </a:defRPr>
            </a:lvl1pPr>
          </a:lstStyle>
          <a:p>
            <a:pPr>
              <a:defRPr/>
            </a:pPr>
            <a:fld id="{842FC970-7088-4CD0-B381-A7E131C33FE6}" type="slidenum">
              <a:rPr lang="en-US" altLang="en-US"/>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4C56252-3929-4267-893E-27934B9FE760}" type="slidenum">
              <a:rPr lang="en-US" altLang="en-US" smtClean="0">
                <a:latin typeface="Calibri" pitchFamily="34" charset="0"/>
              </a:rPr>
              <a:t>2</a:t>
            </a:fld>
            <a:endParaRPr lang="en-US" alt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51A880B-7F3D-45B9-9B5E-C7DF10262B35}" type="slidenum">
              <a:rPr lang="en-US" altLang="en-US" smtClean="0">
                <a:latin typeface="Calibri" pitchFamily="34" charset="0"/>
              </a:rPr>
              <a:t>20</a:t>
            </a:fld>
            <a:endParaRPr lang="en-US" alt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E07219E-85F6-4A4E-8A0A-765B7567C037}" type="slidenum">
              <a:rPr lang="en-US" altLang="en-US" smtClean="0">
                <a:latin typeface="Calibri" pitchFamily="34" charset="0"/>
              </a:rPr>
              <a:t>21</a:t>
            </a:fld>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3E55B23-D10E-4BEF-812A-546E3333147E}" type="slidenum">
              <a:rPr lang="en-US" altLang="en-US" smtClean="0">
                <a:latin typeface="Calibri" pitchFamily="34" charset="0"/>
              </a:rPr>
              <a:t>22</a:t>
            </a:fld>
            <a:endParaRPr lang="en-US" alt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3451DD-908C-4ED2-9C53-4AB0D9E931A6}" type="slidenum">
              <a:rPr lang="en-US" altLang="en-US" smtClean="0">
                <a:latin typeface="Calibri" pitchFamily="34" charset="0"/>
              </a:rPr>
              <a:t>23</a:t>
            </a:fld>
            <a:endParaRPr lang="en-US" altLang="en-US"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Panel (a) of the Exhibit shows how the cost of international communications has fallen, expressed as the dramatic rise in the volume of international traffic in Voice over Internet Protocol (VoIP) calls. VoIP is the mother technology of Skype, FaceTime, and numerous other platforms that facilitate very low-cost international voice and video communications. Panel (b) of the Exhibit reveals the growth in Internet users in various regions since 2000. Africa has the fewest Internet users, whereas Europe and North America have the most, reflecting the level of economic and infrastructural development in each region.</a:t>
            </a:r>
          </a:p>
          <a:p>
            <a:pPr eaLnBrk="1" hangingPunct="1">
              <a:spcBef>
                <a:spcPct val="0"/>
              </a:spcBef>
            </a:pPr>
            <a:endParaRPr lang="en-US" altLang="en-US" dirty="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FB1C603-1808-476E-BBBE-98B799B4CD1C}" type="slidenum">
              <a:rPr lang="en-US" altLang="en-US" smtClean="0">
                <a:latin typeface="Calibri" pitchFamily="34" charset="0"/>
              </a:rPr>
              <a:t>24</a:t>
            </a:fld>
            <a:endParaRPr lang="en-US" altLang="en-US"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BC45799-9A24-4F7E-84F2-E7F1FF31C843}" type="slidenum">
              <a:rPr lang="en-US" altLang="en-US" smtClean="0">
                <a:latin typeface="Calibri" pitchFamily="34" charset="0"/>
              </a:rPr>
              <a:t>25</a:t>
            </a:fld>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344A95C-13FC-4D53-BEE2-0679E0F757A1}" type="slidenum">
              <a:rPr lang="en-US" altLang="en-US" smtClean="0">
                <a:latin typeface="Calibri" pitchFamily="34" charset="0"/>
              </a:rPr>
              <a:t>26</a:t>
            </a:fld>
            <a:endParaRPr lang="en-US" altLang="en-US" dirty="0">
              <a:latin typeface="Calibri" pitchFamily="34" charset="0"/>
            </a:endParaRPr>
          </a:p>
        </p:txBody>
      </p:sp>
    </p:spTree>
    <p:extLst>
      <p:ext uri="{BB962C8B-B14F-4D97-AF65-F5344CB8AC3E}">
        <p14:creationId xmlns:p14="http://schemas.microsoft.com/office/powerpoint/2010/main" val="259724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9242B63-2E08-477B-9A18-5E3C71442C08}" type="slidenum">
              <a:rPr lang="en-US" altLang="en-US" smtClean="0">
                <a:latin typeface="Calibri" pitchFamily="34" charset="0"/>
              </a:rPr>
              <a:t>27</a:t>
            </a:fld>
            <a:endParaRPr lang="en-US" altLang="en-US" dirty="0">
              <a:latin typeface="Calibri" pitchFamily="34" charset="0"/>
            </a:endParaRPr>
          </a:p>
        </p:txBody>
      </p:sp>
    </p:spTree>
    <p:extLst>
      <p:ext uri="{BB962C8B-B14F-4D97-AF65-F5344CB8AC3E}">
        <p14:creationId xmlns:p14="http://schemas.microsoft.com/office/powerpoint/2010/main" val="267000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77FF21F-517A-43C5-BD8A-22CE2D2DD967}" type="slidenum">
              <a:rPr lang="en-US" altLang="en-US" smtClean="0">
                <a:latin typeface="Calibri" pitchFamily="34" charset="0"/>
              </a:rPr>
              <a:t>28</a:t>
            </a:fld>
            <a:endParaRPr lang="en-US" altLang="en-US" dirty="0">
              <a:latin typeface="Calibri" pitchFamily="34" charset="0"/>
            </a:endParaRPr>
          </a:p>
        </p:txBody>
      </p:sp>
    </p:spTree>
    <p:extLst>
      <p:ext uri="{BB962C8B-B14F-4D97-AF65-F5344CB8AC3E}">
        <p14:creationId xmlns:p14="http://schemas.microsoft.com/office/powerpoint/2010/main" val="306894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BFFA06D-9287-4FDE-9B8B-BAF8404829CC}" type="slidenum">
              <a:rPr lang="en-US" altLang="en-US" smtClean="0">
                <a:latin typeface="Calibri" pitchFamily="34" charset="0"/>
              </a:rPr>
              <a:t>29</a:t>
            </a:fld>
            <a:endParaRPr lang="en-US" alt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9242B63-2E08-477B-9A18-5E3C71442C08}" type="slidenum">
              <a:rPr lang="en-US" altLang="en-US" smtClean="0">
                <a:latin typeface="Calibri" pitchFamily="34" charset="0"/>
              </a:rPr>
              <a:t>3</a:t>
            </a:fld>
            <a:endParaRPr lang="en-US" altLang="en-US" dirty="0">
              <a:latin typeface="Calibri" pitchFamily="34" charset="0"/>
            </a:endParaRPr>
          </a:p>
        </p:txBody>
      </p:sp>
    </p:spTree>
    <p:extLst>
      <p:ext uri="{BB962C8B-B14F-4D97-AF65-F5344CB8AC3E}">
        <p14:creationId xmlns:p14="http://schemas.microsoft.com/office/powerpoint/2010/main" val="83182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EB1919C-8FD2-4DEE-9EDE-AD8A5B07DCB2}" type="slidenum">
              <a:rPr lang="en-US" altLang="en-US" smtClean="0">
                <a:latin typeface="Calibri" pitchFamily="34" charset="0"/>
              </a:rPr>
              <a:t>30</a:t>
            </a:fld>
            <a:endParaRPr lang="en-US" alt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E64FDA9-91E0-4558-8C85-E3CB2B5E44D7}" type="slidenum">
              <a:rPr lang="en-US" altLang="en-US" smtClean="0">
                <a:latin typeface="Calibri" pitchFamily="34" charset="0"/>
              </a:rPr>
              <a:t>31</a:t>
            </a:fld>
            <a:endParaRPr lang="en-US" alt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E64FDA9-91E0-4558-8C85-E3CB2B5E44D7}" type="slidenum">
              <a:rPr lang="en-US" altLang="en-US" smtClean="0">
                <a:latin typeface="Calibri" pitchFamily="34" charset="0"/>
              </a:rPr>
              <a:t>32</a:t>
            </a:fld>
            <a:endParaRPr lang="en-US" altLang="en-US" dirty="0">
              <a:latin typeface="Calibri" pitchFamily="34" charset="0"/>
            </a:endParaRPr>
          </a:p>
        </p:txBody>
      </p:sp>
    </p:spTree>
    <p:extLst>
      <p:ext uri="{BB962C8B-B14F-4D97-AF65-F5344CB8AC3E}">
        <p14:creationId xmlns:p14="http://schemas.microsoft.com/office/powerpoint/2010/main" val="155662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F5FAE31-E7B0-4E21-9EB7-9FB38143F79B}" type="slidenum">
              <a:rPr lang="en-US" altLang="en-US" smtClean="0">
                <a:latin typeface="Calibri" pitchFamily="34" charset="0"/>
              </a:rPr>
              <a:t>33</a:t>
            </a:fld>
            <a:endParaRPr lang="en-US" altLang="en-US"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DE89151-258A-4621-A269-DA02C2778FCD}" type="slidenum">
              <a:rPr lang="en-US" altLang="en-US" smtClean="0">
                <a:latin typeface="Calibri" pitchFamily="34" charset="0"/>
              </a:rPr>
              <a:t>34</a:t>
            </a:fld>
            <a:endParaRPr lang="en-US" altLang="en-US"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69C5E15-0EF5-4E8C-827B-00759CB38A94}" type="slidenum">
              <a:rPr lang="en-US" altLang="en-US" smtClean="0">
                <a:latin typeface="Calibri" pitchFamily="34" charset="0"/>
              </a:rPr>
              <a:t>35</a:t>
            </a:fld>
            <a:endParaRPr lang="en-US" altLang="en-US"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69C5E15-0EF5-4E8C-827B-00759CB38A94}" type="slidenum">
              <a:rPr lang="en-US" altLang="en-US" smtClean="0">
                <a:latin typeface="Calibri" pitchFamily="34" charset="0"/>
              </a:rPr>
              <a:t>36</a:t>
            </a:fld>
            <a:endParaRPr lang="en-US" altLang="en-US" dirty="0">
              <a:latin typeface="Calibri" pitchFamily="34" charset="0"/>
            </a:endParaRPr>
          </a:p>
        </p:txBody>
      </p:sp>
    </p:spTree>
    <p:extLst>
      <p:ext uri="{BB962C8B-B14F-4D97-AF65-F5344CB8AC3E}">
        <p14:creationId xmlns:p14="http://schemas.microsoft.com/office/powerpoint/2010/main" val="2177616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A5DDCB4-87F5-4031-B524-A892F45BC4F2}" type="slidenum">
              <a:rPr lang="en-US" altLang="en-US" smtClean="0">
                <a:latin typeface="Calibri" pitchFamily="34" charset="0"/>
              </a:rPr>
              <a:t>37</a:t>
            </a:fld>
            <a:endParaRPr lang="en-US" altLang="en-US"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A5DDCB4-87F5-4031-B524-A892F45BC4F2}" type="slidenum">
              <a:rPr lang="en-US" altLang="en-US" smtClean="0">
                <a:latin typeface="Calibri" pitchFamily="34" charset="0"/>
              </a:rPr>
              <a:t>38</a:t>
            </a:fld>
            <a:endParaRPr lang="en-US" altLang="en-US" dirty="0">
              <a:latin typeface="Calibri" pitchFamily="34" charset="0"/>
            </a:endParaRPr>
          </a:p>
        </p:txBody>
      </p:sp>
    </p:spTree>
    <p:extLst>
      <p:ext uri="{BB962C8B-B14F-4D97-AF65-F5344CB8AC3E}">
        <p14:creationId xmlns:p14="http://schemas.microsoft.com/office/powerpoint/2010/main" val="4259644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C92A28E-C296-411B-8A5D-AAB5CF6AA9B6}" type="slidenum">
              <a:rPr lang="en-US" altLang="en-US" smtClean="0">
                <a:latin typeface="Calibri" pitchFamily="34" charset="0"/>
              </a:rPr>
              <a:t>39</a:t>
            </a:fld>
            <a:endParaRPr lang="en-US" alt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6353B21-5872-443D-8102-D5924A33953C}" type="slidenum">
              <a:rPr lang="en-US" altLang="en-US" smtClean="0">
                <a:latin typeface="Calibri" pitchFamily="34" charset="0"/>
              </a:rPr>
              <a:t>4</a:t>
            </a:fld>
            <a:endParaRPr lang="en-US" alt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B307E0F-A309-45B1-92B1-5881B9F3F55B}" type="slidenum">
              <a:rPr lang="en-US" altLang="en-US" smtClean="0">
                <a:latin typeface="Calibri" pitchFamily="34" charset="0"/>
              </a:rPr>
              <a:t>40</a:t>
            </a:fld>
            <a:endParaRPr lang="en-US" altLang="en-US"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B7E342B-BE86-47CB-B5E5-6BEBA6921D82}" type="slidenum">
              <a:rPr lang="en-US" altLang="en-US" smtClean="0">
                <a:latin typeface="Calibri" pitchFamily="34" charset="0"/>
              </a:rPr>
              <a:t>41</a:t>
            </a:fld>
            <a:endParaRPr lang="en-US" altLang="en-US"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E41242D-BEA5-494C-9F47-1C0300AB8081}" type="slidenum">
              <a:rPr lang="en-US" altLang="en-US" smtClean="0">
                <a:latin typeface="Calibri" pitchFamily="34" charset="0"/>
              </a:rPr>
              <a:t>42</a:t>
            </a:fld>
            <a:endParaRPr lang="en-US" altLang="en-US"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590EB0A-BE6F-45A4-9B35-00995F2177F5}" type="slidenum">
              <a:rPr lang="en-US" altLang="en-US" smtClean="0">
                <a:latin typeface="Calibri" pitchFamily="34" charset="0"/>
              </a:rPr>
              <a:t>43</a:t>
            </a:fld>
            <a:endParaRPr lang="en-US" altLang="en-US"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4B41D74-DAAB-4368-B64D-9E4428740414}" type="slidenum">
              <a:rPr lang="en-US" altLang="en-US" smtClean="0">
                <a:latin typeface="Calibri" pitchFamily="34" charset="0"/>
              </a:rPr>
              <a:t>44</a:t>
            </a:fld>
            <a:endParaRPr lang="en-US" altLang="en-US"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0477515-6C3B-4F13-B36E-4C99DE8305E1}" type="slidenum">
              <a:rPr lang="en-US" altLang="en-US" smtClean="0">
                <a:latin typeface="Calibri" pitchFamily="34" charset="0"/>
              </a:rPr>
              <a:t>45</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29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r>
              <a:rPr lang="en-US" altLang="en-US" dirty="0">
                <a:ea typeface="ＭＳ Ｐゴシック" pitchFamily="34" charset="-128"/>
              </a:rPr>
              <a:t>Globalization of markets refers to the gradual integration and growing interdependence of national economies. Early civilizations in the Mediterranean, Middle East, Asia, Africa, and Europe all contributed to the growth of cross-border trade. Today’s international trade was triggered by world events and technological discoveries and has progressed in phases, particularly since the early 1800s. The current phase was stimulated particularly by the rise of IT, the Internet, digital platforms, and other advanced technologies.</a:t>
            </a:r>
          </a:p>
        </p:txBody>
      </p:sp>
      <p:sp>
        <p:nvSpPr>
          <p:cNvPr id="21507" name="Shape 29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9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dirty="0">
              <a:ea typeface="ＭＳ Ｐゴシック" pitchFamily="34" charset="-128"/>
            </a:endParaRPr>
          </a:p>
        </p:txBody>
      </p:sp>
      <p:sp>
        <p:nvSpPr>
          <p:cNvPr id="23555" name="Shape 29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29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dirty="0">
              <a:ea typeface="ＭＳ Ｐゴシック" pitchFamily="34" charset="-128"/>
            </a:endParaRPr>
          </a:p>
        </p:txBody>
      </p:sp>
      <p:sp>
        <p:nvSpPr>
          <p:cNvPr id="25603" name="Shape 29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exhibit shows  the relationship between trade and gross domestic product (GDP). In this exhibit, trade is expressed as the volume of merchandise exports, and GDP measures the volume of goods and services production. The exhibit suggests that countries that undertake the most international trade, and whose trade levels have sharply increased in the past decade, also enjoy high and rapidly rising GDP.</a:t>
            </a:r>
          </a:p>
        </p:txBody>
      </p:sp>
      <p:sp>
        <p:nvSpPr>
          <p:cNvPr id="4" name="Slide Number Placeholder 3"/>
          <p:cNvSpPr>
            <a:spLocks noGrp="1"/>
          </p:cNvSpPr>
          <p:nvPr>
            <p:ph type="sldNum" sz="quarter" idx="5"/>
          </p:nvPr>
        </p:nvSpPr>
        <p:spPr/>
        <p:txBody>
          <a:bodyPr/>
          <a:lstStyle/>
          <a:p>
            <a:pPr>
              <a:defRPr/>
            </a:pPr>
            <a:fld id="{842FC970-7088-4CD0-B381-A7E131C33FE6}" type="slidenum">
              <a:rPr lang="en-US" altLang="en-US" smtClean="0"/>
              <a:t>17</a:t>
            </a:fld>
            <a:endParaRPr lang="en-US" altLang="en-US" dirty="0"/>
          </a:p>
        </p:txBody>
      </p:sp>
    </p:spTree>
    <p:extLst>
      <p:ext uri="{BB962C8B-B14F-4D97-AF65-F5344CB8AC3E}">
        <p14:creationId xmlns:p14="http://schemas.microsoft.com/office/powerpoint/2010/main" val="419371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F622AF3-31A3-4C5B-B3B3-E2F1B9BE475C}" type="slidenum">
              <a:rPr lang="en-US" altLang="en-US" smtClean="0">
                <a:latin typeface="Calibri" pitchFamily="34" charset="0"/>
              </a:rPr>
              <a:t>18</a:t>
            </a:fld>
            <a:endParaRPr lang="en-US" alt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6D93A83-74AE-4358-B5A4-0B4D29D841E8}" type="slidenum">
              <a:rPr lang="en-US" altLang="en-US" smtClean="0">
                <a:latin typeface="Calibri" pitchFamily="34" charset="0"/>
              </a:rPr>
              <a:t>19</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ln>
        </p:spPr>
        <p:txBody>
          <a:bodyPr lIns="91425" tIns="45700" rIns="91425" bIns="45700"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cs typeface="Arial" pitchFamily="34" charset="0"/>
              <a:sym typeface="Arial" pitchFamily="34" charset="0"/>
            </a:endParaRPr>
          </a:p>
        </p:txBody>
      </p:sp>
      <p:sp>
        <p:nvSpPr>
          <p:cNvPr id="5"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Pearson Education, Inc. All Rights Reserved</a:t>
            </a: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6" name="Shape 22"/>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C604CD40-7E9E-473E-8BF7-F377AC3C9327}" type="datetime1">
              <a:rPr lang="en-US" altLang="en-US"/>
              <a:t>6/7/21</a:t>
            </a:fld>
            <a:endParaRPr lang="en-US" altLang="en-US" dirty="0"/>
          </a:p>
        </p:txBody>
      </p:sp>
      <p:sp>
        <p:nvSpPr>
          <p:cNvPr id="7" name="Shape 23"/>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0AEB2393-038E-4720-B111-708C6B3EDFD9}" type="slidenum">
              <a:rPr lang="en-US" altLang="en-US"/>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Pearson Education, Inc. All Rights Reserved</a:t>
            </a:r>
          </a:p>
        </p:txBody>
      </p:sp>
      <p:sp>
        <p:nvSpPr>
          <p:cNvPr id="3" name="Shape 81"/>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30F810C9-CCF6-491A-A74B-492339A219DD}" type="datetime1">
              <a:rPr lang="en-US" altLang="en-US"/>
              <a:t>6/7/21</a:t>
            </a:fld>
            <a:endParaRPr lang="en-US" altLang="en-US" dirty="0"/>
          </a:p>
        </p:txBody>
      </p:sp>
      <p:sp>
        <p:nvSpPr>
          <p:cNvPr id="4" name="Shape 82"/>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AFF9824E-8367-4569-B639-00F0B1599DBE}" type="slidenum">
              <a:rPr lang="en-US" altLang="en-US"/>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4"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5905" marR="0" lvl="0" indent="-2559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a:p>
            <a:pPr lvl="3"/>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4"/>
        <p:cNvGrpSpPr/>
        <p:nvPr/>
      </p:nvGrpSpPr>
      <p:grpSpPr>
        <a:xfrm>
          <a:off x="0" y="0"/>
          <a:ext cx="0" cy="0"/>
          <a:chOff x="0" y="0"/>
          <a:chExt cx="0" cy="0"/>
        </a:xfrm>
      </p:grpSpPr>
      <p:sp>
        <p:nvSpPr>
          <p:cNvPr id="6"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26" name="Shape 26"/>
          <p:cNvSpPr txBox="1">
            <a:spLocks noGrp="1"/>
          </p:cNvSpPr>
          <p:nvPr>
            <p:ph type="body" idx="1"/>
          </p:nvPr>
        </p:nvSpPr>
        <p:spPr>
          <a:xfrm>
            <a:off x="457200" y="1600201"/>
            <a:ext cx="8229600" cy="381000"/>
          </a:xfrm>
          <a:prstGeom prst="rect">
            <a:avLst/>
          </a:prstGeom>
          <a:noFill/>
          <a:ln>
            <a:noFill/>
          </a:ln>
        </p:spPr>
        <p:txBody>
          <a:bodyPr/>
          <a:lstStyle>
            <a:lvl1pPr marL="255905" marR="0" lvl="0" indent="-2559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a:p>
            <a:pPr lvl="3"/>
            <a:endParaRPr lang="en-US" dirty="0"/>
          </a:p>
        </p:txBody>
      </p:sp>
      <p:sp>
        <p:nvSpPr>
          <p:cNvPr id="5" name="Shape 26"/>
          <p:cNvSpPr txBox="1">
            <a:spLocks noGrp="1"/>
          </p:cNvSpPr>
          <p:nvPr>
            <p:ph type="body" idx="10"/>
          </p:nvPr>
        </p:nvSpPr>
        <p:spPr>
          <a:xfrm>
            <a:off x="442784" y="2514600"/>
            <a:ext cx="8229600" cy="381000"/>
          </a:xfrm>
          <a:prstGeom prst="rect">
            <a:avLst/>
          </a:prstGeom>
          <a:noFill/>
          <a:ln>
            <a:noFill/>
          </a:ln>
        </p:spPr>
        <p:txBody>
          <a:bodyPr/>
          <a:lstStyle>
            <a:lvl1pPr marL="255905" marR="0" lvl="0" indent="-2559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a:p>
            <a:pPr lvl="3"/>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30"/>
        <p:cNvGrpSpPr/>
        <p:nvPr/>
      </p:nvGrpSpPr>
      <p:grpSpPr>
        <a:xfrm>
          <a:off x="0" y="0"/>
          <a:ext cx="0" cy="0"/>
          <a:chOff x="0" y="0"/>
          <a:chExt cx="0" cy="0"/>
        </a:xfrm>
      </p:grpSpPr>
      <p:sp>
        <p:nvSpPr>
          <p:cNvPr id="5"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Pearson Education, Inc. All Rights Reserved</a:t>
            </a:r>
          </a:p>
        </p:txBody>
      </p:sp>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5905" marR="0" lvl="0" indent="-1543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Edit Master text styles</a:t>
            </a:r>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5905" marR="0" lvl="0" indent="-1543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Edit Master text styles</a:t>
            </a:r>
          </a:p>
        </p:txBody>
      </p:sp>
      <p:sp>
        <p:nvSpPr>
          <p:cNvPr id="6" name="Shape 35"/>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15CD8C88-A78E-4F84-B9E0-691F96A7FAEF}" type="datetime1">
              <a:rPr lang="en-US" altLang="en-US"/>
              <a:t>6/7/21</a:t>
            </a:fld>
            <a:endParaRPr lang="en-US" altLang="en-US" dirty="0"/>
          </a:p>
        </p:txBody>
      </p:sp>
      <p:sp>
        <p:nvSpPr>
          <p:cNvPr id="7" name="Shape 36"/>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25988DAC-CD46-4BE8-BFF0-E23C181B91F2}" type="slidenum">
              <a:rPr lang="en-US" altLang="en-US"/>
              <a:t>‹#›</a:t>
            </a:fld>
            <a:endParaRPr lang="en-US" alt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Edit Master text styles</a:t>
            </a: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pPr lvl="0"/>
            <a:r>
              <a:rPr lang="en-US"/>
              <a:t>Edit Master text styles</a:t>
            </a: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3" name="Text Placeholder 2"/>
          <p:cNvSpPr>
            <a:spLocks noGrp="1"/>
          </p:cNvSpPr>
          <p:nvPr>
            <p:ph type="body" sz="quarter" idx="13"/>
          </p:nvPr>
        </p:nvSpPr>
        <p:spPr>
          <a:xfrm>
            <a:off x="3352800" y="6324600"/>
            <a:ext cx="5334000" cy="381000"/>
          </a:xfrm>
        </p:spPr>
        <p:txBody>
          <a:bodyPr/>
          <a:lstStyle>
            <a:lvl1pPr marL="101600" indent="0">
              <a:buNone/>
              <a:defRPr/>
            </a:lvl1pPr>
          </a:lstStyle>
          <a:p>
            <a:pPr lvl="0"/>
            <a:endParaRPr lang="en-US" dirty="0"/>
          </a:p>
        </p:txBody>
      </p:sp>
      <p:sp>
        <p:nvSpPr>
          <p:cNvPr id="7" name="Shape 43"/>
          <p:cNvSpPr txBox="1">
            <a:spLocks noGrp="1"/>
          </p:cNvSpPr>
          <p:nvPr>
            <p:ph type="dt" idx="14"/>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2D331DEA-411C-4FEB-97FB-BA104B1584F2}" type="datetime1">
              <a:rPr lang="en-US" altLang="en-US"/>
              <a:t>6/7/21</a:t>
            </a:fld>
            <a:endParaRPr lang="en-US" altLang="en-US" dirty="0"/>
          </a:p>
        </p:txBody>
      </p:sp>
      <p:sp>
        <p:nvSpPr>
          <p:cNvPr id="8" name="Shape 44"/>
          <p:cNvSpPr txBox="1">
            <a:spLocks noGrp="1"/>
          </p:cNvSpPr>
          <p:nvPr>
            <p:ph type="sldNum" idx="15"/>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7E79F6B1-C23C-41E0-B083-333540306688}" type="slidenum">
              <a:rPr lang="en-US" altLang="en-US"/>
              <a:t>‹#›</a:t>
            </a:fld>
            <a:endParaRPr lang="en-US" alt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47"/>
        <p:cNvGrpSpPr/>
        <p:nvPr/>
      </p:nvGrpSpPr>
      <p:grpSpPr>
        <a:xfrm>
          <a:off x="0" y="0"/>
          <a:ext cx="0" cy="0"/>
          <a:chOff x="0" y="0"/>
          <a:chExt cx="0" cy="0"/>
        </a:xfrm>
      </p:grpSpPr>
      <p:sp>
        <p:nvSpPr>
          <p:cNvPr id="4"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Pearson Education, Inc. All Rights Reserved</a:t>
            </a:r>
          </a:p>
        </p:txBody>
      </p:sp>
      <p:sp>
        <p:nvSpPr>
          <p:cNvPr id="48" name="Shape 48"/>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a:lstStyle>
            <a:lvl1pPr marL="118745" marR="0" lvl="0" indent="-93345"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70230" marR="0" lvl="1" indent="-188595"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5" name="Shape 51"/>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BEDA9CA2-61A2-4222-B643-97F3AFB63855}" type="datetime1">
              <a:rPr lang="en-US" altLang="en-US"/>
              <a:t>6/7/21</a:t>
            </a:fld>
            <a:endParaRPr lang="en-US" altLang="en-US" dirty="0"/>
          </a:p>
        </p:txBody>
      </p:sp>
      <p:sp>
        <p:nvSpPr>
          <p:cNvPr id="6" name="Shape 52"/>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A7797E88-95DB-45EC-AD4B-66C935EB79BB}" type="slidenum">
              <a:rPr lang="en-US" altLang="en-US"/>
              <a:t>‹#›</a:t>
            </a:fld>
            <a:endParaRPr lang="en-US" alt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3"/>
        <p:cNvGrpSpPr/>
        <p:nvPr/>
      </p:nvGrpSpPr>
      <p:grpSpPr>
        <a:xfrm>
          <a:off x="0" y="0"/>
          <a:ext cx="0" cy="0"/>
          <a:chOff x="0" y="0"/>
          <a:chExt cx="0" cy="0"/>
        </a:xfrm>
      </p:grpSpPr>
      <p:sp>
        <p:nvSpPr>
          <p:cNvPr id="4"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5" name="Shape 57"/>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DB45EA10-808E-4EC6-B84A-A7C7D25B2F03}" type="datetime1">
              <a:rPr lang="en-US" altLang="en-US"/>
              <a:t>6/7/21</a:t>
            </a:fld>
            <a:endParaRPr lang="en-US" altLang="en-US" dirty="0"/>
          </a:p>
        </p:txBody>
      </p:sp>
      <p:sp>
        <p:nvSpPr>
          <p:cNvPr id="6" name="Shape 58"/>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0AE4BAE1-22A6-4DF2-B437-38F817A56ABA}" type="slidenum">
              <a:rPr lang="en-US" altLang="en-US"/>
              <a:t>‹#›</a:t>
            </a:fld>
            <a:endParaRPr lang="en-US" altLang="en-US"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5"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Pearson Education, Inc. All Rights Reserved</a:t>
            </a:r>
          </a:p>
        </p:txBody>
      </p:sp>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Edit Master text styles</a:t>
            </a: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5905" marR="0" lvl="0" indent="-1543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6" name="Shape 66"/>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E2F6469E-CADC-4EDD-884E-AB4733FEBFD5}" type="datetime1">
              <a:rPr lang="en-US" altLang="en-US"/>
              <a:t>6/7/21</a:t>
            </a:fld>
            <a:endParaRPr lang="en-US" altLang="en-US" dirty="0"/>
          </a:p>
        </p:txBody>
      </p:sp>
      <p:sp>
        <p:nvSpPr>
          <p:cNvPr id="7" name="Shape 67"/>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B13FD157-E4DD-4FB3-98AF-584F6506A761}" type="slidenum">
              <a:rPr lang="en-US" altLang="en-US"/>
              <a:t>‹#›</a:t>
            </a:fld>
            <a:endParaRPr lang="en-US" altLang="en-US"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4"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Pearson Education, Inc. All Rights Reserved</a:t>
            </a:r>
          </a:p>
        </p:txBody>
      </p:sp>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pPr lvl="0"/>
            <a:r>
              <a:rPr lang="en-US"/>
              <a:t>Edit Master text styles</a:t>
            </a:r>
          </a:p>
        </p:txBody>
      </p:sp>
      <p:sp>
        <p:nvSpPr>
          <p:cNvPr id="5" name="Shape 72"/>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AA6BDAA1-0501-4F96-8553-FA6DEE4DCC62}" type="datetime1">
              <a:rPr lang="en-US" altLang="en-US"/>
              <a:t>6/7/21</a:t>
            </a:fld>
            <a:endParaRPr lang="en-US" altLang="en-US" dirty="0"/>
          </a:p>
        </p:txBody>
      </p:sp>
      <p:sp>
        <p:nvSpPr>
          <p:cNvPr id="6" name="Shape 73"/>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E5ABAC7A-023E-4AB2-AEDA-F2F7BBA5E523}" type="slidenum">
              <a:rPr lang="en-US" altLang="en-US"/>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lstStyle/>
          <a:p>
            <a:pPr lvl="0"/>
            <a:endParaRPr lang="en-US" altLang="en-US">
              <a:sym typeface="Arial"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lstStyle/>
          <a:p>
            <a:pPr lvl="0"/>
            <a:endParaRPr lang="en-US" altLang="en-US">
              <a:sym typeface="Arial" pitchFamily="34" charset="0"/>
            </a:endParaRPr>
          </a:p>
        </p:txBody>
      </p:sp>
      <p:pic>
        <p:nvPicPr>
          <p:cNvPr id="1028" name="Shape 15" descr="Pearson Logo"/>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JJ0nFD19e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a:xfrm>
            <a:off x="457200" y="215900"/>
            <a:ext cx="8229600" cy="622300"/>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International Business: The New Realities</a:t>
            </a:r>
          </a:p>
        </p:txBody>
      </p:sp>
      <p:sp>
        <p:nvSpPr>
          <p:cNvPr id="17" name="Text Placeholder 2"/>
          <p:cNvSpPr>
            <a:spLocks noGrp="1"/>
          </p:cNvSpPr>
          <p:nvPr>
            <p:ph type="body" idx="1"/>
          </p:nvPr>
        </p:nvSpPr>
        <p:spPr>
          <a:xfrm>
            <a:off x="457200" y="815975"/>
            <a:ext cx="8229600" cy="479425"/>
          </a:xfrm>
        </p:spPr>
        <p:txBody>
          <a:bodyPr/>
          <a:lstStyle/>
          <a:p>
            <a:pPr eaLnBrk="1" hangingPunct="1">
              <a:defRPr/>
            </a:pPr>
            <a:r>
              <a:rPr lang="en-US" dirty="0">
                <a:latin typeface="+mn-lt"/>
              </a:rPr>
              <a:t>Fifth Edition</a:t>
            </a:r>
          </a:p>
        </p:txBody>
      </p:sp>
      <p:sp>
        <p:nvSpPr>
          <p:cNvPr id="18" name="Text Placeholder 3"/>
          <p:cNvSpPr>
            <a:spLocks noGrp="1"/>
          </p:cNvSpPr>
          <p:nvPr>
            <p:ph type="body" idx="2"/>
          </p:nvPr>
        </p:nvSpPr>
        <p:spPr>
          <a:xfrm>
            <a:off x="5029200" y="1600200"/>
            <a:ext cx="3657600" cy="1600200"/>
          </a:xfrm>
        </p:spPr>
        <p:txBody>
          <a:bodyPr/>
          <a:lstStyle/>
          <a:p>
            <a:pPr algn="ctr" eaLnBrk="1" hangingPunct="1">
              <a:defRPr/>
            </a:pPr>
            <a:r>
              <a:rPr lang="en-US" b="1" dirty="0">
                <a:latin typeface="+mn-lt"/>
              </a:rPr>
              <a:t>Chapter 2</a:t>
            </a:r>
          </a:p>
        </p:txBody>
      </p:sp>
      <p:sp>
        <p:nvSpPr>
          <p:cNvPr id="19" name="Text Placeholder 4"/>
          <p:cNvSpPr>
            <a:spLocks noGrp="1"/>
          </p:cNvSpPr>
          <p:nvPr>
            <p:ph type="body" idx="3"/>
          </p:nvPr>
        </p:nvSpPr>
        <p:spPr>
          <a:xfrm>
            <a:off x="5029200" y="3276601"/>
            <a:ext cx="3657600" cy="1143000"/>
          </a:xfrm>
        </p:spPr>
        <p:txBody>
          <a:bodyPr/>
          <a:lstStyle/>
          <a:p>
            <a:pPr algn="ctr" eaLnBrk="1" hangingPunct="1">
              <a:defRPr/>
            </a:pPr>
            <a:r>
              <a:rPr lang="en-US" altLang="en-US" dirty="0">
                <a:latin typeface="+mn-lt"/>
              </a:rPr>
              <a:t>Globalization of Markets and the Internationalization of the Firm</a:t>
            </a:r>
          </a:p>
        </p:txBody>
      </p:sp>
      <p:sp>
        <p:nvSpPr>
          <p:cNvPr id="15367" name="Text Placeholder 6"/>
          <p:cNvSpPr txBox="1">
            <a:spLocks noGrp="1"/>
          </p:cNvSpPr>
          <p:nvPr>
            <p:ph type="body" sz="quarter" idx="13"/>
          </p:nvPr>
        </p:nvSpPr>
        <p:spPr/>
        <p:txBody>
          <a:bodyPr/>
          <a:lstStyle/>
          <a:p>
            <a:pPr eaLnBrk="1" hangingPunct="1"/>
            <a:r>
              <a:rPr lang="en-US" altLang="en-US" dirty="0">
                <a:latin typeface="Arial" pitchFamily="34" charset="0"/>
                <a:cs typeface="Arial" pitchFamily="34" charset="0"/>
              </a:rPr>
              <a:t>Copyright © 2020 Pearson Education, Inc. All Rights Reserved</a:t>
            </a:r>
          </a:p>
        </p:txBody>
      </p:sp>
      <p:sp>
        <p:nvSpPr>
          <p:cNvPr id="8" name="TextBox 7"/>
          <p:cNvSpPr txBox="1"/>
          <p:nvPr/>
        </p:nvSpPr>
        <p:spPr>
          <a:xfrm>
            <a:off x="5017840" y="4494484"/>
            <a:ext cx="3668960"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bg1"/>
                </a:solidFill>
                <a:latin typeface="+mn-lt"/>
              </a:rPr>
              <a:t>Slide in this Presentation Contain Hyperlinks. JAWS users should be able to get a list of links by using INSERT+F7</a:t>
            </a:r>
          </a:p>
        </p:txBody>
      </p:sp>
      <p:pic>
        <p:nvPicPr>
          <p:cNvPr id="9" name="Picture 8">
            <a:extLst>
              <a:ext uri="{FF2B5EF4-FFF2-40B4-BE49-F238E27FC236}">
                <a16:creationId xmlns:a16="http://schemas.microsoft.com/office/drawing/2014/main" id="{3507078F-AFA8-4DFF-A40A-B0ABDFFCE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24000"/>
            <a:ext cx="3531562" cy="4518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txBox="1">
            <a:spLocks noGrp="1"/>
          </p:cNvSpPr>
          <p:nvPr>
            <p:ph type="title"/>
          </p:nvPr>
        </p:nvSpPr>
        <p:spPr>
          <a:xfrm>
            <a:off x="457200" y="215900"/>
            <a:ext cx="8229600" cy="1096963"/>
          </a:xfrm>
        </p:spPr>
        <p:txBody>
          <a:bodyPr/>
          <a:lstStyle/>
          <a:p>
            <a:pPr>
              <a:spcBef>
                <a:spcPct val="0"/>
              </a:spcBef>
              <a:buFont typeface="Times New Roman" pitchFamily="18" charset="0"/>
              <a:buNone/>
            </a:pPr>
            <a:r>
              <a:rPr lang="en-US" altLang="en-US" dirty="0">
                <a:latin typeface="Times New Roman" pitchFamily="18" charset="0"/>
                <a:ea typeface="ＭＳ Ｐゴシック" pitchFamily="34" charset="-128"/>
                <a:cs typeface="Times New Roman" pitchFamily="18" charset="0"/>
                <a:sym typeface="Times New Roman" pitchFamily="18" charset="0"/>
              </a:rPr>
              <a:t>The Driving Forces, Dimensions, and </a:t>
            </a:r>
            <a:br>
              <a:rPr lang="en-US" altLang="en-US" dirty="0">
                <a:latin typeface="Times New Roman" pitchFamily="18" charset="0"/>
                <a:ea typeface="ＭＳ Ｐゴシック" pitchFamily="34" charset="-128"/>
                <a:cs typeface="Times New Roman" pitchFamily="18" charset="0"/>
                <a:sym typeface="Times New Roman" pitchFamily="18" charset="0"/>
              </a:rPr>
            </a:br>
            <a:r>
              <a:rPr lang="en-US" altLang="en-US" dirty="0">
                <a:latin typeface="Times New Roman" pitchFamily="18" charset="0"/>
                <a:ea typeface="ＭＳ Ｐゴシック" pitchFamily="34" charset="-128"/>
                <a:cs typeface="Times New Roman" pitchFamily="18" charset="0"/>
                <a:sym typeface="Times New Roman" pitchFamily="18" charset="0"/>
              </a:rPr>
              <a:t>Consequences of Market Globalization </a:t>
            </a:r>
            <a:r>
              <a:rPr lang="en-US" altLang="en-US" sz="2000" b="0" dirty="0">
                <a:latin typeface="Times New Roman" pitchFamily="18" charset="0"/>
                <a:ea typeface="ＭＳ Ｐゴシック" pitchFamily="34" charset="-128"/>
                <a:cs typeface="Times New Roman" pitchFamily="18" charset="0"/>
                <a:sym typeface="Times New Roman" pitchFamily="18" charset="0"/>
              </a:rPr>
              <a:t>(1 of 4)</a:t>
            </a:r>
            <a:endParaRPr lang="en-US" altLang="en-US" sz="2000" b="0" dirty="0">
              <a:latin typeface="Times New Roman" pitchFamily="18" charset="0"/>
              <a:cs typeface="Times New Roman" pitchFamily="18" charset="0"/>
              <a:sym typeface="Times New Roman" pitchFamily="18" charset="0"/>
            </a:endParaRPr>
          </a:p>
        </p:txBody>
      </p:sp>
      <p:sp>
        <p:nvSpPr>
          <p:cNvPr id="26627" name="Text Placeholder 2"/>
          <p:cNvSpPr txBox="1">
            <a:spLocks noGrp="1"/>
          </p:cNvSpPr>
          <p:nvPr>
            <p:ph type="body" idx="1"/>
          </p:nvPr>
        </p:nvSpPr>
        <p:spPr/>
        <p:txBody>
          <a:bodyPr/>
          <a:lstStyle/>
          <a:p>
            <a:pPr marL="342900" indent="-342900">
              <a:buSzTx/>
              <a:buFontTx/>
              <a:buAutoNum type="arabicPeriod"/>
            </a:pPr>
            <a:r>
              <a:rPr lang="en-US" altLang="en-US" sz="2400" b="1" dirty="0">
                <a:solidFill>
                  <a:srgbClr val="000000"/>
                </a:solidFill>
                <a:latin typeface="Arial" pitchFamily="34" charset="0"/>
                <a:cs typeface="Arial" pitchFamily="34" charset="0"/>
                <a:sym typeface="Arial" pitchFamily="34" charset="0"/>
              </a:rPr>
              <a:t>Driving Forces of Market Globalization</a:t>
            </a:r>
          </a:p>
          <a:p>
            <a:pPr marL="342900" indent="-342900">
              <a:buSzTx/>
              <a:buFontTx/>
              <a:buChar char="•"/>
            </a:pPr>
            <a:r>
              <a:rPr lang="en-US" altLang="en-US" sz="2400" dirty="0">
                <a:solidFill>
                  <a:srgbClr val="000000"/>
                </a:solidFill>
                <a:latin typeface="Arial" pitchFamily="34" charset="0"/>
                <a:cs typeface="Arial" pitchFamily="34" charset="0"/>
                <a:sym typeface="Arial" pitchFamily="34" charset="0"/>
              </a:rPr>
              <a:t>Worldwide reduction of barriers to trade and investment</a:t>
            </a:r>
          </a:p>
          <a:p>
            <a:pPr marL="342900" indent="-342900">
              <a:buSzTx/>
              <a:buFontTx/>
              <a:buChar char="•"/>
            </a:pPr>
            <a:r>
              <a:rPr lang="en-US" altLang="en-US" sz="2400" dirty="0">
                <a:solidFill>
                  <a:srgbClr val="000000"/>
                </a:solidFill>
                <a:latin typeface="Arial" pitchFamily="34" charset="0"/>
                <a:cs typeface="Arial" pitchFamily="34" charset="0"/>
                <a:sym typeface="Arial" pitchFamily="34" charset="0"/>
              </a:rPr>
              <a:t>Market liberalization and adoption of free trade (e.g., in China, former Soviet Union countries, and elsewhere)</a:t>
            </a:r>
          </a:p>
          <a:p>
            <a:pPr marL="342900" indent="-342900">
              <a:buSzTx/>
              <a:buFontTx/>
              <a:buChar char="•"/>
            </a:pPr>
            <a:r>
              <a:rPr lang="en-US" altLang="en-US" sz="2400" dirty="0">
                <a:solidFill>
                  <a:srgbClr val="000000"/>
                </a:solidFill>
                <a:latin typeface="Arial" pitchFamily="34" charset="0"/>
                <a:cs typeface="Arial" pitchFamily="34" charset="0"/>
                <a:sym typeface="Arial" pitchFamily="34" charset="0"/>
              </a:rPr>
              <a:t>Industrialization, economic development, and modernization</a:t>
            </a:r>
          </a:p>
          <a:p>
            <a:pPr marL="342900" indent="-342900">
              <a:buSzTx/>
              <a:buFontTx/>
              <a:buChar char="•"/>
            </a:pPr>
            <a:r>
              <a:rPr lang="en-US" altLang="en-US" sz="2400" dirty="0">
                <a:solidFill>
                  <a:srgbClr val="000000"/>
                </a:solidFill>
                <a:latin typeface="Arial" pitchFamily="34" charset="0"/>
                <a:cs typeface="Arial" pitchFamily="34" charset="0"/>
                <a:sym typeface="Arial" pitchFamily="34" charset="0"/>
              </a:rPr>
              <a:t>Integration of world financial markets</a:t>
            </a:r>
          </a:p>
          <a:p>
            <a:pPr marL="342900" indent="-342900">
              <a:buSzTx/>
              <a:buFontTx/>
              <a:buChar char="•"/>
            </a:pPr>
            <a:r>
              <a:rPr lang="en-US" altLang="en-US" sz="2400" dirty="0">
                <a:solidFill>
                  <a:srgbClr val="000000"/>
                </a:solidFill>
                <a:latin typeface="Arial" pitchFamily="34" charset="0"/>
                <a:cs typeface="Arial" pitchFamily="34" charset="0"/>
                <a:sym typeface="Arial" pitchFamily="34" charset="0"/>
              </a:rPr>
              <a:t>Advances in technology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txBox="1">
            <a:spLocks noGrp="1"/>
          </p:cNvSpPr>
          <p:nvPr>
            <p:ph type="title"/>
          </p:nvPr>
        </p:nvSpPr>
        <p:spPr>
          <a:xfrm>
            <a:off x="457200" y="215900"/>
            <a:ext cx="8229600" cy="1096963"/>
          </a:xfrm>
        </p:spPr>
        <p:txBody>
          <a:bodyPr/>
          <a:lstStyle/>
          <a:p>
            <a:pPr>
              <a:spcBef>
                <a:spcPct val="0"/>
              </a:spcBef>
              <a:buFont typeface="Times New Roman" pitchFamily="18" charset="0"/>
              <a:buNone/>
            </a:pPr>
            <a:r>
              <a:rPr lang="en-US" altLang="en-US" dirty="0">
                <a:latin typeface="Times New Roman" pitchFamily="18" charset="0"/>
                <a:ea typeface="ＭＳ Ｐゴシック" pitchFamily="34" charset="-128"/>
                <a:cs typeface="Times New Roman" pitchFamily="18" charset="0"/>
                <a:sym typeface="Times New Roman" pitchFamily="18" charset="0"/>
              </a:rPr>
              <a:t>The Driving Forces, Dimensions, and </a:t>
            </a:r>
            <a:br>
              <a:rPr lang="en-US" altLang="en-US" dirty="0">
                <a:latin typeface="Times New Roman" pitchFamily="18" charset="0"/>
                <a:ea typeface="ＭＳ Ｐゴシック" pitchFamily="34" charset="-128"/>
                <a:cs typeface="Times New Roman" pitchFamily="18" charset="0"/>
                <a:sym typeface="Times New Roman" pitchFamily="18" charset="0"/>
              </a:rPr>
            </a:br>
            <a:r>
              <a:rPr lang="en-US" altLang="en-US" dirty="0">
                <a:latin typeface="Times New Roman" pitchFamily="18" charset="0"/>
                <a:ea typeface="ＭＳ Ｐゴシック" pitchFamily="34" charset="-128"/>
                <a:cs typeface="Times New Roman" pitchFamily="18" charset="0"/>
                <a:sym typeface="Times New Roman" pitchFamily="18" charset="0"/>
              </a:rPr>
              <a:t>Consequences of Market Globalization </a:t>
            </a:r>
            <a:r>
              <a:rPr lang="en-US" altLang="en-US" sz="2000" b="0" dirty="0">
                <a:latin typeface="Times New Roman" pitchFamily="18" charset="0"/>
                <a:ea typeface="ＭＳ Ｐゴシック" pitchFamily="34" charset="-128"/>
                <a:cs typeface="Times New Roman" pitchFamily="18" charset="0"/>
                <a:sym typeface="Times New Roman" pitchFamily="18" charset="0"/>
              </a:rPr>
              <a:t>(2 of 4)</a:t>
            </a:r>
            <a:endParaRPr lang="en-US" altLang="en-US" sz="2000" b="0" dirty="0">
              <a:latin typeface="Times New Roman" pitchFamily="18" charset="0"/>
              <a:cs typeface="Times New Roman" pitchFamily="18" charset="0"/>
              <a:sym typeface="Times New Roman" pitchFamily="18" charset="0"/>
            </a:endParaRPr>
          </a:p>
        </p:txBody>
      </p:sp>
      <p:sp>
        <p:nvSpPr>
          <p:cNvPr id="26627" name="Text Placeholder 2"/>
          <p:cNvSpPr txBox="1">
            <a:spLocks noGrp="1"/>
          </p:cNvSpPr>
          <p:nvPr>
            <p:ph type="body" idx="1"/>
          </p:nvPr>
        </p:nvSpPr>
        <p:spPr/>
        <p:txBody>
          <a:bodyPr/>
          <a:lstStyle/>
          <a:p>
            <a:pPr marL="0" indent="0" eaLnBrk="1" hangingPunct="1">
              <a:buFont typeface="Arial"/>
              <a:buNone/>
              <a:defRPr/>
            </a:pPr>
            <a:r>
              <a:rPr lang="en-US" altLang="en-US" sz="2400" b="1" dirty="0">
                <a:solidFill>
                  <a:srgbClr val="007FA3"/>
                </a:solidFill>
                <a:latin typeface="+mn-lt"/>
                <a:cs typeface="Arial" pitchFamily="34" charset="0"/>
              </a:rPr>
              <a:t>2. </a:t>
            </a:r>
            <a:r>
              <a:rPr lang="en-US" altLang="en-US" sz="2400" b="1" dirty="0">
                <a:solidFill>
                  <a:srgbClr val="000000"/>
                </a:solidFill>
                <a:latin typeface="+mn-lt"/>
                <a:cs typeface="Arial" pitchFamily="34" charset="0"/>
              </a:rPr>
              <a:t>Dimensions of Market Globalization</a:t>
            </a:r>
            <a:endParaRPr lang="en-US" altLang="en-US" sz="2400" dirty="0">
              <a:solidFill>
                <a:srgbClr val="000000"/>
              </a:solidFill>
              <a:latin typeface="+mn-lt"/>
              <a:cs typeface="Arial" pitchFamily="34" charset="0"/>
            </a:endParaRPr>
          </a:p>
          <a:p>
            <a:pPr eaLnBrk="1" hangingPunct="1">
              <a:defRPr/>
            </a:pPr>
            <a:r>
              <a:rPr lang="en-US" altLang="en-US" sz="2400" dirty="0">
                <a:solidFill>
                  <a:srgbClr val="000000"/>
                </a:solidFill>
                <a:latin typeface="+mn-lt"/>
                <a:cs typeface="Arial" pitchFamily="34" charset="0"/>
              </a:rPr>
              <a:t>Integration and interdependence of national economies</a:t>
            </a:r>
          </a:p>
          <a:p>
            <a:pPr eaLnBrk="1" hangingPunct="1">
              <a:defRPr/>
            </a:pPr>
            <a:r>
              <a:rPr lang="en-US" altLang="en-US" sz="2400" dirty="0">
                <a:solidFill>
                  <a:srgbClr val="000000"/>
                </a:solidFill>
                <a:latin typeface="+mn-lt"/>
                <a:cs typeface="Arial" pitchFamily="34" charset="0"/>
              </a:rPr>
              <a:t>Rise of regional economic integration blocs</a:t>
            </a:r>
          </a:p>
          <a:p>
            <a:pPr eaLnBrk="1" hangingPunct="1">
              <a:defRPr/>
            </a:pPr>
            <a:r>
              <a:rPr lang="en-US" altLang="en-US" sz="2400" dirty="0">
                <a:solidFill>
                  <a:srgbClr val="000000"/>
                </a:solidFill>
                <a:latin typeface="+mn-lt"/>
                <a:cs typeface="Arial" pitchFamily="34" charset="0"/>
              </a:rPr>
              <a:t>Growth of global investment and financial flows</a:t>
            </a:r>
          </a:p>
          <a:p>
            <a:pPr eaLnBrk="1" hangingPunct="1">
              <a:defRPr/>
            </a:pPr>
            <a:r>
              <a:rPr lang="en-US" altLang="en-US" sz="2400" dirty="0">
                <a:solidFill>
                  <a:srgbClr val="000000"/>
                </a:solidFill>
                <a:latin typeface="+mn-lt"/>
                <a:cs typeface="Arial" pitchFamily="34" charset="0"/>
              </a:rPr>
              <a:t>Convergence of buyer lifestyles and preferences</a:t>
            </a:r>
          </a:p>
          <a:p>
            <a:pPr eaLnBrk="1" hangingPunct="1">
              <a:defRPr/>
            </a:pPr>
            <a:r>
              <a:rPr lang="en-US" altLang="en-US" sz="2400" dirty="0">
                <a:solidFill>
                  <a:srgbClr val="000000"/>
                </a:solidFill>
                <a:latin typeface="+mn-lt"/>
                <a:cs typeface="Arial" pitchFamily="34" charset="0"/>
              </a:rPr>
              <a:t>Globalization of production activities</a:t>
            </a:r>
          </a:p>
          <a:p>
            <a:pPr eaLnBrk="1" hangingPunct="1">
              <a:defRPr/>
            </a:pPr>
            <a:r>
              <a:rPr lang="en-US" altLang="en-US" sz="2400" dirty="0">
                <a:solidFill>
                  <a:srgbClr val="000000"/>
                </a:solidFill>
                <a:latin typeface="+mn-lt"/>
                <a:cs typeface="Arial" pitchFamily="34" charset="0"/>
              </a:rPr>
              <a:t>Globalization of services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txBox="1">
            <a:spLocks noGrp="1"/>
          </p:cNvSpPr>
          <p:nvPr>
            <p:ph type="title"/>
          </p:nvPr>
        </p:nvSpPr>
        <p:spPr>
          <a:xfrm>
            <a:off x="457200" y="215900"/>
            <a:ext cx="8229600" cy="1096963"/>
          </a:xfrm>
        </p:spPr>
        <p:txBody>
          <a:bodyPr/>
          <a:lstStyle/>
          <a:p>
            <a:pPr>
              <a:spcBef>
                <a:spcPct val="0"/>
              </a:spcBef>
            </a:pPr>
            <a:r>
              <a:rPr lang="en-US" altLang="en-US" dirty="0">
                <a:latin typeface="Times New Roman" pitchFamily="18" charset="0"/>
                <a:ea typeface="ＭＳ Ｐゴシック" pitchFamily="34" charset="-128"/>
                <a:cs typeface="Times New Roman" pitchFamily="18" charset="0"/>
                <a:sym typeface="Times New Roman" pitchFamily="18" charset="0"/>
              </a:rPr>
              <a:t>The Driving Forces, Dimensions, and </a:t>
            </a:r>
            <a:br>
              <a:rPr lang="en-US" altLang="en-US" dirty="0">
                <a:latin typeface="Times New Roman" pitchFamily="18" charset="0"/>
                <a:ea typeface="ＭＳ Ｐゴシック" pitchFamily="34" charset="-128"/>
                <a:cs typeface="Times New Roman" pitchFamily="18" charset="0"/>
                <a:sym typeface="Times New Roman" pitchFamily="18" charset="0"/>
              </a:rPr>
            </a:br>
            <a:r>
              <a:rPr lang="en-US" altLang="en-US" dirty="0">
                <a:latin typeface="Times New Roman" pitchFamily="18" charset="0"/>
                <a:ea typeface="ＭＳ Ｐゴシック" pitchFamily="34" charset="-128"/>
                <a:cs typeface="Times New Roman" pitchFamily="18" charset="0"/>
                <a:sym typeface="Times New Roman" pitchFamily="18" charset="0"/>
              </a:rPr>
              <a:t>Consequences of Market Globalization </a:t>
            </a:r>
            <a:r>
              <a:rPr lang="en-US" altLang="en-US" sz="2000" b="0" dirty="0">
                <a:latin typeface="Times New Roman" pitchFamily="18" charset="0"/>
                <a:ea typeface="ＭＳ Ｐゴシック" pitchFamily="34" charset="-128"/>
                <a:cs typeface="Times New Roman" pitchFamily="18" charset="0"/>
                <a:sym typeface="Times New Roman" pitchFamily="18" charset="0"/>
              </a:rPr>
              <a:t>(3 of 4)</a:t>
            </a:r>
            <a:endParaRPr lang="en-US" altLang="en-US" sz="2000" b="0" dirty="0">
              <a:latin typeface="Times New Roman" pitchFamily="18" charset="0"/>
              <a:cs typeface="Times New Roman" pitchFamily="18" charset="0"/>
              <a:sym typeface="Times New Roman" pitchFamily="18" charset="0"/>
            </a:endParaRPr>
          </a:p>
        </p:txBody>
      </p:sp>
      <p:sp>
        <p:nvSpPr>
          <p:cNvPr id="26627" name="Text Placeholder 2"/>
          <p:cNvSpPr txBox="1">
            <a:spLocks noGrp="1"/>
          </p:cNvSpPr>
          <p:nvPr>
            <p:ph type="body" idx="1"/>
          </p:nvPr>
        </p:nvSpPr>
        <p:spPr/>
        <p:txBody>
          <a:bodyPr/>
          <a:lstStyle/>
          <a:p>
            <a:pPr marL="0" indent="0" eaLnBrk="1" hangingPunct="1">
              <a:buFont typeface="Arial"/>
              <a:buNone/>
              <a:defRPr/>
            </a:pPr>
            <a:r>
              <a:rPr lang="en-US" altLang="en-US" sz="2400" b="1" dirty="0">
                <a:solidFill>
                  <a:srgbClr val="007FA3"/>
                </a:solidFill>
                <a:latin typeface="+mn-lt"/>
                <a:cs typeface="Arial" pitchFamily="34" charset="0"/>
              </a:rPr>
              <a:t>3a. </a:t>
            </a:r>
            <a:r>
              <a:rPr lang="en-US" altLang="en-US" sz="2400" b="1" dirty="0">
                <a:solidFill>
                  <a:srgbClr val="000000"/>
                </a:solidFill>
                <a:latin typeface="+mn-lt"/>
                <a:cs typeface="Arial" pitchFamily="34" charset="0"/>
              </a:rPr>
              <a:t>Firm-level Consequences of Market Globalization: Internationalization of the Firm</a:t>
            </a:r>
            <a:r>
              <a:rPr lang="ja-JP" altLang="en-US" sz="2400" b="1" dirty="0">
                <a:solidFill>
                  <a:srgbClr val="000000"/>
                </a:solidFill>
                <a:latin typeface="+mn-lt"/>
                <a:cs typeface="Arial" pitchFamily="34" charset="0"/>
              </a:rPr>
              <a:t>’</a:t>
            </a:r>
            <a:r>
              <a:rPr lang="en-US" altLang="ja-JP" sz="2400" b="1" dirty="0">
                <a:solidFill>
                  <a:srgbClr val="000000"/>
                </a:solidFill>
                <a:latin typeface="+mn-lt"/>
                <a:cs typeface="Arial" pitchFamily="34" charset="0"/>
              </a:rPr>
              <a:t>s Value Chain</a:t>
            </a:r>
            <a:endParaRPr lang="en-US" altLang="ja-JP" sz="2400" dirty="0">
              <a:solidFill>
                <a:srgbClr val="000000"/>
              </a:solidFill>
              <a:latin typeface="+mn-lt"/>
              <a:cs typeface="Arial" pitchFamily="34" charset="0"/>
            </a:endParaRPr>
          </a:p>
          <a:p>
            <a:pPr eaLnBrk="1" hangingPunct="1">
              <a:defRPr/>
            </a:pPr>
            <a:r>
              <a:rPr lang="en-US" altLang="ja-JP" sz="2400" dirty="0">
                <a:solidFill>
                  <a:srgbClr val="000000"/>
                </a:solidFill>
                <a:latin typeface="+mn-lt"/>
                <a:cs typeface="Arial" pitchFamily="34" charset="0"/>
              </a:rPr>
              <a:t>Countless new business opportunities for internationalizing firms</a:t>
            </a:r>
          </a:p>
          <a:p>
            <a:pPr eaLnBrk="1" hangingPunct="1">
              <a:defRPr/>
            </a:pPr>
            <a:r>
              <a:rPr lang="en-US" altLang="en-US" sz="2400" dirty="0">
                <a:solidFill>
                  <a:srgbClr val="000000"/>
                </a:solidFill>
                <a:latin typeface="+mn-lt"/>
                <a:cs typeface="Arial" pitchFamily="34" charset="0"/>
              </a:rPr>
              <a:t>New risks and intense rivalry from foreign competitors</a:t>
            </a:r>
          </a:p>
          <a:p>
            <a:pPr eaLnBrk="1" hangingPunct="1">
              <a:defRPr/>
            </a:pPr>
            <a:r>
              <a:rPr lang="en-US" altLang="en-US" sz="2400" dirty="0">
                <a:solidFill>
                  <a:srgbClr val="000000"/>
                </a:solidFill>
                <a:latin typeface="+mn-lt"/>
                <a:cs typeface="Arial" pitchFamily="34" charset="0"/>
              </a:rPr>
              <a:t>More demanding buyers who source from suppliers worldwide</a:t>
            </a:r>
          </a:p>
          <a:p>
            <a:pPr eaLnBrk="1" hangingPunct="1">
              <a:defRPr/>
            </a:pPr>
            <a:r>
              <a:rPr lang="en-US" altLang="en-US" sz="2400" dirty="0">
                <a:solidFill>
                  <a:srgbClr val="000000"/>
                </a:solidFill>
                <a:latin typeface="+mn-lt"/>
                <a:cs typeface="Arial" pitchFamily="34" charset="0"/>
              </a:rPr>
              <a:t>Greater emphasis on proactive internationalization</a:t>
            </a:r>
          </a:p>
          <a:p>
            <a:pPr eaLnBrk="1" hangingPunct="1">
              <a:defRPr/>
            </a:pPr>
            <a:r>
              <a:rPr lang="en-US" altLang="en-US" sz="2400" dirty="0">
                <a:solidFill>
                  <a:srgbClr val="000000"/>
                </a:solidFill>
                <a:latin typeface="+mn-lt"/>
                <a:cs typeface="Arial" pitchFamily="34" charset="0"/>
              </a:rPr>
              <a:t>Internationalization of firm</a:t>
            </a:r>
            <a:r>
              <a:rPr lang="ja-JP" altLang="en-US" sz="2400" dirty="0">
                <a:solidFill>
                  <a:srgbClr val="000000"/>
                </a:solidFill>
                <a:latin typeface="+mn-lt"/>
                <a:cs typeface="Arial" pitchFamily="34" charset="0"/>
              </a:rPr>
              <a:t>’</a:t>
            </a:r>
            <a:r>
              <a:rPr lang="en-US" altLang="ja-JP" sz="2400" dirty="0">
                <a:solidFill>
                  <a:srgbClr val="000000"/>
                </a:solidFill>
                <a:latin typeface="+mn-lt"/>
                <a:cs typeface="Arial" pitchFamily="34" charset="0"/>
              </a:rPr>
              <a:t>s value chain</a:t>
            </a:r>
            <a:endParaRPr lang="en-US" altLang="en-US" sz="2400" dirty="0">
              <a:solidFill>
                <a:srgbClr val="000000"/>
              </a:solidFill>
              <a:latin typeface="+mn-lt"/>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txBox="1">
            <a:spLocks noGrp="1"/>
          </p:cNvSpPr>
          <p:nvPr>
            <p:ph type="title"/>
          </p:nvPr>
        </p:nvSpPr>
        <p:spPr>
          <a:xfrm>
            <a:off x="457200" y="215900"/>
            <a:ext cx="8229600" cy="1096963"/>
          </a:xfrm>
        </p:spPr>
        <p:txBody>
          <a:bodyPr/>
          <a:lstStyle/>
          <a:p>
            <a:pPr>
              <a:spcBef>
                <a:spcPct val="0"/>
              </a:spcBef>
            </a:pPr>
            <a:r>
              <a:rPr lang="en-US" altLang="en-US" dirty="0">
                <a:latin typeface="Times New Roman" pitchFamily="18" charset="0"/>
                <a:cs typeface="Times New Roman" pitchFamily="18" charset="0"/>
                <a:sym typeface="Times New Roman" pitchFamily="18" charset="0"/>
              </a:rPr>
              <a:t>The </a:t>
            </a:r>
            <a:r>
              <a:rPr lang="en-US" altLang="en-US" dirty="0">
                <a:latin typeface="Times New Roman" pitchFamily="18" charset="0"/>
                <a:ea typeface="ＭＳ Ｐゴシック" pitchFamily="34" charset="-128"/>
                <a:cs typeface="Times New Roman" pitchFamily="18" charset="0"/>
                <a:sym typeface="Times New Roman" pitchFamily="18" charset="0"/>
              </a:rPr>
              <a:t>Driving Forces</a:t>
            </a:r>
            <a:r>
              <a:rPr lang="en-US" altLang="en-US" dirty="0">
                <a:latin typeface="Times New Roman" pitchFamily="18" charset="0"/>
                <a:cs typeface="Times New Roman" pitchFamily="18" charset="0"/>
                <a:sym typeface="Times New Roman" pitchFamily="18" charset="0"/>
              </a:rPr>
              <a:t>, Dimensions, and </a:t>
            </a:r>
            <a:br>
              <a:rPr lang="en-US" altLang="en-US" dirty="0">
                <a:latin typeface="Times New Roman" pitchFamily="18" charset="0"/>
                <a:cs typeface="Times New Roman" pitchFamily="18" charset="0"/>
                <a:sym typeface="Times New Roman" pitchFamily="18" charset="0"/>
              </a:rPr>
            </a:br>
            <a:r>
              <a:rPr lang="en-US" altLang="en-US" dirty="0">
                <a:latin typeface="Times New Roman" pitchFamily="18" charset="0"/>
                <a:cs typeface="Times New Roman" pitchFamily="18" charset="0"/>
                <a:sym typeface="Times New Roman" pitchFamily="18" charset="0"/>
              </a:rPr>
              <a:t>Consequences of Market Globalization </a:t>
            </a:r>
            <a:r>
              <a:rPr lang="en-US" altLang="en-US" sz="2000" b="0" dirty="0">
                <a:latin typeface="Times New Roman" pitchFamily="18" charset="0"/>
                <a:cs typeface="Times New Roman" pitchFamily="18" charset="0"/>
                <a:sym typeface="Times New Roman" pitchFamily="18" charset="0"/>
              </a:rPr>
              <a:t>(4 of 4)</a:t>
            </a:r>
          </a:p>
        </p:txBody>
      </p:sp>
      <p:sp>
        <p:nvSpPr>
          <p:cNvPr id="26627" name="Text Placeholder 2"/>
          <p:cNvSpPr txBox="1">
            <a:spLocks noGrp="1"/>
          </p:cNvSpPr>
          <p:nvPr>
            <p:ph type="body" idx="1"/>
          </p:nvPr>
        </p:nvSpPr>
        <p:spPr/>
        <p:txBody>
          <a:bodyPr/>
          <a:lstStyle/>
          <a:p>
            <a:pPr marL="0" indent="0">
              <a:buFont typeface="Arial"/>
              <a:buNone/>
              <a:defRPr/>
            </a:pPr>
            <a:r>
              <a:rPr lang="en-US" altLang="en-US" sz="2400" b="1" dirty="0">
                <a:solidFill>
                  <a:srgbClr val="007FA3"/>
                </a:solidFill>
                <a:latin typeface="+mn-lt"/>
              </a:rPr>
              <a:t>3b. </a:t>
            </a:r>
            <a:r>
              <a:rPr lang="en-US" altLang="en-US" sz="2400" b="1" dirty="0">
                <a:latin typeface="+mn-lt"/>
              </a:rPr>
              <a:t>Societal Consequences of Market Globalization</a:t>
            </a:r>
          </a:p>
          <a:p>
            <a:pPr>
              <a:defRPr/>
            </a:pPr>
            <a:r>
              <a:rPr lang="en-US" altLang="en-US" sz="2400" dirty="0">
                <a:latin typeface="+mn-lt"/>
              </a:rPr>
              <a:t>Contagion: Rapid spread of financial or monetary crises from one country to another</a:t>
            </a:r>
          </a:p>
          <a:p>
            <a:pPr>
              <a:defRPr/>
            </a:pPr>
            <a:r>
              <a:rPr lang="en-US" altLang="en-US" sz="2400" dirty="0">
                <a:latin typeface="+mn-lt"/>
              </a:rPr>
              <a:t>Loss of national sovereignty</a:t>
            </a:r>
          </a:p>
          <a:p>
            <a:pPr>
              <a:defRPr/>
            </a:pPr>
            <a:r>
              <a:rPr lang="en-US" altLang="en-US" sz="2400" dirty="0">
                <a:latin typeface="+mn-lt"/>
              </a:rPr>
              <a:t>Offshoring and the flight of jobs</a:t>
            </a:r>
          </a:p>
          <a:p>
            <a:pPr>
              <a:defRPr/>
            </a:pPr>
            <a:r>
              <a:rPr lang="en-US" altLang="en-US" sz="2400" dirty="0">
                <a:latin typeface="+mn-lt"/>
              </a:rPr>
              <a:t>Effect on the poor</a:t>
            </a:r>
          </a:p>
          <a:p>
            <a:pPr>
              <a:defRPr/>
            </a:pPr>
            <a:r>
              <a:rPr lang="en-US" altLang="en-US" sz="2400" dirty="0">
                <a:latin typeface="+mn-lt"/>
              </a:rPr>
              <a:t>Effect on the natural environment</a:t>
            </a:r>
          </a:p>
          <a:p>
            <a:pPr>
              <a:defRPr/>
            </a:pPr>
            <a:r>
              <a:rPr lang="en-US" altLang="en-US" sz="2400" dirty="0">
                <a:latin typeface="+mn-lt"/>
              </a:rPr>
              <a:t>Effect on national culture</a:t>
            </a:r>
          </a:p>
        </p:txBody>
      </p:sp>
      <p:pic>
        <p:nvPicPr>
          <p:cNvPr id="4" name="Picture 3">
            <a:extLst>
              <a:ext uri="{FF2B5EF4-FFF2-40B4-BE49-F238E27FC236}">
                <a16:creationId xmlns:a16="http://schemas.microsoft.com/office/drawing/2014/main" id="{FCFC271E-AEDD-4318-819D-72C4D57EF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Dimensions of Market Globalization </a:t>
            </a:r>
            <a:r>
              <a:rPr lang="en-US" altLang="en-US" sz="2000" b="0" dirty="0">
                <a:latin typeface="Times New Roman" pitchFamily="18" charset="0"/>
                <a:cs typeface="Times New Roman" pitchFamily="18" charset="0"/>
                <a:sym typeface="Times New Roman" pitchFamily="18" charset="0"/>
              </a:rPr>
              <a:t>(1 of 3)</a:t>
            </a:r>
          </a:p>
        </p:txBody>
      </p:sp>
      <p:sp>
        <p:nvSpPr>
          <p:cNvPr id="3" name="Content Placeholder 2"/>
          <p:cNvSpPr>
            <a:spLocks noGrp="1"/>
          </p:cNvSpPr>
          <p:nvPr>
            <p:ph type="body" idx="1"/>
          </p:nvPr>
        </p:nvSpPr>
        <p:spPr>
          <a:xfrm>
            <a:off x="457200" y="1600200"/>
            <a:ext cx="8229600" cy="1676400"/>
          </a:xfrm>
        </p:spPr>
        <p:txBody>
          <a:bodyPr/>
          <a:lstStyle/>
          <a:p>
            <a:pPr eaLnBrk="1" hangingPunct="1">
              <a:defRPr/>
            </a:pPr>
            <a:r>
              <a:rPr lang="en-US" altLang="en-US" sz="2400" b="1" dirty="0">
                <a:latin typeface="+mn-lt"/>
              </a:rPr>
              <a:t>Integration and interdependence of national economies</a:t>
            </a:r>
            <a:r>
              <a:rPr lang="en-US" altLang="en-US" sz="2400" dirty="0">
                <a:latin typeface="+mn-lt"/>
              </a:rPr>
              <a:t>.  Results from firms’ collective international activities.  Governments contribute by lowering trade and investment barriers.</a:t>
            </a:r>
          </a:p>
        </p:txBody>
      </p:sp>
      <p:sp>
        <p:nvSpPr>
          <p:cNvPr id="4" name="Content Placeholder 3"/>
          <p:cNvSpPr>
            <a:spLocks noGrp="1"/>
          </p:cNvSpPr>
          <p:nvPr>
            <p:ph type="body" idx="10"/>
          </p:nvPr>
        </p:nvSpPr>
        <p:spPr>
          <a:xfrm>
            <a:off x="457200" y="3352800"/>
            <a:ext cx="5791200" cy="2667000"/>
          </a:xfrm>
        </p:spPr>
        <p:txBody>
          <a:bodyPr/>
          <a:lstStyle/>
          <a:p>
            <a:pPr eaLnBrk="1" hangingPunct="1">
              <a:defRPr/>
            </a:pPr>
            <a:r>
              <a:rPr lang="en-US" altLang="en-US" sz="2400" b="1" dirty="0">
                <a:latin typeface="+mn-lt"/>
              </a:rPr>
              <a:t>Rise of regional economic integration blocs</a:t>
            </a:r>
            <a:r>
              <a:rPr lang="en-US" altLang="en-US" sz="2400" dirty="0">
                <a:latin typeface="+mn-lt"/>
              </a:rPr>
              <a:t>. Free trade areas are formed by two or more countries to reduce or eliminate barriers to trade and investment, such as the E</a:t>
            </a:r>
            <a:r>
              <a:rPr lang="en-US" altLang="en-US" sz="100" dirty="0">
                <a:latin typeface="+mn-lt"/>
              </a:rPr>
              <a:t> </a:t>
            </a:r>
            <a:r>
              <a:rPr lang="en-US" altLang="en-US" sz="2400" dirty="0">
                <a:latin typeface="+mn-lt"/>
              </a:rPr>
              <a:t>U, N</a:t>
            </a:r>
            <a:r>
              <a:rPr lang="en-US" altLang="en-US" sz="100" dirty="0">
                <a:latin typeface="+mn-lt"/>
              </a:rPr>
              <a:t> </a:t>
            </a:r>
            <a:r>
              <a:rPr lang="en-US" altLang="en-US" sz="2400" dirty="0">
                <a:latin typeface="+mn-lt"/>
              </a:rPr>
              <a:t>A</a:t>
            </a:r>
            <a:r>
              <a:rPr lang="en-US" altLang="en-US" sz="100" dirty="0">
                <a:latin typeface="+mn-lt"/>
              </a:rPr>
              <a:t> </a:t>
            </a:r>
            <a:r>
              <a:rPr lang="en-US" altLang="en-US" sz="2400" dirty="0">
                <a:latin typeface="+mn-lt"/>
              </a:rPr>
              <a:t>F</a:t>
            </a:r>
            <a:r>
              <a:rPr lang="en-US" altLang="en-US" sz="100" dirty="0">
                <a:latin typeface="+mn-lt"/>
              </a:rPr>
              <a:t> </a:t>
            </a:r>
            <a:r>
              <a:rPr lang="en-US" altLang="en-US" sz="2400" dirty="0">
                <a:latin typeface="+mn-lt"/>
              </a:rPr>
              <a:t>T</a:t>
            </a:r>
            <a:r>
              <a:rPr lang="en-US" altLang="en-US" sz="100" dirty="0">
                <a:latin typeface="+mn-lt"/>
              </a:rPr>
              <a:t> </a:t>
            </a:r>
            <a:r>
              <a:rPr lang="en-US" altLang="en-US" sz="2400" dirty="0">
                <a:latin typeface="+mn-lt"/>
              </a:rPr>
              <a:t>A, and M</a:t>
            </a:r>
            <a:r>
              <a:rPr lang="en-US" altLang="en-US" sz="100" dirty="0">
                <a:latin typeface="+mn-lt"/>
              </a:rPr>
              <a:t> </a:t>
            </a:r>
            <a:r>
              <a:rPr lang="en-US" altLang="en-US" sz="2400" dirty="0">
                <a:latin typeface="+mn-lt"/>
              </a:rPr>
              <a:t>E</a:t>
            </a:r>
            <a:r>
              <a:rPr lang="en-US" altLang="en-US" sz="100" dirty="0">
                <a:latin typeface="+mn-lt"/>
              </a:rPr>
              <a:t> </a:t>
            </a:r>
            <a:r>
              <a:rPr lang="en-US" altLang="en-US" sz="2400" dirty="0">
                <a:latin typeface="+mn-lt"/>
              </a:rPr>
              <a:t>R</a:t>
            </a:r>
            <a:r>
              <a:rPr lang="en-US" altLang="en-US" sz="100" dirty="0">
                <a:latin typeface="+mn-lt"/>
              </a:rPr>
              <a:t> </a:t>
            </a:r>
            <a:r>
              <a:rPr lang="en-US" altLang="en-US" sz="2400" dirty="0">
                <a:latin typeface="+mn-lt"/>
              </a:rPr>
              <a:t>C</a:t>
            </a:r>
            <a:r>
              <a:rPr lang="en-US" altLang="en-US" sz="100" dirty="0">
                <a:latin typeface="+mn-lt"/>
              </a:rPr>
              <a:t> </a:t>
            </a:r>
            <a:r>
              <a:rPr lang="en-US" altLang="en-US" sz="2400" dirty="0">
                <a:latin typeface="+mn-lt"/>
              </a:rPr>
              <a:t>O</a:t>
            </a:r>
            <a:r>
              <a:rPr lang="en-US" altLang="en-US" sz="100" dirty="0">
                <a:latin typeface="+mn-lt"/>
              </a:rPr>
              <a:t> </a:t>
            </a:r>
            <a:r>
              <a:rPr lang="en-US" altLang="en-US" sz="2400" dirty="0">
                <a:latin typeface="+mn-lt"/>
              </a:rPr>
              <a:t>S</a:t>
            </a:r>
            <a:r>
              <a:rPr lang="en-US" altLang="en-US" sz="100" dirty="0">
                <a:latin typeface="+mn-lt"/>
              </a:rPr>
              <a:t> </a:t>
            </a:r>
            <a:r>
              <a:rPr lang="en-US" altLang="en-US" sz="2400" dirty="0">
                <a:latin typeface="+mn-lt"/>
              </a:rPr>
              <a:t>U</a:t>
            </a:r>
            <a:r>
              <a:rPr lang="en-US" altLang="en-US" sz="100" dirty="0">
                <a:latin typeface="+mn-lt"/>
              </a:rPr>
              <a:t> </a:t>
            </a:r>
            <a:r>
              <a:rPr lang="en-US" altLang="en-US" sz="2400" dirty="0">
                <a:latin typeface="+mn-lt"/>
              </a:rPr>
              <a:t>R.  </a:t>
            </a:r>
          </a:p>
        </p:txBody>
      </p:sp>
      <p:pic>
        <p:nvPicPr>
          <p:cNvPr id="30725" name="Picture 4" descr="Decorative image.&#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5612" y="3505200"/>
            <a:ext cx="2221188" cy="15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Dimensions of Market Globalization </a:t>
            </a:r>
            <a:r>
              <a:rPr lang="en-US" altLang="en-US" sz="2000" b="0" dirty="0">
                <a:latin typeface="Times New Roman" pitchFamily="18" charset="0"/>
                <a:cs typeface="Times New Roman" pitchFamily="18" charset="0"/>
                <a:sym typeface="Times New Roman" pitchFamily="18" charset="0"/>
              </a:rPr>
              <a:t>(2 of 3)</a:t>
            </a:r>
          </a:p>
        </p:txBody>
      </p:sp>
      <p:sp>
        <p:nvSpPr>
          <p:cNvPr id="3" name="Content Placeholder 2"/>
          <p:cNvSpPr>
            <a:spLocks noGrp="1"/>
          </p:cNvSpPr>
          <p:nvPr>
            <p:ph type="body" idx="1"/>
          </p:nvPr>
        </p:nvSpPr>
        <p:spPr>
          <a:xfrm>
            <a:off x="457200" y="1600200"/>
            <a:ext cx="4724400" cy="2438400"/>
          </a:xfrm>
        </p:spPr>
        <p:txBody>
          <a:bodyPr/>
          <a:lstStyle/>
          <a:p>
            <a:pPr eaLnBrk="1" hangingPunct="1">
              <a:defRPr/>
            </a:pPr>
            <a:r>
              <a:rPr lang="en-US" altLang="en-US" sz="2400" b="1" dirty="0">
                <a:latin typeface="+mn-lt"/>
              </a:rPr>
              <a:t>Growth of global investment</a:t>
            </a:r>
            <a:br>
              <a:rPr lang="en-US" altLang="en-US" sz="2400" b="1" dirty="0">
                <a:latin typeface="+mn-lt"/>
              </a:rPr>
            </a:br>
            <a:r>
              <a:rPr lang="en-US" altLang="en-US" sz="2400" b="1" dirty="0">
                <a:latin typeface="+mn-lt"/>
              </a:rPr>
              <a:t>and financial flows</a:t>
            </a:r>
            <a:r>
              <a:rPr lang="en-US" altLang="en-US" sz="2400" dirty="0">
                <a:latin typeface="+mn-lt"/>
              </a:rPr>
              <a:t>. </a:t>
            </a:r>
            <a:br>
              <a:rPr lang="en-US" altLang="en-US" sz="2400" dirty="0">
                <a:latin typeface="+mn-lt"/>
              </a:rPr>
            </a:br>
            <a:r>
              <a:rPr lang="en-US" altLang="en-US" sz="2400" dirty="0">
                <a:latin typeface="+mn-lt"/>
              </a:rPr>
              <a:t>Associated with rapid growth </a:t>
            </a:r>
            <a:br>
              <a:rPr lang="en-US" altLang="en-US" sz="2400" dirty="0">
                <a:latin typeface="+mn-lt"/>
              </a:rPr>
            </a:br>
            <a:r>
              <a:rPr lang="en-US" altLang="en-US" sz="2400" dirty="0">
                <a:latin typeface="+mn-lt"/>
              </a:rPr>
              <a:t>in foreign direct investment </a:t>
            </a:r>
            <a:br>
              <a:rPr lang="en-US" altLang="en-US" sz="2400" dirty="0">
                <a:latin typeface="+mn-lt"/>
              </a:rPr>
            </a:br>
            <a:r>
              <a:rPr lang="en-US" altLang="en-US" sz="2400" dirty="0">
                <a:latin typeface="+mn-lt"/>
              </a:rPr>
              <a:t>(FDI), currency trading, and </a:t>
            </a:r>
            <a:br>
              <a:rPr lang="en-US" altLang="en-US" sz="2400" dirty="0">
                <a:latin typeface="+mn-lt"/>
              </a:rPr>
            </a:br>
            <a:r>
              <a:rPr lang="en-US" altLang="en-US" sz="2400" dirty="0">
                <a:latin typeface="+mn-lt"/>
              </a:rPr>
              <a:t>global capital markets. </a:t>
            </a:r>
          </a:p>
        </p:txBody>
      </p:sp>
      <p:pic>
        <p:nvPicPr>
          <p:cNvPr id="31748" name="Picture 3" descr="Decorative 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127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4"/>
          <p:cNvSpPr>
            <a:spLocks noGrp="1"/>
          </p:cNvSpPr>
          <p:nvPr>
            <p:ph type="body" idx="10"/>
          </p:nvPr>
        </p:nvSpPr>
        <p:spPr>
          <a:xfrm>
            <a:off x="484095" y="4343400"/>
            <a:ext cx="8229600" cy="1655763"/>
          </a:xfrm>
        </p:spPr>
        <p:txBody>
          <a:bodyPr/>
          <a:lstStyle/>
          <a:p>
            <a:pPr eaLnBrk="1" hangingPunct="1">
              <a:defRPr/>
            </a:pPr>
            <a:r>
              <a:rPr lang="en-US" altLang="en-US" sz="2400" b="1" dirty="0">
                <a:latin typeface="+mn-lt"/>
              </a:rPr>
              <a:t>Convergence of buyer lifestyles  and preferences</a:t>
            </a:r>
            <a:r>
              <a:rPr lang="en-US" altLang="en-US" sz="2400" dirty="0">
                <a:latin typeface="+mn-lt"/>
              </a:rPr>
              <a:t>.  Facilitated by global media, which emphasize lifestyles found in the U.S., Europe, or elsewhere. Firms market standardized products.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Dimensions of Market Globalization </a:t>
            </a:r>
            <a:r>
              <a:rPr lang="en-US" altLang="en-US" sz="2000" b="0" dirty="0">
                <a:latin typeface="Times New Roman" pitchFamily="18" charset="0"/>
                <a:cs typeface="Times New Roman" pitchFamily="18" charset="0"/>
                <a:sym typeface="Times New Roman" pitchFamily="18" charset="0"/>
              </a:rPr>
              <a:t>(3 of 3)</a:t>
            </a:r>
          </a:p>
        </p:txBody>
      </p:sp>
      <p:sp>
        <p:nvSpPr>
          <p:cNvPr id="3" name="Content Placeholder 2"/>
          <p:cNvSpPr>
            <a:spLocks noGrp="1"/>
          </p:cNvSpPr>
          <p:nvPr>
            <p:ph type="body" idx="1"/>
          </p:nvPr>
        </p:nvSpPr>
        <p:spPr>
          <a:xfrm>
            <a:off x="457200" y="1600200"/>
            <a:ext cx="8001000" cy="4419600"/>
          </a:xfrm>
        </p:spPr>
        <p:txBody>
          <a:bodyPr/>
          <a:lstStyle/>
          <a:p>
            <a:pPr marL="231775" indent="-231775" eaLnBrk="1" hangingPunct="1">
              <a:buFont typeface="Arial" pitchFamily="34" charset="0"/>
              <a:buChar char="•"/>
              <a:defRPr/>
            </a:pPr>
            <a:r>
              <a:rPr lang="en-US" altLang="en-US" sz="2400" b="1" dirty="0">
                <a:solidFill>
                  <a:schemeClr val="tx1"/>
                </a:solidFill>
                <a:latin typeface="+mn-lt"/>
                <a:ea typeface="ＭＳ Ｐゴシック" pitchFamily="34" charset="-128"/>
              </a:rPr>
              <a:t>Globalization of production</a:t>
            </a:r>
            <a:r>
              <a:rPr lang="en-US" altLang="en-US" sz="2400" dirty="0">
                <a:solidFill>
                  <a:schemeClr val="tx1"/>
                </a:solidFill>
                <a:latin typeface="+mn-lt"/>
                <a:ea typeface="ＭＳ Ｐゴシック" pitchFamily="34" charset="-128"/>
              </a:rPr>
              <a:t>. To cut costs, firms manufacture in low labor-cost locations such as Mexico and Eastern Europe.  Firms also source services from abroad.</a:t>
            </a:r>
            <a:endParaRPr lang="en-US" altLang="en-US" sz="2400" b="1" dirty="0">
              <a:solidFill>
                <a:schemeClr val="tx1"/>
              </a:solidFill>
              <a:latin typeface="+mn-lt"/>
              <a:ea typeface="ＭＳ Ｐゴシック" pitchFamily="34" charset="-128"/>
            </a:endParaRPr>
          </a:p>
          <a:p>
            <a:pPr marL="231775" indent="-231775" eaLnBrk="1" hangingPunct="1">
              <a:buFont typeface="Arial" pitchFamily="34" charset="0"/>
              <a:buChar char="•"/>
              <a:defRPr/>
            </a:pPr>
            <a:r>
              <a:rPr lang="en-US" altLang="en-US" sz="2400" b="1" dirty="0">
                <a:solidFill>
                  <a:schemeClr val="tx1"/>
                </a:solidFill>
                <a:latin typeface="+mn-lt"/>
                <a:ea typeface="ＭＳ Ｐゴシック" pitchFamily="34" charset="-128"/>
              </a:rPr>
              <a:t>Globalization of services</a:t>
            </a:r>
            <a:r>
              <a:rPr lang="en-US" altLang="en-US" sz="2400" dirty="0">
                <a:solidFill>
                  <a:schemeClr val="tx1"/>
                </a:solidFill>
                <a:latin typeface="+mn-lt"/>
                <a:ea typeface="ＭＳ Ｐゴシック" pitchFamily="34" charset="-128"/>
              </a:rPr>
              <a:t>. Banking, hospitality, retailing, and other service industries are rapidly internationalizing. Firms outsource business processes and other services in the value chain to vendors overseas. And, in a new trend, many people go abroad to take advantage of low-cost services.</a:t>
            </a:r>
          </a:p>
        </p:txBody>
      </p:sp>
      <p:pic>
        <p:nvPicPr>
          <p:cNvPr id="4" name="Picture 3">
            <a:extLst>
              <a:ext uri="{FF2B5EF4-FFF2-40B4-BE49-F238E27FC236}">
                <a16:creationId xmlns:a16="http://schemas.microsoft.com/office/drawing/2014/main" id="{EF1C5985-D841-4F25-8EF6-FD16706DC4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BE98C2-9F8A-4EC6-8073-EFA738A9BD66}"/>
              </a:ext>
            </a:extLst>
          </p:cNvPr>
          <p:cNvPicPr>
            <a:picLocks noChangeAspect="1"/>
          </p:cNvPicPr>
          <p:nvPr/>
        </p:nvPicPr>
        <p:blipFill>
          <a:blip r:embed="rId3"/>
          <a:stretch>
            <a:fillRect/>
          </a:stretch>
        </p:blipFill>
        <p:spPr>
          <a:xfrm>
            <a:off x="466725" y="1400175"/>
            <a:ext cx="8210550" cy="4772025"/>
          </a:xfrm>
          <a:prstGeom prst="rect">
            <a:avLst/>
          </a:prstGeom>
        </p:spPr>
      </p:pic>
      <p:sp>
        <p:nvSpPr>
          <p:cNvPr id="32770" name="Title 1"/>
          <p:cNvSpPr txBox="1">
            <a:spLocks noGrp="1"/>
          </p:cNvSpPr>
          <p:nvPr>
            <p:ph type="title"/>
          </p:nvPr>
        </p:nvSpPr>
        <p:spPr>
          <a:xfrm>
            <a:off x="457200" y="215900"/>
            <a:ext cx="8229600" cy="1096963"/>
          </a:xfrm>
        </p:spPr>
        <p:txBody>
          <a:bodyPr/>
          <a:lstStyle/>
          <a:p>
            <a:pPr eaLnBrk="1" hangingPunct="1">
              <a:spcBef>
                <a:spcPct val="0"/>
              </a:spcBef>
            </a:pPr>
            <a:r>
              <a:rPr lang="en-US" altLang="en-US" dirty="0">
                <a:latin typeface="Times New Roman" pitchFamily="18" charset="0"/>
                <a:cs typeface="Times New Roman" pitchFamily="18" charset="0"/>
                <a:sym typeface="Times New Roman" pitchFamily="18" charset="0"/>
              </a:rPr>
              <a:t>Relationship Between Trade and GDP Growth, in Billions of U.S. Dollars</a:t>
            </a:r>
            <a:endParaRPr lang="en-US" altLang="en-US" sz="2000" b="0" dirty="0">
              <a:latin typeface="Times New Roman" pitchFamily="18" charset="0"/>
              <a:cs typeface="Times New Roman" pitchFamily="18" charset="0"/>
              <a:sym typeface="Times New Roman" pitchFamily="18" charset="0"/>
            </a:endParaRPr>
          </a:p>
        </p:txBody>
      </p:sp>
      <p:sp>
        <p:nvSpPr>
          <p:cNvPr id="3" name="Content Placeholder 2"/>
          <p:cNvSpPr>
            <a:spLocks noGrp="1"/>
          </p:cNvSpPr>
          <p:nvPr>
            <p:ph type="body" idx="1"/>
          </p:nvPr>
        </p:nvSpPr>
        <p:spPr>
          <a:xfrm>
            <a:off x="685800" y="5867400"/>
            <a:ext cx="5029200" cy="457200"/>
          </a:xfrm>
        </p:spPr>
        <p:txBody>
          <a:bodyPr/>
          <a:lstStyle/>
          <a:p>
            <a:pPr marL="0" indent="0" eaLnBrk="1" hangingPunct="1">
              <a:buNone/>
              <a:defRPr/>
            </a:pPr>
            <a:r>
              <a:rPr lang="en-US" altLang="en-US" sz="1200" dirty="0">
                <a:solidFill>
                  <a:schemeClr val="tx1"/>
                </a:solidFill>
                <a:latin typeface="+mn-lt"/>
                <a:ea typeface="ＭＳ Ｐゴシック" pitchFamily="34" charset="-128"/>
              </a:rPr>
              <a:t>Source: Based on World Bank, Data, 2018, www.worldbank.org.</a:t>
            </a:r>
          </a:p>
        </p:txBody>
      </p:sp>
    </p:spTree>
    <p:extLst>
      <p:ext uri="{BB962C8B-B14F-4D97-AF65-F5344CB8AC3E}">
        <p14:creationId xmlns:p14="http://schemas.microsoft.com/office/powerpoint/2010/main" val="15457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noGrp="1"/>
          </p:cNvSpPr>
          <p:nvPr>
            <p:ph type="title"/>
          </p:nvPr>
        </p:nvSpPr>
        <p:spPr>
          <a:xfrm>
            <a:off x="457200" y="215900"/>
            <a:ext cx="83820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Driving Forces of Market Globalization </a:t>
            </a:r>
            <a:r>
              <a:rPr lang="en-US" altLang="en-US" sz="2000" b="0" dirty="0">
                <a:latin typeface="Times New Roman" pitchFamily="18" charset="0"/>
                <a:cs typeface="Times New Roman" pitchFamily="18" charset="0"/>
                <a:sym typeface="Times New Roman" pitchFamily="18" charset="0"/>
              </a:rPr>
              <a:t>(1 of 3)</a:t>
            </a:r>
          </a:p>
        </p:txBody>
      </p:sp>
      <p:sp>
        <p:nvSpPr>
          <p:cNvPr id="20483" name="Content Placeholder 2"/>
          <p:cNvSpPr txBox="1">
            <a:spLocks noGrp="1"/>
          </p:cNvSpPr>
          <p:nvPr>
            <p:ph type="body" idx="1"/>
          </p:nvPr>
        </p:nvSpPr>
        <p:spPr>
          <a:xfrm>
            <a:off x="304800" y="1600200"/>
            <a:ext cx="8229600" cy="3962400"/>
          </a:xfrm>
        </p:spPr>
        <p:txBody>
          <a:bodyPr/>
          <a:lstStyle/>
          <a:p>
            <a:pPr eaLnBrk="1" hangingPunct="1">
              <a:defRPr/>
            </a:pPr>
            <a:r>
              <a:rPr lang="en-US" altLang="en-US" sz="2400" b="1" dirty="0">
                <a:latin typeface="+mn-lt"/>
              </a:rPr>
              <a:t>Worldwide reduction of barriers to trade and investment</a:t>
            </a:r>
            <a:r>
              <a:rPr lang="en-US" altLang="en-US" sz="2400" dirty="0">
                <a:latin typeface="+mn-lt"/>
              </a:rPr>
              <a:t>.  Over time, national governments have greatly reduced trade and investment barriers.  The trend is partly facilitated by the World Trade Organization (W</a:t>
            </a:r>
            <a:r>
              <a:rPr lang="en-US" altLang="en-US" sz="100" dirty="0">
                <a:latin typeface="+mn-lt"/>
              </a:rPr>
              <a:t> </a:t>
            </a:r>
            <a:r>
              <a:rPr lang="en-US" altLang="en-US" sz="2400" dirty="0">
                <a:latin typeface="+mn-lt"/>
              </a:rPr>
              <a:t>T</a:t>
            </a:r>
            <a:r>
              <a:rPr lang="en-US" altLang="en-US" sz="100" dirty="0">
                <a:latin typeface="+mn-lt"/>
              </a:rPr>
              <a:t> </a:t>
            </a:r>
            <a:r>
              <a:rPr lang="en-US" altLang="en-US" sz="2400" dirty="0">
                <a:latin typeface="+mn-lt"/>
              </a:rPr>
              <a:t>O), an organization of some 150 member nations.</a:t>
            </a:r>
          </a:p>
          <a:p>
            <a:pPr eaLnBrk="1" hangingPunct="1">
              <a:defRPr/>
            </a:pPr>
            <a:r>
              <a:rPr lang="en-US" altLang="en-US" sz="2400" b="1" dirty="0">
                <a:latin typeface="+mn-lt"/>
              </a:rPr>
              <a:t>Market liberalization and adoption </a:t>
            </a:r>
            <a:br>
              <a:rPr lang="en-US" altLang="en-US" sz="2400" b="1" dirty="0">
                <a:latin typeface="+mn-lt"/>
              </a:rPr>
            </a:br>
            <a:r>
              <a:rPr lang="en-US" altLang="en-US" sz="2400" b="1" dirty="0">
                <a:latin typeface="+mn-lt"/>
              </a:rPr>
              <a:t>of free markets</a:t>
            </a:r>
            <a:r>
              <a:rPr lang="en-US" altLang="en-US" sz="2400" dirty="0">
                <a:latin typeface="+mn-lt"/>
              </a:rPr>
              <a:t>.  Free market reforms </a:t>
            </a:r>
            <a:br>
              <a:rPr lang="en-US" altLang="en-US" sz="2400" dirty="0">
                <a:latin typeface="+mn-lt"/>
              </a:rPr>
            </a:br>
            <a:r>
              <a:rPr lang="en-US" altLang="en-US" sz="2400" dirty="0">
                <a:latin typeface="+mn-lt"/>
              </a:rPr>
              <a:t>in China, India, and other nations </a:t>
            </a:r>
            <a:br>
              <a:rPr lang="en-US" altLang="en-US" sz="2400" dirty="0">
                <a:latin typeface="+mn-lt"/>
              </a:rPr>
            </a:br>
            <a:r>
              <a:rPr lang="en-US" altLang="en-US" sz="2400" dirty="0">
                <a:latin typeface="+mn-lt"/>
              </a:rPr>
              <a:t>opened about 1/3 of the world to freer </a:t>
            </a:r>
            <a:br>
              <a:rPr lang="en-US" altLang="en-US" sz="2400" dirty="0">
                <a:latin typeface="+mn-lt"/>
              </a:rPr>
            </a:br>
            <a:r>
              <a:rPr lang="en-US" altLang="en-US" sz="2400" dirty="0">
                <a:latin typeface="+mn-lt"/>
              </a:rPr>
              <a:t>trade. </a:t>
            </a:r>
          </a:p>
        </p:txBody>
      </p:sp>
      <p:pic>
        <p:nvPicPr>
          <p:cNvPr id="2" name="Picture 1">
            <a:extLst>
              <a:ext uri="{FF2B5EF4-FFF2-40B4-BE49-F238E27FC236}">
                <a16:creationId xmlns:a16="http://schemas.microsoft.com/office/drawing/2014/main" id="{C4E8BDEB-57E4-4DE9-969B-80824D245D4B}"/>
              </a:ext>
            </a:extLst>
          </p:cNvPr>
          <p:cNvPicPr>
            <a:picLocks noChangeAspect="1"/>
          </p:cNvPicPr>
          <p:nvPr/>
        </p:nvPicPr>
        <p:blipFill>
          <a:blip r:embed="rId3"/>
          <a:stretch>
            <a:fillRect/>
          </a:stretch>
        </p:blipFill>
        <p:spPr>
          <a:xfrm>
            <a:off x="6060528" y="3886200"/>
            <a:ext cx="2919306" cy="26765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457200" y="215900"/>
            <a:ext cx="8382000" cy="1096963"/>
          </a:xfrm>
        </p:spPr>
        <p:txBody>
          <a:bodyPr/>
          <a:lstStyle/>
          <a:p>
            <a:pPr eaLnBrk="1" hangingPunct="1">
              <a:spcBef>
                <a:spcPct val="0"/>
              </a:spcBef>
            </a:pPr>
            <a:r>
              <a:rPr lang="en-US" altLang="en-US" dirty="0">
                <a:latin typeface="Times New Roman" pitchFamily="18" charset="0"/>
                <a:cs typeface="Times New Roman" pitchFamily="18" charset="0"/>
                <a:sym typeface="Times New Roman" pitchFamily="18" charset="0"/>
              </a:rPr>
              <a:t>Driving Forces</a:t>
            </a:r>
            <a:r>
              <a:rPr lang="en-US" altLang="en-US" dirty="0">
                <a:latin typeface="Times New Roman" pitchFamily="18" charset="0"/>
                <a:ea typeface="ＭＳ Ｐゴシック" pitchFamily="34" charset="-128"/>
                <a:cs typeface="Times New Roman" pitchFamily="18" charset="0"/>
                <a:sym typeface="Times New Roman" pitchFamily="18" charset="0"/>
              </a:rPr>
              <a:t> of Market Globalization </a:t>
            </a:r>
            <a:r>
              <a:rPr lang="en-US" altLang="en-US" sz="2000" b="0" dirty="0">
                <a:latin typeface="Times New Roman" pitchFamily="18" charset="0"/>
                <a:ea typeface="ＭＳ Ｐゴシック" pitchFamily="34" charset="-128"/>
                <a:cs typeface="Times New Roman" pitchFamily="18" charset="0"/>
                <a:sym typeface="Times New Roman" pitchFamily="18" charset="0"/>
              </a:rPr>
              <a:t>(2 of 3)</a:t>
            </a:r>
            <a:endParaRPr lang="en-US" altLang="en-US" dirty="0">
              <a:latin typeface="Times New Roman" pitchFamily="18" charset="0"/>
              <a:ea typeface="ＭＳ Ｐゴシック" pitchFamily="34" charset="-128"/>
              <a:cs typeface="Times New Roman" pitchFamily="18" charset="0"/>
              <a:sym typeface="Times New Roman" pitchFamily="18" charset="0"/>
            </a:endParaRPr>
          </a:p>
        </p:txBody>
      </p:sp>
      <p:sp>
        <p:nvSpPr>
          <p:cNvPr id="20483" name="Content Placeholder 2"/>
          <p:cNvSpPr txBox="1">
            <a:spLocks noGrp="1"/>
          </p:cNvSpPr>
          <p:nvPr>
            <p:ph type="body" idx="1"/>
          </p:nvPr>
        </p:nvSpPr>
        <p:spPr>
          <a:xfrm>
            <a:off x="457200" y="1600200"/>
            <a:ext cx="8229600" cy="1676400"/>
          </a:xfrm>
        </p:spPr>
        <p:txBody>
          <a:bodyPr/>
          <a:lstStyle/>
          <a:p>
            <a:pPr marL="231775" indent="-231775" eaLnBrk="1" hangingPunct="1">
              <a:buFont typeface="Arial" pitchFamily="34" charset="0"/>
              <a:buChar char="•"/>
              <a:defRPr/>
            </a:pPr>
            <a:r>
              <a:rPr lang="en-US" altLang="en-US" sz="2400" b="1" dirty="0">
                <a:solidFill>
                  <a:schemeClr val="tx1"/>
                </a:solidFill>
                <a:latin typeface="+mn-lt"/>
                <a:ea typeface="ＭＳ Ｐゴシック" pitchFamily="34" charset="-128"/>
              </a:rPr>
              <a:t>Industrialization, economic development, and modernization</a:t>
            </a:r>
            <a:r>
              <a:rPr lang="en-US" altLang="en-US" sz="2400" dirty="0">
                <a:solidFill>
                  <a:schemeClr val="tx1"/>
                </a:solidFill>
                <a:latin typeface="+mn-lt"/>
                <a:ea typeface="ＭＳ Ｐゴシック" pitchFamily="34" charset="-128"/>
              </a:rPr>
              <a:t>. These trends transformed many developing economies from producers of low-value to higher-value goods, such as electronics and computers.</a:t>
            </a:r>
            <a:endParaRPr lang="en-US" altLang="en-US" sz="1400" dirty="0">
              <a:solidFill>
                <a:schemeClr val="tx1"/>
              </a:solidFill>
              <a:latin typeface="+mn-lt"/>
              <a:ea typeface="ＭＳ Ｐゴシック" pitchFamily="34" charset="-128"/>
            </a:endParaRPr>
          </a:p>
        </p:txBody>
      </p:sp>
      <p:sp>
        <p:nvSpPr>
          <p:cNvPr id="35844" name="Content Placeholder 3"/>
          <p:cNvSpPr txBox="1">
            <a:spLocks noGrp="1"/>
          </p:cNvSpPr>
          <p:nvPr>
            <p:ph type="body" idx="10"/>
          </p:nvPr>
        </p:nvSpPr>
        <p:spPr>
          <a:xfrm>
            <a:off x="457200" y="3479480"/>
            <a:ext cx="3733800" cy="2427287"/>
          </a:xfrm>
        </p:spPr>
        <p:txBody>
          <a:bodyPr/>
          <a:lstStyle/>
          <a:p>
            <a:pPr marL="255905" indent="0" eaLnBrk="1" hangingPunct="1">
              <a:buSzTx/>
              <a:buFontTx/>
              <a:buNone/>
            </a:pPr>
            <a:r>
              <a:rPr lang="en-US" altLang="en-US" sz="2400" dirty="0">
                <a:solidFill>
                  <a:schemeClr val="tx1"/>
                </a:solidFill>
                <a:latin typeface="+mn-lt"/>
                <a:ea typeface="ＭＳ Ｐゴシック" pitchFamily="34" charset="-128"/>
                <a:cs typeface="Arial" pitchFamily="34" charset="0"/>
                <a:sym typeface="Arial" pitchFamily="34" charset="0"/>
              </a:rPr>
              <a:t>Simultaneously, rising </a:t>
            </a:r>
            <a:br>
              <a:rPr lang="en-US" altLang="en-US" sz="2400" dirty="0">
                <a:solidFill>
                  <a:schemeClr val="tx1"/>
                </a:solidFill>
                <a:latin typeface="+mn-lt"/>
                <a:ea typeface="ＭＳ Ｐゴシック" pitchFamily="34" charset="-128"/>
                <a:cs typeface="Arial" pitchFamily="34" charset="0"/>
                <a:sym typeface="Arial" pitchFamily="34" charset="0"/>
              </a:rPr>
            </a:br>
            <a:r>
              <a:rPr lang="en-US" altLang="en-US" sz="2400" dirty="0">
                <a:solidFill>
                  <a:schemeClr val="tx1"/>
                </a:solidFill>
                <a:latin typeface="+mn-lt"/>
                <a:ea typeface="ＭＳ Ｐゴシック" pitchFamily="34" charset="-128"/>
                <a:cs typeface="Arial" pitchFamily="34" charset="0"/>
                <a:sym typeface="Arial" pitchFamily="34" charset="0"/>
              </a:rPr>
              <a:t>living standards have </a:t>
            </a:r>
            <a:br>
              <a:rPr lang="en-US" altLang="en-US" sz="2400" dirty="0">
                <a:solidFill>
                  <a:schemeClr val="tx1"/>
                </a:solidFill>
                <a:latin typeface="+mn-lt"/>
                <a:ea typeface="ＭＳ Ｐゴシック" pitchFamily="34" charset="-128"/>
                <a:cs typeface="Arial" pitchFamily="34" charset="0"/>
                <a:sym typeface="Arial" pitchFamily="34" charset="0"/>
              </a:rPr>
            </a:br>
            <a:r>
              <a:rPr lang="en-US" altLang="en-US" sz="2400" dirty="0">
                <a:solidFill>
                  <a:schemeClr val="tx1"/>
                </a:solidFill>
                <a:latin typeface="+mn-lt"/>
                <a:ea typeface="ＭＳ Ｐゴシック" pitchFamily="34" charset="-128"/>
                <a:cs typeface="Arial" pitchFamily="34" charset="0"/>
                <a:sym typeface="Arial" pitchFamily="34" charset="0"/>
              </a:rPr>
              <a:t>made such countries </a:t>
            </a:r>
            <a:br>
              <a:rPr lang="en-US" altLang="en-US" sz="2400" dirty="0">
                <a:solidFill>
                  <a:schemeClr val="tx1"/>
                </a:solidFill>
                <a:latin typeface="+mn-lt"/>
                <a:ea typeface="ＭＳ Ｐゴシック" pitchFamily="34" charset="-128"/>
                <a:cs typeface="Arial" pitchFamily="34" charset="0"/>
                <a:sym typeface="Arial" pitchFamily="34" charset="0"/>
              </a:rPr>
            </a:br>
            <a:r>
              <a:rPr lang="en-US" altLang="en-US" sz="2400" dirty="0">
                <a:solidFill>
                  <a:schemeClr val="tx1"/>
                </a:solidFill>
                <a:latin typeface="+mn-lt"/>
                <a:ea typeface="ＭＳ Ｐゴシック" pitchFamily="34" charset="-128"/>
                <a:cs typeface="Arial" pitchFamily="34" charset="0"/>
                <a:sym typeface="Arial" pitchFamily="34" charset="0"/>
              </a:rPr>
              <a:t>more attractive as </a:t>
            </a:r>
            <a:br>
              <a:rPr lang="en-US" altLang="en-US" sz="2400" dirty="0">
                <a:solidFill>
                  <a:schemeClr val="tx1"/>
                </a:solidFill>
                <a:latin typeface="+mn-lt"/>
                <a:ea typeface="ＭＳ Ｐゴシック" pitchFamily="34" charset="-128"/>
                <a:cs typeface="Arial" pitchFamily="34" charset="0"/>
                <a:sym typeface="Arial" pitchFamily="34" charset="0"/>
              </a:rPr>
            </a:br>
            <a:r>
              <a:rPr lang="en-US" altLang="en-US" sz="2400" dirty="0">
                <a:solidFill>
                  <a:schemeClr val="tx1"/>
                </a:solidFill>
                <a:latin typeface="+mn-lt"/>
                <a:ea typeface="ＭＳ Ｐゴシック" pitchFamily="34" charset="-128"/>
                <a:cs typeface="Arial" pitchFamily="34" charset="0"/>
                <a:sym typeface="Arial" pitchFamily="34" charset="0"/>
              </a:rPr>
              <a:t>target markets for </a:t>
            </a:r>
            <a:br>
              <a:rPr lang="en-US" altLang="en-US" sz="2400" dirty="0">
                <a:solidFill>
                  <a:schemeClr val="tx1"/>
                </a:solidFill>
                <a:latin typeface="+mn-lt"/>
                <a:ea typeface="ＭＳ Ｐゴシック" pitchFamily="34" charset="-128"/>
                <a:cs typeface="Arial" pitchFamily="34" charset="0"/>
                <a:sym typeface="Arial" pitchFamily="34" charset="0"/>
              </a:rPr>
            </a:br>
            <a:r>
              <a:rPr lang="en-US" altLang="en-US" sz="2400" dirty="0">
                <a:solidFill>
                  <a:schemeClr val="tx1"/>
                </a:solidFill>
                <a:latin typeface="+mn-lt"/>
                <a:ea typeface="ＭＳ Ｐゴシック" pitchFamily="34" charset="-128"/>
                <a:cs typeface="Arial" pitchFamily="34" charset="0"/>
                <a:sym typeface="Arial" pitchFamily="34" charset="0"/>
              </a:rPr>
              <a:t>sales and investment. </a:t>
            </a:r>
          </a:p>
        </p:txBody>
      </p:sp>
      <p:pic>
        <p:nvPicPr>
          <p:cNvPr id="35845" name="Picture 4" descr="Decorativ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3743" y="3402012"/>
            <a:ext cx="343910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Learning Objectives</a:t>
            </a:r>
          </a:p>
        </p:txBody>
      </p:sp>
      <p:sp>
        <p:nvSpPr>
          <p:cNvPr id="16387" name="Content Placeholder 2"/>
          <p:cNvSpPr txBox="1">
            <a:spLocks noGrp="1"/>
          </p:cNvSpPr>
          <p:nvPr>
            <p:ph type="body" idx="1"/>
          </p:nvPr>
        </p:nvSpPr>
        <p:spPr/>
        <p:txBody>
          <a:bodyPr/>
          <a:lstStyle/>
          <a:p>
            <a:pPr marL="0" indent="0" eaLnBrk="1" hangingPunct="1">
              <a:buFont typeface="Arial"/>
              <a:buNone/>
              <a:defRPr/>
            </a:pPr>
            <a:r>
              <a:rPr lang="en-US" altLang="en-US" sz="2400" b="1" dirty="0">
                <a:solidFill>
                  <a:srgbClr val="007FA3"/>
                </a:solidFill>
                <a:latin typeface="+mn-lt"/>
              </a:rPr>
              <a:t>2.1</a:t>
            </a:r>
            <a:r>
              <a:rPr lang="en-US" altLang="en-US" sz="2400" dirty="0">
                <a:latin typeface="+mn-lt"/>
              </a:rPr>
              <a:t>  Understand market globalization as an organizing </a:t>
            </a:r>
            <a:br>
              <a:rPr lang="en-US" altLang="en-US" sz="2400" dirty="0">
                <a:latin typeface="+mn-lt"/>
              </a:rPr>
            </a:br>
            <a:r>
              <a:rPr lang="en-US" altLang="en-US" sz="2400" dirty="0">
                <a:latin typeface="+mn-lt"/>
              </a:rPr>
              <a:t>        framework.</a:t>
            </a:r>
          </a:p>
          <a:p>
            <a:pPr marL="0" indent="0" eaLnBrk="1" hangingPunct="1">
              <a:buFont typeface="Arial"/>
              <a:buNone/>
              <a:defRPr/>
            </a:pPr>
            <a:r>
              <a:rPr lang="en-US" altLang="en-US" sz="2400" b="1" dirty="0">
                <a:solidFill>
                  <a:srgbClr val="007FA3"/>
                </a:solidFill>
                <a:latin typeface="+mn-lt"/>
              </a:rPr>
              <a:t>2.2</a:t>
            </a:r>
            <a:r>
              <a:rPr lang="en-US" altLang="en-US" sz="2400" dirty="0">
                <a:latin typeface="+mn-lt"/>
              </a:rPr>
              <a:t>  Learn the driving forces of globalization.</a:t>
            </a:r>
          </a:p>
          <a:p>
            <a:pPr marL="0" indent="0" eaLnBrk="1" hangingPunct="1">
              <a:buFont typeface="Arial"/>
              <a:buNone/>
              <a:defRPr/>
            </a:pPr>
            <a:r>
              <a:rPr lang="en-US" altLang="en-US" sz="2400" b="1" dirty="0">
                <a:solidFill>
                  <a:srgbClr val="007FA3"/>
                </a:solidFill>
                <a:latin typeface="+mn-lt"/>
              </a:rPr>
              <a:t>2.3</a:t>
            </a:r>
            <a:r>
              <a:rPr lang="en-US" altLang="en-US" sz="2400" dirty="0">
                <a:latin typeface="+mn-lt"/>
              </a:rPr>
              <a:t>  Understand the impact of technological advances and </a:t>
            </a:r>
            <a:br>
              <a:rPr lang="en-US" altLang="en-US" sz="2400" dirty="0">
                <a:latin typeface="+mn-lt"/>
              </a:rPr>
            </a:br>
            <a:r>
              <a:rPr lang="en-US" altLang="en-US" sz="2400" dirty="0">
                <a:latin typeface="+mn-lt"/>
              </a:rPr>
              <a:t>       globalization.</a:t>
            </a:r>
          </a:p>
          <a:p>
            <a:pPr marL="0" indent="0" eaLnBrk="1" hangingPunct="1">
              <a:buFont typeface="Arial"/>
              <a:buNone/>
              <a:defRPr/>
            </a:pPr>
            <a:r>
              <a:rPr lang="en-US" altLang="en-US" sz="2400" b="1" dirty="0">
                <a:solidFill>
                  <a:srgbClr val="007FA3"/>
                </a:solidFill>
                <a:latin typeface="+mn-lt"/>
              </a:rPr>
              <a:t>2.4</a:t>
            </a:r>
            <a:r>
              <a:rPr lang="en-US" altLang="en-US" sz="2400" dirty="0">
                <a:latin typeface="+mn-lt"/>
              </a:rPr>
              <a:t>  Learn the dimensions of globalization.</a:t>
            </a:r>
          </a:p>
          <a:p>
            <a:pPr marL="0" indent="0" eaLnBrk="1" hangingPunct="1">
              <a:buFont typeface="Arial"/>
              <a:buNone/>
              <a:defRPr/>
            </a:pPr>
            <a:r>
              <a:rPr lang="en-US" altLang="en-US" sz="2400" b="1" dirty="0">
                <a:solidFill>
                  <a:srgbClr val="007FA3"/>
                </a:solidFill>
                <a:latin typeface="+mn-lt"/>
              </a:rPr>
              <a:t>2.5</a:t>
            </a:r>
            <a:r>
              <a:rPr lang="en-US" altLang="en-US" sz="2400" dirty="0">
                <a:latin typeface="+mn-lt"/>
              </a:rPr>
              <a:t>  Understand firm-level consequences of market </a:t>
            </a:r>
            <a:br>
              <a:rPr lang="en-US" altLang="en-US" sz="2400" dirty="0">
                <a:latin typeface="+mn-lt"/>
              </a:rPr>
            </a:br>
            <a:r>
              <a:rPr lang="en-US" altLang="en-US" sz="2400" dirty="0">
                <a:latin typeface="+mn-lt"/>
              </a:rPr>
              <a:t>       globalization. </a:t>
            </a:r>
          </a:p>
          <a:p>
            <a:pPr marL="0" indent="0" eaLnBrk="1" hangingPunct="1">
              <a:buFont typeface="Arial"/>
              <a:buNone/>
              <a:defRPr/>
            </a:pPr>
            <a:r>
              <a:rPr lang="en-US" altLang="en-US" sz="2400" b="1" dirty="0">
                <a:solidFill>
                  <a:srgbClr val="007FA3"/>
                </a:solidFill>
                <a:latin typeface="+mn-lt"/>
              </a:rPr>
              <a:t>2.6</a:t>
            </a:r>
            <a:r>
              <a:rPr lang="en-US" altLang="en-US" sz="2400" dirty="0">
                <a:latin typeface="+mn-lt"/>
              </a:rPr>
              <a:t>  Understand the societal consequences of </a:t>
            </a:r>
            <a:br>
              <a:rPr lang="en-US" altLang="en-US" sz="2400" dirty="0">
                <a:latin typeface="+mn-lt"/>
              </a:rPr>
            </a:br>
            <a:r>
              <a:rPr lang="en-US" altLang="en-US" sz="2400" dirty="0">
                <a:latin typeface="+mn-lt"/>
              </a:rPr>
              <a:t>        globalization.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Gross National Income in U.S. Dollars (2017) </a:t>
            </a:r>
            <a:r>
              <a:rPr lang="en-US" altLang="en-US" sz="2000" b="0" dirty="0">
                <a:latin typeface="Times New Roman" pitchFamily="18" charset="0"/>
                <a:cs typeface="Times New Roman" pitchFamily="18" charset="0"/>
                <a:sym typeface="Times New Roman" pitchFamily="18" charset="0"/>
              </a:rPr>
              <a:t>(1 of 2)</a:t>
            </a:r>
          </a:p>
        </p:txBody>
      </p:sp>
      <p:sp>
        <p:nvSpPr>
          <p:cNvPr id="7" name="Text Placeholder 4"/>
          <p:cNvSpPr>
            <a:spLocks noGrp="1"/>
          </p:cNvSpPr>
          <p:nvPr>
            <p:ph type="body" idx="1"/>
          </p:nvPr>
        </p:nvSpPr>
        <p:spPr>
          <a:xfrm>
            <a:off x="457200" y="4114800"/>
            <a:ext cx="2209800" cy="2017713"/>
          </a:xfrm>
        </p:spPr>
        <p:txBody>
          <a:bodyPr/>
          <a:lstStyle/>
          <a:p>
            <a:pPr eaLnBrk="1" hangingPunct="1">
              <a:spcBef>
                <a:spcPct val="0"/>
              </a:spcBef>
              <a:defRPr/>
            </a:pPr>
            <a:r>
              <a:rPr lang="en-US" altLang="en-US" sz="1200" dirty="0">
                <a:latin typeface="+mn-lt"/>
                <a:cs typeface="Arial" pitchFamily="34" charset="0"/>
              </a:rPr>
              <a:t>SOURCE:  Based on World Bank (2018); World Bank Development Indicator database, GNI per capita, Atlas method (current US$), www.data.worldbank.org.</a:t>
            </a:r>
          </a:p>
        </p:txBody>
      </p:sp>
      <p:pic>
        <p:nvPicPr>
          <p:cNvPr id="2" name="Picture 1">
            <a:extLst>
              <a:ext uri="{FF2B5EF4-FFF2-40B4-BE49-F238E27FC236}">
                <a16:creationId xmlns:a16="http://schemas.microsoft.com/office/drawing/2014/main" id="{ECA4D90B-632D-4DB3-8EE8-E4761D151B49}"/>
              </a:ext>
            </a:extLst>
          </p:cNvPr>
          <p:cNvPicPr>
            <a:picLocks noChangeAspect="1"/>
          </p:cNvPicPr>
          <p:nvPr/>
        </p:nvPicPr>
        <p:blipFill>
          <a:blip r:embed="rId3"/>
          <a:stretch>
            <a:fillRect/>
          </a:stretch>
        </p:blipFill>
        <p:spPr>
          <a:xfrm>
            <a:off x="2895600" y="990600"/>
            <a:ext cx="5562600" cy="5257800"/>
          </a:xfrm>
          <a:prstGeom prst="rect">
            <a:avLst/>
          </a:prstGeom>
        </p:spPr>
      </p:pic>
      <p:pic>
        <p:nvPicPr>
          <p:cNvPr id="3" name="Picture 2">
            <a:extLst>
              <a:ext uri="{FF2B5EF4-FFF2-40B4-BE49-F238E27FC236}">
                <a16:creationId xmlns:a16="http://schemas.microsoft.com/office/drawing/2014/main" id="{DC750DA9-F238-4712-BEE5-16C98490AE1D}"/>
              </a:ext>
            </a:extLst>
          </p:cNvPr>
          <p:cNvPicPr>
            <a:picLocks noChangeAspect="1"/>
          </p:cNvPicPr>
          <p:nvPr/>
        </p:nvPicPr>
        <p:blipFill>
          <a:blip r:embed="rId4"/>
          <a:stretch>
            <a:fillRect/>
          </a:stretch>
        </p:blipFill>
        <p:spPr>
          <a:xfrm>
            <a:off x="533400" y="1676400"/>
            <a:ext cx="1828800" cy="1600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7D2D4-DD58-43C5-9AE9-E0F70F8A5429}"/>
              </a:ext>
            </a:extLst>
          </p:cNvPr>
          <p:cNvPicPr>
            <a:picLocks noChangeAspect="1"/>
          </p:cNvPicPr>
          <p:nvPr/>
        </p:nvPicPr>
        <p:blipFill>
          <a:blip r:embed="rId3"/>
          <a:stretch>
            <a:fillRect/>
          </a:stretch>
        </p:blipFill>
        <p:spPr>
          <a:xfrm>
            <a:off x="381000" y="1295400"/>
            <a:ext cx="7696200" cy="5181600"/>
          </a:xfrm>
          <a:prstGeom prst="rect">
            <a:avLst/>
          </a:prstGeom>
        </p:spPr>
      </p:pic>
      <p:sp>
        <p:nvSpPr>
          <p:cNvPr id="39938"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Gross National Income in U.S. Dollars (2017) </a:t>
            </a:r>
            <a:r>
              <a:rPr lang="en-US" altLang="en-US" sz="2000" b="0" dirty="0">
                <a:latin typeface="Times New Roman" pitchFamily="18" charset="0"/>
                <a:cs typeface="Times New Roman" pitchFamily="18" charset="0"/>
                <a:sym typeface="Times New Roman" pitchFamily="18" charset="0"/>
              </a:rPr>
              <a:t>(2 of 2)</a:t>
            </a:r>
          </a:p>
        </p:txBody>
      </p:sp>
      <p:pic>
        <p:nvPicPr>
          <p:cNvPr id="5" name="Picture 4">
            <a:extLst>
              <a:ext uri="{FF2B5EF4-FFF2-40B4-BE49-F238E27FC236}">
                <a16:creationId xmlns:a16="http://schemas.microsoft.com/office/drawing/2014/main" id="{592B18ED-0D1B-408A-9674-3EC5E7AF190E}"/>
              </a:ext>
            </a:extLst>
          </p:cNvPr>
          <p:cNvPicPr>
            <a:picLocks noChangeAspect="1"/>
          </p:cNvPicPr>
          <p:nvPr/>
        </p:nvPicPr>
        <p:blipFill>
          <a:blip r:embed="rId4"/>
          <a:stretch>
            <a:fillRect/>
          </a:stretch>
        </p:blipFill>
        <p:spPr>
          <a:xfrm>
            <a:off x="6962775" y="3042405"/>
            <a:ext cx="1828800" cy="1600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txBox="1">
            <a:spLocks noGrp="1"/>
          </p:cNvSpPr>
          <p:nvPr>
            <p:ph type="title"/>
          </p:nvPr>
        </p:nvSpPr>
        <p:spPr>
          <a:xfrm>
            <a:off x="457200" y="215900"/>
            <a:ext cx="8382000" cy="1096963"/>
          </a:xfrm>
        </p:spPr>
        <p:txBody>
          <a:bodyPr/>
          <a:lstStyle/>
          <a:p>
            <a:pPr eaLnBrk="1" hangingPunct="1">
              <a:spcBef>
                <a:spcPct val="0"/>
              </a:spcBef>
            </a:pPr>
            <a:r>
              <a:rPr lang="en-US" altLang="en-US" dirty="0">
                <a:latin typeface="Times New Roman" pitchFamily="18" charset="0"/>
                <a:cs typeface="Times New Roman" pitchFamily="18" charset="0"/>
                <a:sym typeface="Times New Roman" pitchFamily="18" charset="0"/>
              </a:rPr>
              <a:t>Driving Forces</a:t>
            </a:r>
            <a:r>
              <a:rPr lang="en-US" altLang="en-US" dirty="0">
                <a:latin typeface="Times New Roman" pitchFamily="18" charset="0"/>
                <a:ea typeface="ＭＳ Ｐゴシック" pitchFamily="34" charset="-128"/>
                <a:cs typeface="Times New Roman" pitchFamily="18" charset="0"/>
                <a:sym typeface="Times New Roman" pitchFamily="18" charset="0"/>
              </a:rPr>
              <a:t> of Market Globalization </a:t>
            </a:r>
            <a:r>
              <a:rPr lang="en-US" altLang="en-US" sz="2000" b="0" dirty="0">
                <a:latin typeface="Times New Roman" pitchFamily="18" charset="0"/>
                <a:ea typeface="ＭＳ Ｐゴシック" pitchFamily="34" charset="-128"/>
                <a:cs typeface="Times New Roman" pitchFamily="18" charset="0"/>
                <a:sym typeface="Times New Roman" pitchFamily="18" charset="0"/>
              </a:rPr>
              <a:t>(3 of 3)</a:t>
            </a:r>
          </a:p>
        </p:txBody>
      </p:sp>
      <p:sp>
        <p:nvSpPr>
          <p:cNvPr id="20483" name="Content Placeholder 2"/>
          <p:cNvSpPr txBox="1">
            <a:spLocks noGrp="1"/>
          </p:cNvSpPr>
          <p:nvPr>
            <p:ph type="body" idx="1"/>
          </p:nvPr>
        </p:nvSpPr>
        <p:spPr>
          <a:xfrm>
            <a:off x="457200" y="1524000"/>
            <a:ext cx="8229600" cy="1424972"/>
          </a:xfrm>
        </p:spPr>
        <p:txBody>
          <a:bodyPr/>
          <a:lstStyle/>
          <a:p>
            <a:pPr marL="231775" indent="-231775" eaLnBrk="1" hangingPunct="1">
              <a:spcBef>
                <a:spcPts val="3600"/>
              </a:spcBef>
              <a:buFont typeface="Arial" pitchFamily="34" charset="0"/>
              <a:buChar char="•"/>
              <a:defRPr/>
            </a:pPr>
            <a:r>
              <a:rPr lang="en-US" altLang="en-US" sz="2200" b="1" dirty="0">
                <a:solidFill>
                  <a:schemeClr val="tx1"/>
                </a:solidFill>
                <a:latin typeface="+mn-lt"/>
                <a:ea typeface="ＭＳ Ｐゴシック" pitchFamily="34" charset="-128"/>
              </a:rPr>
              <a:t>Integration of world financial markets</a:t>
            </a:r>
            <a:r>
              <a:rPr lang="en-US" altLang="en-US" sz="2200" dirty="0">
                <a:solidFill>
                  <a:schemeClr val="tx1"/>
                </a:solidFill>
                <a:latin typeface="+mn-lt"/>
                <a:ea typeface="ＭＳ Ｐゴシック" pitchFamily="34" charset="-128"/>
              </a:rPr>
              <a:t>.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Enables firms to raise capital, borrow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funds, and engage in foreign currency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transactions wherever they go.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Banks now provide a range of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services that facilitate global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transactions. </a:t>
            </a:r>
          </a:p>
        </p:txBody>
      </p:sp>
      <p:sp>
        <p:nvSpPr>
          <p:cNvPr id="2" name="Content Placeholder 4"/>
          <p:cNvSpPr>
            <a:spLocks noGrp="1"/>
          </p:cNvSpPr>
          <p:nvPr>
            <p:ph type="body" idx="10"/>
          </p:nvPr>
        </p:nvSpPr>
        <p:spPr>
          <a:xfrm>
            <a:off x="457200" y="4114800"/>
            <a:ext cx="8229600" cy="1731909"/>
          </a:xfrm>
        </p:spPr>
        <p:txBody>
          <a:bodyPr/>
          <a:lstStyle/>
          <a:p>
            <a:pPr marL="231775" indent="-231775" eaLnBrk="1" hangingPunct="1">
              <a:spcBef>
                <a:spcPts val="3600"/>
              </a:spcBef>
              <a:buFont typeface="Arial" pitchFamily="34" charset="0"/>
              <a:buChar char="•"/>
              <a:defRPr/>
            </a:pPr>
            <a:r>
              <a:rPr lang="en-US" altLang="en-US" sz="2200" b="1" dirty="0">
                <a:solidFill>
                  <a:schemeClr val="tx1"/>
                </a:solidFill>
                <a:latin typeface="+mn-lt"/>
                <a:ea typeface="ＭＳ Ｐゴシック" pitchFamily="34" charset="-128"/>
              </a:rPr>
              <a:t>Advances in technology</a:t>
            </a:r>
            <a:r>
              <a:rPr lang="en-US" altLang="en-US" sz="2200" dirty="0">
                <a:solidFill>
                  <a:schemeClr val="tx1"/>
                </a:solidFill>
                <a:latin typeface="+mn-lt"/>
                <a:ea typeface="ＭＳ Ｐゴシック" pitchFamily="34" charset="-128"/>
              </a:rPr>
              <a:t>. Reduces the cost of doing business internationally, by allowing firms to interact cheaply with suppliers, distributors, and customers worldwide.  Facilitates the internationalization of companies, including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countless small firms. </a:t>
            </a:r>
          </a:p>
        </p:txBody>
      </p:sp>
      <p:pic>
        <p:nvPicPr>
          <p:cNvPr id="4" name="Picture 3">
            <a:extLst>
              <a:ext uri="{FF2B5EF4-FFF2-40B4-BE49-F238E27FC236}">
                <a16:creationId xmlns:a16="http://schemas.microsoft.com/office/drawing/2014/main" id="{FBAA6E40-E955-42D3-8536-C3A4BC84DCBA}"/>
              </a:ext>
            </a:extLst>
          </p:cNvPr>
          <p:cNvPicPr>
            <a:picLocks noChangeAspect="1"/>
          </p:cNvPicPr>
          <p:nvPr/>
        </p:nvPicPr>
        <p:blipFill>
          <a:blip r:embed="rId3"/>
          <a:stretch>
            <a:fillRect/>
          </a:stretch>
        </p:blipFill>
        <p:spPr>
          <a:xfrm>
            <a:off x="5872163" y="1752600"/>
            <a:ext cx="2967037" cy="2130379"/>
          </a:xfrm>
          <a:prstGeom prst="rect">
            <a:avLst/>
          </a:prstGeom>
        </p:spPr>
      </p:pic>
      <p:pic>
        <p:nvPicPr>
          <p:cNvPr id="6" name="Picture 5">
            <a:extLst>
              <a:ext uri="{FF2B5EF4-FFF2-40B4-BE49-F238E27FC236}">
                <a16:creationId xmlns:a16="http://schemas.microsoft.com/office/drawing/2014/main" id="{E29CBE46-66B2-4D78-A53B-E9CEE315A7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ea typeface="ＭＳ Ｐゴシック" pitchFamily="34" charset="-128"/>
                <a:cs typeface="Times New Roman" pitchFamily="18" charset="0"/>
                <a:sym typeface="Times New Roman" pitchFamily="18" charset="0"/>
              </a:rPr>
              <a:t>Digital Technologies </a:t>
            </a:r>
          </a:p>
        </p:txBody>
      </p:sp>
      <p:sp>
        <p:nvSpPr>
          <p:cNvPr id="44035" name="Content Placeholder 2"/>
          <p:cNvSpPr txBox="1">
            <a:spLocks noGrp="1"/>
          </p:cNvSpPr>
          <p:nvPr>
            <p:ph type="body" idx="1"/>
          </p:nvPr>
        </p:nvSpPr>
        <p:spPr>
          <a:xfrm>
            <a:off x="457200" y="1600200"/>
            <a:ext cx="8229600" cy="1981200"/>
          </a:xfrm>
        </p:spPr>
        <p:txBody>
          <a:bodyPr/>
          <a:lstStyle/>
          <a:p>
            <a:pPr marL="231775" indent="-231775" eaLnBrk="1" hangingPunct="1">
              <a:buSzTx/>
              <a:buFontTx/>
              <a:buChar char="•"/>
            </a:pPr>
            <a:r>
              <a:rPr lang="en-US" altLang="en-US" sz="2400" dirty="0">
                <a:solidFill>
                  <a:schemeClr val="tx1"/>
                </a:solidFill>
                <a:latin typeface="+mn-lt"/>
                <a:ea typeface="ＭＳ Ｐゴシック" pitchFamily="34" charset="-128"/>
                <a:cs typeface="Arial" pitchFamily="34" charset="0"/>
                <a:sym typeface="Arial" pitchFamily="34" charset="0"/>
              </a:rPr>
              <a:t>Profound advances have occurred in computers, digital technologies, telephony, and the Internet. </a:t>
            </a:r>
            <a:endParaRPr lang="en-US" altLang="en-US" sz="1400" dirty="0">
              <a:solidFill>
                <a:schemeClr val="tx1"/>
              </a:solidFill>
              <a:latin typeface="+mn-lt"/>
              <a:ea typeface="ＭＳ Ｐゴシック" pitchFamily="34" charset="-128"/>
              <a:cs typeface="Arial" pitchFamily="34" charset="0"/>
              <a:sym typeface="Arial" pitchFamily="34" charset="0"/>
            </a:endParaRPr>
          </a:p>
          <a:p>
            <a:pPr marL="231775" indent="-231775" eaLnBrk="1" hangingPunct="1">
              <a:buSzTx/>
              <a:buFontTx/>
              <a:buChar char="•"/>
            </a:pPr>
            <a:r>
              <a:rPr lang="en-US" altLang="en-US" sz="2400" dirty="0">
                <a:solidFill>
                  <a:schemeClr val="tx1"/>
                </a:solidFill>
                <a:latin typeface="+mn-lt"/>
                <a:ea typeface="ＭＳ Ｐゴシック" pitchFamily="34" charset="-128"/>
                <a:cs typeface="Arial" pitchFamily="34" charset="0"/>
                <a:sym typeface="Arial" pitchFamily="34" charset="0"/>
              </a:rPr>
              <a:t>M</a:t>
            </a:r>
            <a:r>
              <a:rPr lang="en-US" altLang="en-US" sz="100" dirty="0">
                <a:solidFill>
                  <a:schemeClr val="tx1"/>
                </a:solidFill>
                <a:latin typeface="+mn-lt"/>
                <a:ea typeface="ＭＳ Ｐゴシック" pitchFamily="34" charset="-128"/>
                <a:cs typeface="Arial" pitchFamily="34" charset="0"/>
                <a:sym typeface="Arial" pitchFamily="34" charset="0"/>
              </a:rPr>
              <a:t> </a:t>
            </a:r>
            <a:r>
              <a:rPr lang="en-US" altLang="en-US" sz="2400" dirty="0">
                <a:solidFill>
                  <a:schemeClr val="tx1"/>
                </a:solidFill>
                <a:latin typeface="+mn-lt"/>
                <a:ea typeface="ＭＳ Ｐゴシック" pitchFamily="34" charset="-128"/>
                <a:cs typeface="Arial" pitchFamily="34" charset="0"/>
                <a:sym typeface="Arial" pitchFamily="34" charset="0"/>
              </a:rPr>
              <a:t>N</a:t>
            </a:r>
            <a:r>
              <a:rPr lang="en-US" altLang="en-US" sz="100" dirty="0">
                <a:solidFill>
                  <a:schemeClr val="tx1"/>
                </a:solidFill>
                <a:latin typeface="+mn-lt"/>
                <a:ea typeface="ＭＳ Ｐゴシック" pitchFamily="34" charset="-128"/>
                <a:cs typeface="Arial" pitchFamily="34" charset="0"/>
                <a:sym typeface="Arial" pitchFamily="34" charset="0"/>
              </a:rPr>
              <a:t> </a:t>
            </a:r>
            <a:r>
              <a:rPr lang="en-US" altLang="en-US" sz="2400" dirty="0">
                <a:solidFill>
                  <a:schemeClr val="tx1"/>
                </a:solidFill>
                <a:latin typeface="+mn-lt"/>
                <a:ea typeface="ＭＳ Ｐゴシック" pitchFamily="34" charset="-128"/>
                <a:cs typeface="Arial" pitchFamily="34" charset="0"/>
                <a:sym typeface="Arial" pitchFamily="34" charset="0"/>
              </a:rPr>
              <a:t>E</a:t>
            </a:r>
            <a:r>
              <a:rPr lang="en-US" altLang="en-US" sz="100" dirty="0">
                <a:solidFill>
                  <a:schemeClr val="tx1"/>
                </a:solidFill>
                <a:latin typeface="+mn-lt"/>
                <a:ea typeface="ＭＳ Ｐゴシック" pitchFamily="34" charset="-128"/>
                <a:cs typeface="Arial" pitchFamily="34" charset="0"/>
                <a:sym typeface="Arial" pitchFamily="34" charset="0"/>
              </a:rPr>
              <a:t> </a:t>
            </a:r>
            <a:r>
              <a:rPr lang="en-US" altLang="en-US" sz="2400" dirty="0">
                <a:solidFill>
                  <a:schemeClr val="tx1"/>
                </a:solidFill>
                <a:latin typeface="+mn-lt"/>
                <a:ea typeface="ＭＳ Ｐゴシック" pitchFamily="34" charset="-128"/>
                <a:cs typeface="Arial" pitchFamily="34" charset="0"/>
                <a:sym typeface="Arial" pitchFamily="34" charset="0"/>
              </a:rPr>
              <a:t>s leverage digital technologies</a:t>
            </a:r>
            <a:r>
              <a:rPr lang="en-US" altLang="en-US" sz="100" dirty="0">
                <a:solidFill>
                  <a:schemeClr val="tx1"/>
                </a:solidFill>
                <a:latin typeface="+mn-lt"/>
                <a:ea typeface="ＭＳ Ｐゴシック" pitchFamily="34" charset="-128"/>
                <a:cs typeface="Arial" pitchFamily="34" charset="0"/>
                <a:sym typeface="Arial" pitchFamily="34" charset="0"/>
              </a:rPr>
              <a:t> s</a:t>
            </a:r>
            <a:r>
              <a:rPr lang="en-US" altLang="en-US" sz="2400" dirty="0">
                <a:solidFill>
                  <a:schemeClr val="tx1"/>
                </a:solidFill>
                <a:latin typeface="+mn-lt"/>
                <a:ea typeface="ＭＳ Ｐゴシック" pitchFamily="34" charset="-128"/>
                <a:cs typeface="Arial" pitchFamily="34" charset="0"/>
                <a:sym typeface="Arial" pitchFamily="34" charset="0"/>
              </a:rPr>
              <a:t> to optimize their performance, managing operations around the world. </a:t>
            </a:r>
            <a:endParaRPr lang="en-US" altLang="en-US" sz="1400" dirty="0">
              <a:solidFill>
                <a:schemeClr val="tx1"/>
              </a:solidFill>
              <a:latin typeface="+mn-lt"/>
              <a:ea typeface="ＭＳ Ｐゴシック" pitchFamily="34" charset="-128"/>
              <a:cs typeface="Arial" pitchFamily="34" charset="0"/>
              <a:sym typeface="Arial" pitchFamily="34" charset="0"/>
            </a:endParaRPr>
          </a:p>
        </p:txBody>
      </p:sp>
      <p:sp>
        <p:nvSpPr>
          <p:cNvPr id="44036" name="Content Placeholder 3"/>
          <p:cNvSpPr txBox="1">
            <a:spLocks noGrp="1"/>
          </p:cNvSpPr>
          <p:nvPr>
            <p:ph type="body" idx="10"/>
          </p:nvPr>
        </p:nvSpPr>
        <p:spPr>
          <a:xfrm>
            <a:off x="457199" y="3810000"/>
            <a:ext cx="4343295" cy="1981200"/>
          </a:xfrm>
        </p:spPr>
        <p:txBody>
          <a:bodyPr/>
          <a:lstStyle/>
          <a:p>
            <a:pPr marL="255905" indent="-255905" eaLnBrk="1" hangingPunct="1">
              <a:buSzTx/>
              <a:buFontTx/>
              <a:buChar char="•"/>
            </a:pPr>
            <a:r>
              <a:rPr lang="en-US" altLang="en-US" sz="2400" dirty="0">
                <a:solidFill>
                  <a:schemeClr val="tx1"/>
                </a:solidFill>
                <a:latin typeface="+mn-lt"/>
                <a:ea typeface="ＭＳ Ｐゴシック" pitchFamily="34" charset="-128"/>
                <a:cs typeface="Arial" pitchFamily="34" charset="0"/>
                <a:sym typeface="Arial" pitchFamily="34" charset="0"/>
              </a:rPr>
              <a:t>Digital technologies  opened the global marketplace to firms that historically lacked </a:t>
            </a:r>
            <a:br>
              <a:rPr lang="en-US" altLang="en-US" sz="2400" dirty="0">
                <a:solidFill>
                  <a:schemeClr val="tx1"/>
                </a:solidFill>
                <a:latin typeface="+mn-lt"/>
                <a:ea typeface="ＭＳ Ｐゴシック" pitchFamily="34" charset="-128"/>
                <a:cs typeface="Arial" pitchFamily="34" charset="0"/>
                <a:sym typeface="Arial" pitchFamily="34" charset="0"/>
              </a:rPr>
            </a:br>
            <a:r>
              <a:rPr lang="en-US" altLang="en-US" sz="2400" dirty="0">
                <a:solidFill>
                  <a:schemeClr val="tx1"/>
                </a:solidFill>
                <a:latin typeface="+mn-lt"/>
                <a:ea typeface="ＭＳ Ｐゴシック" pitchFamily="34" charset="-128"/>
                <a:cs typeface="Arial" pitchFamily="34" charset="0"/>
                <a:sym typeface="Arial" pitchFamily="34" charset="0"/>
              </a:rPr>
              <a:t>the resources to </a:t>
            </a:r>
            <a:br>
              <a:rPr lang="en-US" altLang="en-US" sz="2400" dirty="0">
                <a:solidFill>
                  <a:schemeClr val="tx1"/>
                </a:solidFill>
                <a:latin typeface="+mn-lt"/>
                <a:ea typeface="ＭＳ Ｐゴシック" pitchFamily="34" charset="-128"/>
                <a:cs typeface="Arial" pitchFamily="34" charset="0"/>
                <a:sym typeface="Arial" pitchFamily="34" charset="0"/>
              </a:rPr>
            </a:br>
            <a:r>
              <a:rPr lang="en-US" altLang="en-US" sz="2400" dirty="0">
                <a:solidFill>
                  <a:schemeClr val="tx1"/>
                </a:solidFill>
                <a:latin typeface="+mn-lt"/>
                <a:ea typeface="ＭＳ Ｐゴシック" pitchFamily="34" charset="-128"/>
                <a:cs typeface="Arial" pitchFamily="34" charset="0"/>
                <a:sym typeface="Arial" pitchFamily="34" charset="0"/>
              </a:rPr>
              <a:t>internationalize. </a:t>
            </a:r>
          </a:p>
        </p:txBody>
      </p:sp>
      <p:pic>
        <p:nvPicPr>
          <p:cNvPr id="2" name="Picture 1" descr="Unprecedented Impact of Mobile Internet Reaches $3.3 ..."/>
          <p:cNvPicPr>
            <a:picLocks noChangeAspect="1"/>
          </p:cNvPicPr>
          <p:nvPr/>
        </p:nvPicPr>
        <p:blipFill rotWithShape="1">
          <a:blip r:embed="rId3" cstate="print">
            <a:extLst>
              <a:ext uri="{28A0092B-C50C-407E-A947-70E740481C1C}">
                <a14:useLocalDpi xmlns:a14="http://schemas.microsoft.com/office/drawing/2010/main" val="0"/>
              </a:ext>
            </a:extLst>
          </a:blip>
          <a:srcRect l="17500" t="658" r="10000"/>
          <a:stretch/>
        </p:blipFill>
        <p:spPr>
          <a:xfrm>
            <a:off x="6019800" y="3581400"/>
            <a:ext cx="2209800" cy="27614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Declining Cost of Global Communication </a:t>
            </a:r>
            <a:br>
              <a:rPr lang="en-US" altLang="en-US" dirty="0">
                <a:latin typeface="Times New Roman" pitchFamily="18" charset="0"/>
                <a:cs typeface="Times New Roman" pitchFamily="18" charset="0"/>
                <a:sym typeface="Times New Roman" pitchFamily="18" charset="0"/>
              </a:rPr>
            </a:br>
            <a:r>
              <a:rPr lang="en-US" altLang="en-US" dirty="0">
                <a:latin typeface="Times New Roman" pitchFamily="18" charset="0"/>
                <a:cs typeface="Times New Roman" pitchFamily="18" charset="0"/>
                <a:sym typeface="Times New Roman" pitchFamily="18" charset="0"/>
              </a:rPr>
              <a:t>and Growing Number of Internet Users</a:t>
            </a:r>
          </a:p>
        </p:txBody>
      </p:sp>
      <p:sp>
        <p:nvSpPr>
          <p:cNvPr id="7" name="Text Placeholder 3"/>
          <p:cNvSpPr>
            <a:spLocks noGrp="1"/>
          </p:cNvSpPr>
          <p:nvPr>
            <p:ph type="body" idx="1"/>
          </p:nvPr>
        </p:nvSpPr>
        <p:spPr>
          <a:xfrm>
            <a:off x="457200" y="5649912"/>
            <a:ext cx="8229600" cy="750888"/>
          </a:xfrm>
        </p:spPr>
        <p:txBody>
          <a:bodyPr/>
          <a:lstStyle/>
          <a:p>
            <a:pPr eaLnBrk="1" hangingPunct="1">
              <a:spcBef>
                <a:spcPct val="0"/>
              </a:spcBef>
              <a:defRPr/>
            </a:pPr>
            <a:r>
              <a:rPr lang="en-US" altLang="en-US" sz="1100" dirty="0">
                <a:latin typeface="+mn-lt"/>
              </a:rPr>
              <a:t>Sources: BridgeVoicePluto, “Disrupting Wholesale Telecom: VoIP Market Trends and Predictions,” 2017, www.bridgevoice.com; IMF, World Economic Outlook (Washington, DC: International Monetary Fund, 2017); United Nations International Telecommunications Union, ICT Statistics, 2017, www. itu.int; Internet World Stats, Internet Usage Statistics, 2018, www.internetworldstats.com.</a:t>
            </a:r>
          </a:p>
        </p:txBody>
      </p:sp>
      <p:pic>
        <p:nvPicPr>
          <p:cNvPr id="4" name="Picture 3">
            <a:extLst>
              <a:ext uri="{FF2B5EF4-FFF2-40B4-BE49-F238E27FC236}">
                <a16:creationId xmlns:a16="http://schemas.microsoft.com/office/drawing/2014/main" id="{047522BC-69E8-42E7-86FF-5B5FE560BAE7}"/>
              </a:ext>
            </a:extLst>
          </p:cNvPr>
          <p:cNvPicPr>
            <a:picLocks noChangeAspect="1"/>
          </p:cNvPicPr>
          <p:nvPr/>
        </p:nvPicPr>
        <p:blipFill>
          <a:blip r:embed="rId3"/>
          <a:stretch>
            <a:fillRect/>
          </a:stretch>
        </p:blipFill>
        <p:spPr>
          <a:xfrm>
            <a:off x="533400" y="1295400"/>
            <a:ext cx="8153400" cy="41920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Manufacturing and Transportation Technologies</a:t>
            </a:r>
          </a:p>
        </p:txBody>
      </p:sp>
      <p:sp>
        <p:nvSpPr>
          <p:cNvPr id="20483" name="Content Placeholder 2"/>
          <p:cNvSpPr txBox="1">
            <a:spLocks noGrp="1"/>
          </p:cNvSpPr>
          <p:nvPr>
            <p:ph type="body" idx="1"/>
          </p:nvPr>
        </p:nvSpPr>
        <p:spPr>
          <a:xfrm>
            <a:off x="457200" y="1371600"/>
            <a:ext cx="8229600" cy="4525963"/>
          </a:xfrm>
        </p:spPr>
        <p:txBody>
          <a:bodyPr/>
          <a:lstStyle/>
          <a:p>
            <a:pPr eaLnBrk="1" hangingPunct="1">
              <a:defRPr/>
            </a:pPr>
            <a:r>
              <a:rPr lang="en-US" altLang="en-US" sz="2400" dirty="0">
                <a:latin typeface="+mn-lt"/>
              </a:rPr>
              <a:t>Revolutionary developments facilitate low-scale and low-cost manufacturing; firms can make products cost-effectively even in short production runs. Online platforms are increasing the productivity of business and industrial activity.</a:t>
            </a:r>
          </a:p>
          <a:p>
            <a:pPr eaLnBrk="1" hangingPunct="1">
              <a:defRPr/>
            </a:pPr>
            <a:r>
              <a:rPr lang="en-US" altLang="en-US" sz="2400" dirty="0">
                <a:latin typeface="+mn-lt"/>
              </a:rPr>
              <a:t>In transportation, key advances include fuel-efficient jumbo jets, giant ocean-going freighters, and containerized shipping. The cost of international transportation has declined substantially, spurring rapid growth in global trade.  </a:t>
            </a:r>
          </a:p>
          <a:p>
            <a:pPr eaLnBrk="1" hangingPunct="1">
              <a:defRPr/>
            </a:pPr>
            <a:r>
              <a:rPr lang="en-US" altLang="en-US" sz="2400" dirty="0">
                <a:latin typeface="+mn-lt"/>
              </a:rPr>
              <a:t>Collectively, technological advances have greatly reduced the costs of doing business internationally.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Company Internationalization and the Value Chain</a:t>
            </a:r>
          </a:p>
        </p:txBody>
      </p:sp>
      <p:sp>
        <p:nvSpPr>
          <p:cNvPr id="20483" name="Content Placeholder 2"/>
          <p:cNvSpPr txBox="1">
            <a:spLocks noGrp="1"/>
          </p:cNvSpPr>
          <p:nvPr>
            <p:ph type="body" idx="1"/>
          </p:nvPr>
        </p:nvSpPr>
        <p:spPr>
          <a:xfrm>
            <a:off x="457200" y="1371600"/>
            <a:ext cx="8229600" cy="4724400"/>
          </a:xfrm>
        </p:spPr>
        <p:txBody>
          <a:bodyPr/>
          <a:lstStyle/>
          <a:p>
            <a:pPr eaLnBrk="1" hangingPunct="1">
              <a:defRPr/>
            </a:pPr>
            <a:r>
              <a:rPr lang="en-US" altLang="en-US" sz="2400" dirty="0">
                <a:latin typeface="+mn-lt"/>
              </a:rPr>
              <a:t>The most significant implication of market globalization for companies is that a purely domestic focus is no longer viable in most cases.  </a:t>
            </a:r>
          </a:p>
          <a:p>
            <a:pPr eaLnBrk="1" hangingPunct="1">
              <a:defRPr/>
            </a:pPr>
            <a:r>
              <a:rPr lang="en-US" altLang="en-US" sz="2400" dirty="0">
                <a:latin typeface="+mn-lt"/>
              </a:rPr>
              <a:t>Market globalization compels firms to internationalize their value chain, and access the benefits of international business.   </a:t>
            </a:r>
          </a:p>
          <a:p>
            <a:pPr eaLnBrk="1" hangingPunct="1">
              <a:defRPr/>
            </a:pPr>
            <a:r>
              <a:rPr lang="en-US" altLang="en-US" sz="2400" dirty="0">
                <a:latin typeface="+mn-lt"/>
              </a:rPr>
              <a:t>Value chain: The sequence of value-adding activities performed by the firm in the process of developing, producing, and marketing a product or a service. </a:t>
            </a:r>
          </a:p>
          <a:p>
            <a:pPr eaLnBrk="1" hangingPunct="1">
              <a:defRPr/>
            </a:pPr>
            <a:r>
              <a:rPr lang="en-US" altLang="en-US" sz="2400" dirty="0">
                <a:latin typeface="+mn-lt"/>
              </a:rPr>
              <a:t>Globalization allows the firm to internationalize </a:t>
            </a:r>
            <a:br>
              <a:rPr lang="en-US" altLang="en-US" sz="2400" dirty="0">
                <a:latin typeface="+mn-lt"/>
              </a:rPr>
            </a:br>
            <a:r>
              <a:rPr lang="en-US" altLang="en-US" sz="2400" dirty="0">
                <a:latin typeface="+mn-lt"/>
              </a:rPr>
              <a:t>its value chain, leading to various advantages.</a:t>
            </a:r>
          </a:p>
        </p:txBody>
      </p:sp>
    </p:spTree>
    <p:extLst>
      <p:ext uri="{BB962C8B-B14F-4D97-AF65-F5344CB8AC3E}">
        <p14:creationId xmlns:p14="http://schemas.microsoft.com/office/powerpoint/2010/main" val="344739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Internationalization of the Firm’s Value Chain </a:t>
            </a:r>
            <a:r>
              <a:rPr lang="en-US" altLang="en-US" sz="2000" b="0" dirty="0">
                <a:latin typeface="Times New Roman" pitchFamily="18" charset="0"/>
                <a:cs typeface="Times New Roman" pitchFamily="18" charset="0"/>
                <a:sym typeface="Times New Roman" pitchFamily="18" charset="0"/>
              </a:rPr>
              <a:t>(1 of 2)</a:t>
            </a:r>
          </a:p>
        </p:txBody>
      </p:sp>
      <p:pic>
        <p:nvPicPr>
          <p:cNvPr id="80899" name="Picture 2" descr="A table presents examples of how firms' value chain activities can be internationalized. There are 5 stages each with examples. Each stage has an arrow pointing to the right to the next stage. Beginning on the left is the Research and Development stage, and the example is. The pharmaceutical firm Pfizer conducts R and D in Singapore, Japan, and other countries to gain access to scientific talent or collaborate with local partner firms. Next is the Procurement, Sourcing stage, and the example is. Office furniture manufacturer Steel case sources low cost parts from suppliers in China and Mexico. Dell has business processes such as data entry, call centers, and payroll processing performed in India. Next is Manufacturing stage, and the example is. Genzyme Corporation does much of the manufacturing and testing of its surgical and diagnostic products in German, Switzerland, and the United Kingdom. Renault produces cars via lo cost factories in eastern Europe. The next stage is Marketing, and the example is. B M W and Honda locate marketing subsidiaries in the Untied States to more effectively target their vehicles to the huge U S market. Carre four and Barclays Bank establish worldwide networks of stores and offices to be near their customers. The next step is Distribution, and the example is. Wolverine World Wide, marketer of popular shoe brands like Hush Puppies and Bates, contracts with independent retail stores abroad to reach its customers. The final stage is Sales and Service, and the example is. Direct sales companies such as Amway and Avon employ their own independent sales force in China, Mexico, and elsewhere in order to reach end users. Toyota maintains sales and customer service operations abroad to meet customer requirements more efficient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8305800" cy="443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775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txBox="1">
            <a:spLocks noGrp="1"/>
          </p:cNvSpPr>
          <p:nvPr>
            <p:ph type="title"/>
          </p:nvPr>
        </p:nvSpPr>
        <p:spPr>
          <a:xfrm>
            <a:off x="457200" y="215900"/>
            <a:ext cx="8229600" cy="1096963"/>
          </a:xfrm>
        </p:spPr>
        <p:txBody>
          <a:bodyPr/>
          <a:lstStyle/>
          <a:p>
            <a:pPr eaLnBrk="1" hangingPunct="1">
              <a:spcBef>
                <a:spcPct val="0"/>
              </a:spcBef>
            </a:pPr>
            <a:r>
              <a:rPr lang="en-US" altLang="en-US" dirty="0">
                <a:latin typeface="Times New Roman" pitchFamily="18" charset="0"/>
                <a:cs typeface="Times New Roman" pitchFamily="18" charset="0"/>
                <a:sym typeface="Times New Roman" pitchFamily="18" charset="0"/>
              </a:rPr>
              <a:t>Internationalization of the Firm’s Value Chain </a:t>
            </a:r>
            <a:r>
              <a:rPr lang="en-US" altLang="en-US" sz="2000" b="0" dirty="0">
                <a:latin typeface="Times New Roman" pitchFamily="18" charset="0"/>
                <a:cs typeface="Times New Roman" pitchFamily="18" charset="0"/>
                <a:sym typeface="Times New Roman" pitchFamily="18" charset="0"/>
              </a:rPr>
              <a:t>(2 of 2)</a:t>
            </a:r>
            <a:endParaRPr lang="en-US" altLang="en-US" dirty="0">
              <a:latin typeface="Times New Roman" pitchFamily="18" charset="0"/>
              <a:cs typeface="Times New Roman" pitchFamily="18" charset="0"/>
              <a:sym typeface="Times New Roman" pitchFamily="18" charset="0"/>
            </a:endParaRPr>
          </a:p>
        </p:txBody>
      </p:sp>
      <p:sp>
        <p:nvSpPr>
          <p:cNvPr id="20483" name="Content Placeholder 2"/>
          <p:cNvSpPr txBox="1">
            <a:spLocks noGrp="1"/>
          </p:cNvSpPr>
          <p:nvPr>
            <p:ph type="body" idx="1"/>
          </p:nvPr>
        </p:nvSpPr>
        <p:spPr/>
        <p:txBody>
          <a:bodyPr/>
          <a:lstStyle/>
          <a:p>
            <a:pPr eaLnBrk="1" hangingPunct="1">
              <a:defRPr/>
            </a:pPr>
            <a:r>
              <a:rPr lang="en-US" altLang="en-US" sz="2400" dirty="0">
                <a:latin typeface="+mn-lt"/>
              </a:rPr>
              <a:t>The truly international firm configures its sourcing, manufacturing, marketing, and other value-adding activities on a global scale.</a:t>
            </a:r>
          </a:p>
          <a:p>
            <a:pPr eaLnBrk="1" hangingPunct="1">
              <a:defRPr/>
            </a:pPr>
            <a:r>
              <a:rPr lang="en-US" altLang="en-US" sz="2400" dirty="0">
                <a:latin typeface="+mn-lt"/>
              </a:rPr>
              <a:t>Rationale:</a:t>
            </a:r>
          </a:p>
          <a:p>
            <a:pPr lvl="1" eaLnBrk="1" hangingPunct="1">
              <a:defRPr/>
            </a:pPr>
            <a:r>
              <a:rPr lang="en-US" altLang="en-US" sz="2400" dirty="0">
                <a:latin typeface="+mn-lt"/>
              </a:rPr>
              <a:t>cost savings</a:t>
            </a:r>
          </a:p>
          <a:p>
            <a:pPr lvl="1" eaLnBrk="1" hangingPunct="1">
              <a:defRPr/>
            </a:pPr>
            <a:r>
              <a:rPr lang="en-US" altLang="en-US" sz="2400" dirty="0">
                <a:latin typeface="+mn-lt"/>
              </a:rPr>
              <a:t>increase efficiency, productivity, and flexibility of value chain activities</a:t>
            </a:r>
          </a:p>
          <a:p>
            <a:pPr lvl="1" eaLnBrk="1" hangingPunct="1">
              <a:defRPr/>
            </a:pPr>
            <a:r>
              <a:rPr lang="en-US" altLang="en-US" sz="2400" dirty="0">
                <a:latin typeface="+mn-lt"/>
              </a:rPr>
              <a:t>access customers, inputs, labor, or technology</a:t>
            </a:r>
          </a:p>
          <a:p>
            <a:pPr lvl="1" eaLnBrk="1" hangingPunct="1">
              <a:defRPr/>
            </a:pPr>
            <a:r>
              <a:rPr lang="en-US" altLang="en-US" sz="2400" dirty="0">
                <a:latin typeface="+mn-lt"/>
              </a:rPr>
              <a:t>benefit from foreign partner capabilities</a:t>
            </a:r>
          </a:p>
        </p:txBody>
      </p:sp>
      <p:pic>
        <p:nvPicPr>
          <p:cNvPr id="4" name="Picture 3">
            <a:extLst>
              <a:ext uri="{FF2B5EF4-FFF2-40B4-BE49-F238E27FC236}">
                <a16:creationId xmlns:a16="http://schemas.microsoft.com/office/drawing/2014/main" id="{AC77CAD0-7398-43BE-B97E-19C537222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extLst>
      <p:ext uri="{BB962C8B-B14F-4D97-AF65-F5344CB8AC3E}">
        <p14:creationId xmlns:p14="http://schemas.microsoft.com/office/powerpoint/2010/main" val="100499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Societal Consequences of Globalization  </a:t>
            </a:r>
            <a:endParaRPr lang="en-US" altLang="en-US" sz="2000" b="0" dirty="0">
              <a:latin typeface="Times New Roman" pitchFamily="18" charset="0"/>
              <a:cs typeface="Times New Roman" pitchFamily="18" charset="0"/>
              <a:sym typeface="Times New Roman" pitchFamily="18" charset="0"/>
            </a:endParaRPr>
          </a:p>
        </p:txBody>
      </p:sp>
      <p:sp>
        <p:nvSpPr>
          <p:cNvPr id="20483" name="Content Placeholder 2"/>
          <p:cNvSpPr txBox="1">
            <a:spLocks noGrp="1"/>
          </p:cNvSpPr>
          <p:nvPr>
            <p:ph type="body" idx="1"/>
          </p:nvPr>
        </p:nvSpPr>
        <p:spPr>
          <a:xfrm>
            <a:off x="457200" y="1371600"/>
            <a:ext cx="8229600" cy="4525963"/>
          </a:xfrm>
        </p:spPr>
        <p:txBody>
          <a:bodyPr/>
          <a:lstStyle/>
          <a:p>
            <a:pPr eaLnBrk="1" hangingPunct="1">
              <a:defRPr/>
            </a:pPr>
            <a:r>
              <a:rPr lang="en-US" altLang="en-US" sz="2400" b="1" dirty="0">
                <a:latin typeface="+mn-lt"/>
              </a:rPr>
              <a:t>Loss of National Sovereignty</a:t>
            </a:r>
            <a:r>
              <a:rPr lang="en-US" altLang="en-US" sz="2400" dirty="0">
                <a:latin typeface="+mn-lt"/>
              </a:rPr>
              <a:t>. M</a:t>
            </a:r>
            <a:r>
              <a:rPr lang="en-US" altLang="en-US" sz="100" dirty="0">
                <a:latin typeface="+mn-lt"/>
              </a:rPr>
              <a:t> </a:t>
            </a:r>
            <a:r>
              <a:rPr lang="en-US" altLang="en-US" sz="2400" dirty="0">
                <a:latin typeface="+mn-lt"/>
              </a:rPr>
              <a:t>N</a:t>
            </a:r>
            <a:r>
              <a:rPr lang="en-US" altLang="en-US" sz="100" dirty="0">
                <a:latin typeface="+mn-lt"/>
              </a:rPr>
              <a:t> </a:t>
            </a:r>
            <a:r>
              <a:rPr lang="en-US" altLang="en-US" sz="2400" dirty="0">
                <a:latin typeface="+mn-lt"/>
              </a:rPr>
              <a:t>E activities can interfere with governments’ ability to control of their own economies and social-political systems.  Some firms are bigger than the economies of many nations (e.g., Walmart, Shell). </a:t>
            </a:r>
          </a:p>
        </p:txBody>
      </p:sp>
      <p:pic>
        <p:nvPicPr>
          <p:cNvPr id="2" name="Picture 1">
            <a:extLst>
              <a:ext uri="{FF2B5EF4-FFF2-40B4-BE49-F238E27FC236}">
                <a16:creationId xmlns:a16="http://schemas.microsoft.com/office/drawing/2014/main" id="{07C2BCA4-B099-4789-9ECC-984B915863C8}"/>
              </a:ext>
            </a:extLst>
          </p:cNvPr>
          <p:cNvPicPr>
            <a:picLocks noChangeAspect="1"/>
          </p:cNvPicPr>
          <p:nvPr/>
        </p:nvPicPr>
        <p:blipFill>
          <a:blip r:embed="rId3"/>
          <a:stretch>
            <a:fillRect/>
          </a:stretch>
        </p:blipFill>
        <p:spPr>
          <a:xfrm>
            <a:off x="6835704" y="3429000"/>
            <a:ext cx="2003496" cy="2908300"/>
          </a:xfrm>
          <a:prstGeom prst="rect">
            <a:avLst/>
          </a:prstGeom>
        </p:spPr>
      </p:pic>
      <p:sp>
        <p:nvSpPr>
          <p:cNvPr id="5" name="Content Placeholder 2">
            <a:extLst>
              <a:ext uri="{FF2B5EF4-FFF2-40B4-BE49-F238E27FC236}">
                <a16:creationId xmlns:a16="http://schemas.microsoft.com/office/drawing/2014/main" id="{E01E1049-D034-4D6C-A327-2F2AE1A7C633}"/>
              </a:ext>
            </a:extLst>
          </p:cNvPr>
          <p:cNvSpPr txBox="1">
            <a:spLocks/>
          </p:cNvSpPr>
          <p:nvPr/>
        </p:nvSpPr>
        <p:spPr bwMode="auto">
          <a:xfrm>
            <a:off x="457200" y="3429000"/>
            <a:ext cx="62261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lstStyle>
            <a:defPPr marR="0" lvl="0" algn="l" rtl="0">
              <a:lnSpc>
                <a:spcPct val="100000"/>
              </a:lnSpc>
              <a:spcBef>
                <a:spcPts val="0"/>
              </a:spcBef>
              <a:spcAft>
                <a:spcPts val="0"/>
              </a:spcAft>
            </a:defPPr>
            <a:lvl1pPr marL="255905" marR="0" lvl="0" indent="-255905" algn="l" rtl="0" eaLnBrk="0" fontAlgn="base" hangingPunct="0">
              <a:spcBef>
                <a:spcPts val="15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eaLnBrk="0" fontAlgn="base" hangingPunct="0">
              <a:spcBef>
                <a:spcPts val="600"/>
              </a:spcBef>
              <a:spcAft>
                <a:spcPct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eaLnBrk="1" hangingPunct="1">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eaLnBrk="1" hangingPunct="1">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eaLnBrk="1" hangingPunct="1">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eaLnBrk="1" hangingPunct="1">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eaLnBrk="1" hangingPunct="1">
              <a:buSzTx/>
              <a:buFontTx/>
              <a:buChar char="•"/>
            </a:pPr>
            <a:r>
              <a:rPr lang="en-US" altLang="en-US" sz="2400" kern="0" dirty="0">
                <a:solidFill>
                  <a:srgbClr val="000000"/>
                </a:solidFill>
                <a:latin typeface="+mn-lt"/>
                <a:cs typeface="Arial" pitchFamily="34" charset="0"/>
                <a:sym typeface="Arial" pitchFamily="34" charset="0"/>
              </a:rPr>
              <a:t>However, some argue that global competition in the context of global free trade makes M</a:t>
            </a:r>
            <a:r>
              <a:rPr lang="en-US" altLang="en-US" sz="100" kern="0" dirty="0">
                <a:solidFill>
                  <a:srgbClr val="000000"/>
                </a:solidFill>
                <a:latin typeface="+mn-lt"/>
                <a:cs typeface="Arial" pitchFamily="34" charset="0"/>
                <a:sym typeface="Arial" pitchFamily="34" charset="0"/>
              </a:rPr>
              <a:t> </a:t>
            </a:r>
            <a:r>
              <a:rPr lang="en-US" altLang="en-US" sz="2400" kern="0" dirty="0">
                <a:solidFill>
                  <a:srgbClr val="000000"/>
                </a:solidFill>
                <a:latin typeface="+mn-lt"/>
                <a:cs typeface="Arial" pitchFamily="34" charset="0"/>
                <a:sym typeface="Arial" pitchFamily="34" charset="0"/>
              </a:rPr>
              <a:t>N</a:t>
            </a:r>
            <a:r>
              <a:rPr lang="en-US" altLang="en-US" sz="100" kern="0" dirty="0">
                <a:solidFill>
                  <a:srgbClr val="000000"/>
                </a:solidFill>
                <a:latin typeface="+mn-lt"/>
                <a:cs typeface="Arial" pitchFamily="34" charset="0"/>
                <a:sym typeface="Arial" pitchFamily="34" charset="0"/>
              </a:rPr>
              <a:t> </a:t>
            </a:r>
            <a:r>
              <a:rPr lang="en-US" altLang="en-US" sz="2400" kern="0" dirty="0">
                <a:solidFill>
                  <a:srgbClr val="000000"/>
                </a:solidFill>
                <a:latin typeface="+mn-lt"/>
                <a:cs typeface="Arial" pitchFamily="34" charset="0"/>
                <a:sym typeface="Arial" pitchFamily="34" charset="0"/>
              </a:rPr>
              <a:t>E</a:t>
            </a:r>
            <a:r>
              <a:rPr lang="en-US" altLang="en-US" sz="100" kern="0" dirty="0">
                <a:solidFill>
                  <a:srgbClr val="000000"/>
                </a:solidFill>
                <a:latin typeface="+mn-lt"/>
                <a:cs typeface="Arial" pitchFamily="34" charset="0"/>
                <a:sym typeface="Arial" pitchFamily="34" charset="0"/>
              </a:rPr>
              <a:t> </a:t>
            </a:r>
            <a:r>
              <a:rPr lang="en-US" altLang="en-US" sz="2400" kern="0" dirty="0">
                <a:solidFill>
                  <a:srgbClr val="000000"/>
                </a:solidFill>
                <a:latin typeface="+mn-lt"/>
                <a:cs typeface="Arial" pitchFamily="34" charset="0"/>
                <a:sym typeface="Arial" pitchFamily="34" charset="0"/>
              </a:rPr>
              <a:t>s less powerful (e.g., The U</a:t>
            </a:r>
            <a:r>
              <a:rPr lang="en-US" altLang="en-US" sz="100" kern="0" dirty="0">
                <a:solidFill>
                  <a:srgbClr val="000000"/>
                </a:solidFill>
                <a:latin typeface="+mn-lt"/>
                <a:cs typeface="Arial" pitchFamily="34" charset="0"/>
                <a:sym typeface="Arial" pitchFamily="34" charset="0"/>
              </a:rPr>
              <a:t> </a:t>
            </a:r>
            <a:r>
              <a:rPr lang="en-US" altLang="en-US" sz="2400" kern="0" dirty="0">
                <a:solidFill>
                  <a:srgbClr val="000000"/>
                </a:solidFill>
                <a:latin typeface="+mn-lt"/>
                <a:cs typeface="Arial" pitchFamily="34" charset="0"/>
                <a:sym typeface="Arial" pitchFamily="34" charset="0"/>
              </a:rPr>
              <a:t>S auto industry declined as foreign rivals from Japan and Europe entered the U</a:t>
            </a:r>
            <a:r>
              <a:rPr lang="en-US" altLang="en-US" sz="100" kern="0" dirty="0">
                <a:solidFill>
                  <a:srgbClr val="000000"/>
                </a:solidFill>
                <a:latin typeface="+mn-lt"/>
                <a:cs typeface="Arial" pitchFamily="34" charset="0"/>
                <a:sym typeface="Arial" pitchFamily="34" charset="0"/>
              </a:rPr>
              <a:t> </a:t>
            </a:r>
            <a:r>
              <a:rPr lang="en-US" altLang="en-US" sz="2400" kern="0" dirty="0">
                <a:solidFill>
                  <a:srgbClr val="000000"/>
                </a:solidFill>
                <a:latin typeface="+mn-lt"/>
                <a:cs typeface="Arial" pitchFamily="34" charset="0"/>
                <a:sym typeface="Arial" pitchFamily="34" charset="0"/>
              </a:rPr>
              <a:t>S market.  Some day, Walmart may be overtaken by a giant Chinese retailer).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Internationalization of the Firm’s Value Chain </a:t>
            </a:r>
            <a:r>
              <a:rPr lang="en-US" altLang="en-US" sz="2000" b="0" dirty="0">
                <a:latin typeface="Times New Roman" pitchFamily="18" charset="0"/>
                <a:cs typeface="Times New Roman" pitchFamily="18" charset="0"/>
                <a:sym typeface="Times New Roman" pitchFamily="18" charset="0"/>
              </a:rPr>
              <a:t>(1 of 2)</a:t>
            </a:r>
          </a:p>
        </p:txBody>
      </p:sp>
      <p:pic>
        <p:nvPicPr>
          <p:cNvPr id="80899" name="Picture 2" descr="A table presents examples of how firms' value chain activities can be internationalized. There are 5 stages each with examples. Each stage has an arrow pointing to the right to the next stage. Beginning on the left is the Research and Development stage, and the example is. The pharmaceutical firm Pfizer conducts R and D in Singapore, Japan, and other countries to gain access to scientific talent or collaborate with local partner firms. Next is the Procurement, Sourcing stage, and the example is. Office furniture manufacturer Steel case sources low cost parts from suppliers in China and Mexico. Dell has business processes such as data entry, call centers, and payroll processing performed in India. Next is Manufacturing stage, and the example is. Genzyme Corporation does much of the manufacturing and testing of its surgical and diagnostic products in German, Switzerland, and the United Kingdom. Renault produces cars via lo cost factories in eastern Europe. The next stage is Marketing, and the example is. B M W and Honda locate marketing subsidiaries in the Untied States to more effectively target their vehicles to the huge U S market. Carre four and Barclays Bank establish worldwide networks of stores and offices to be near their customers. The next step is Distribution, and the example is. Wolverine World Wide, marketer of popular shoe brands like Hush Puppies and Bates, contracts with independent retail stores abroad to reach its customers. The final stage is Sales and Service, and the example is. Direct sales companies such as Amway and Avon employ their own independent sales force in China, Mexico, and elsewhere in order to reach end users. Toyota maintains sales and customer service operations abroad to meet customer requirements more efficient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91" y="1295400"/>
            <a:ext cx="8020418" cy="428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61791" y="5578475"/>
            <a:ext cx="8610600" cy="830997"/>
          </a:xfrm>
          <a:prstGeom prst="rect">
            <a:avLst/>
          </a:prstGeom>
        </p:spPr>
        <p:txBody>
          <a:bodyPr wrap="square">
            <a:spAutoFit/>
          </a:bodyPr>
          <a:lstStyle/>
          <a:p>
            <a:r>
              <a:rPr lang="en-US" sz="1600" dirty="0">
                <a:solidFill>
                  <a:srgbClr val="222222"/>
                </a:solidFill>
                <a:latin typeface="arial" panose="020B0604020202020204" pitchFamily="34" charset="0"/>
              </a:rPr>
              <a:t>The </a:t>
            </a:r>
            <a:r>
              <a:rPr lang="en-US" sz="1600" b="1" dirty="0">
                <a:solidFill>
                  <a:srgbClr val="222222"/>
                </a:solidFill>
                <a:latin typeface="arial" panose="020B0604020202020204" pitchFamily="34" charset="0"/>
              </a:rPr>
              <a:t>value chain</a:t>
            </a:r>
            <a:r>
              <a:rPr lang="en-US" sz="1600" dirty="0">
                <a:solidFill>
                  <a:srgbClr val="222222"/>
                </a:solidFill>
                <a:latin typeface="arial" panose="020B0604020202020204" pitchFamily="34" charset="0"/>
              </a:rPr>
              <a:t> refers to management expert and author Michael Porter's concept that shows the systematic process of products as they move through all </a:t>
            </a:r>
            <a:r>
              <a:rPr lang="en-US" sz="1600" b="1" dirty="0">
                <a:solidFill>
                  <a:srgbClr val="222222"/>
                </a:solidFill>
                <a:latin typeface="arial" panose="020B0604020202020204" pitchFamily="34" charset="0"/>
              </a:rPr>
              <a:t>value</a:t>
            </a:r>
            <a:r>
              <a:rPr lang="en-US" sz="1600" dirty="0">
                <a:solidFill>
                  <a:srgbClr val="222222"/>
                </a:solidFill>
                <a:latin typeface="arial" panose="020B0604020202020204" pitchFamily="34" charset="0"/>
              </a:rPr>
              <a:t> generating activities from initial development through final sale and service.</a:t>
            </a:r>
            <a:endParaRPr lang="en-US" sz="1600" dirty="0"/>
          </a:p>
        </p:txBody>
      </p:sp>
    </p:spTree>
    <p:extLst>
      <p:ext uri="{BB962C8B-B14F-4D97-AF65-F5344CB8AC3E}">
        <p14:creationId xmlns:p14="http://schemas.microsoft.com/office/powerpoint/2010/main" val="68095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txBox="1">
            <a:spLocks noGrp="1"/>
          </p:cNvSpPr>
          <p:nvPr>
            <p:ph type="body" idx="1"/>
          </p:nvPr>
        </p:nvSpPr>
        <p:spPr>
          <a:xfrm>
            <a:off x="457200" y="1447800"/>
            <a:ext cx="8229600" cy="4525963"/>
          </a:xfrm>
        </p:spPr>
        <p:txBody>
          <a:bodyPr/>
          <a:lstStyle/>
          <a:p>
            <a:pPr eaLnBrk="1" hangingPunct="1">
              <a:defRPr/>
            </a:pPr>
            <a:r>
              <a:rPr lang="en-US" altLang="en-US" sz="2400" b="1" dirty="0">
                <a:latin typeface="+mn-lt"/>
              </a:rPr>
              <a:t>Offshoring and the Flight of Jobs</a:t>
            </a:r>
            <a:r>
              <a:rPr lang="en-US" altLang="en-US" sz="2400" dirty="0">
                <a:latin typeface="+mn-lt"/>
              </a:rPr>
              <a:t>.  Jobs are lost as firms shift production of goods and services abroad, in order to cut costs and obtain other advantages.  Firms benefit, communities and industries are disrupted.  However, some MNEs undertake </a:t>
            </a:r>
            <a:r>
              <a:rPr lang="en-US" altLang="en-US" sz="2400" i="1" dirty="0">
                <a:latin typeface="+mn-lt"/>
              </a:rPr>
              <a:t>reshoring</a:t>
            </a:r>
            <a:r>
              <a:rPr lang="en-US" altLang="en-US" sz="2400" dirty="0">
                <a:latin typeface="+mn-lt"/>
              </a:rPr>
              <a:t> – returning production to the home country to benefit from home-based advantages. </a:t>
            </a:r>
          </a:p>
          <a:p>
            <a:pPr eaLnBrk="1" hangingPunct="1">
              <a:defRPr/>
            </a:pPr>
            <a:r>
              <a:rPr lang="en-US" altLang="en-US" sz="2400" b="1" dirty="0">
                <a:latin typeface="+mn-lt"/>
              </a:rPr>
              <a:t>Effect on the Poor</a:t>
            </a:r>
            <a:r>
              <a:rPr lang="en-US" altLang="en-US" sz="2400" dirty="0">
                <a:latin typeface="+mn-lt"/>
              </a:rPr>
              <a:t>. In poor countries, while globalization usually creates jobs and raises wages, it also tends to disrupt local job markets. M</a:t>
            </a:r>
            <a:r>
              <a:rPr lang="en-US" altLang="en-US" sz="100" dirty="0">
                <a:latin typeface="+mn-lt"/>
              </a:rPr>
              <a:t> </a:t>
            </a:r>
            <a:r>
              <a:rPr lang="en-US" altLang="en-US" sz="2400" dirty="0">
                <a:latin typeface="+mn-lt"/>
              </a:rPr>
              <a:t>N</a:t>
            </a:r>
            <a:r>
              <a:rPr lang="en-US" altLang="en-US" sz="100" dirty="0">
                <a:latin typeface="+mn-lt"/>
              </a:rPr>
              <a:t> </a:t>
            </a:r>
            <a:r>
              <a:rPr lang="en-US" altLang="en-US" sz="2400" dirty="0">
                <a:latin typeface="+mn-lt"/>
              </a:rPr>
              <a:t>E</a:t>
            </a:r>
            <a:r>
              <a:rPr lang="en-US" altLang="en-US" sz="100" dirty="0">
                <a:latin typeface="+mn-lt"/>
              </a:rPr>
              <a:t> </a:t>
            </a:r>
            <a:r>
              <a:rPr lang="en-US" altLang="en-US" sz="2400" dirty="0">
                <a:latin typeface="+mn-lt"/>
              </a:rPr>
              <a:t>s may pay low wages, and many exploit workers or employ child labor. Globalization’s benefits are not evenly distributed.</a:t>
            </a:r>
          </a:p>
        </p:txBody>
      </p:sp>
      <p:sp>
        <p:nvSpPr>
          <p:cNvPr id="6" name="Title 1">
            <a:extLst>
              <a:ext uri="{FF2B5EF4-FFF2-40B4-BE49-F238E27FC236}">
                <a16:creationId xmlns:a16="http://schemas.microsoft.com/office/drawing/2014/main" id="{0517B551-9BFE-46F0-A82D-69028BD4DF12}"/>
              </a:ext>
            </a:extLst>
          </p:cNvPr>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Societal Consequences of Globalization  </a:t>
            </a:r>
            <a:endParaRPr lang="en-US" altLang="en-US" sz="2000" b="0" dirty="0">
              <a:latin typeface="Times New Roman" pitchFamily="18" charset="0"/>
              <a:cs typeface="Times New Roman" pitchFamily="18" charset="0"/>
              <a:sym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txBox="1">
            <a:spLocks noGrp="1"/>
          </p:cNvSpPr>
          <p:nvPr>
            <p:ph type="body" idx="1"/>
          </p:nvPr>
        </p:nvSpPr>
        <p:spPr>
          <a:xfrm>
            <a:off x="457200" y="1447800"/>
            <a:ext cx="8229600" cy="4525963"/>
          </a:xfrm>
        </p:spPr>
        <p:txBody>
          <a:bodyPr/>
          <a:lstStyle/>
          <a:p>
            <a:pPr marL="0" indent="0" eaLnBrk="1" hangingPunct="1">
              <a:buFont typeface="Arial"/>
              <a:buNone/>
              <a:defRPr/>
            </a:pPr>
            <a:r>
              <a:rPr lang="en-US" sz="2400" b="1" dirty="0">
                <a:latin typeface="+mn-lt"/>
                <a:cs typeface="Arial" charset="0"/>
              </a:rPr>
              <a:t>Example</a:t>
            </a:r>
          </a:p>
          <a:p>
            <a:pPr eaLnBrk="1" hangingPunct="1">
              <a:defRPr/>
            </a:pPr>
            <a:r>
              <a:rPr lang="en-US" sz="2400" dirty="0">
                <a:latin typeface="+mn-lt"/>
                <a:cs typeface="Arial" charset="0"/>
              </a:rPr>
              <a:t>Many people in India are losing jobs as the hand-woven textiles industry is being gradually automated. </a:t>
            </a:r>
          </a:p>
        </p:txBody>
      </p:sp>
      <p:pic>
        <p:nvPicPr>
          <p:cNvPr id="2" name="Picture 1">
            <a:extLst>
              <a:ext uri="{FF2B5EF4-FFF2-40B4-BE49-F238E27FC236}">
                <a16:creationId xmlns:a16="http://schemas.microsoft.com/office/drawing/2014/main" id="{0124F30F-A334-40E7-B412-890472D66348}"/>
              </a:ext>
            </a:extLst>
          </p:cNvPr>
          <p:cNvPicPr>
            <a:picLocks noChangeAspect="1"/>
          </p:cNvPicPr>
          <p:nvPr/>
        </p:nvPicPr>
        <p:blipFill>
          <a:blip r:embed="rId3"/>
          <a:stretch>
            <a:fillRect/>
          </a:stretch>
        </p:blipFill>
        <p:spPr>
          <a:xfrm>
            <a:off x="2195512" y="3048000"/>
            <a:ext cx="4752975" cy="3429000"/>
          </a:xfrm>
          <a:prstGeom prst="rect">
            <a:avLst/>
          </a:prstGeom>
        </p:spPr>
      </p:pic>
      <p:sp>
        <p:nvSpPr>
          <p:cNvPr id="7" name="Title 1">
            <a:extLst>
              <a:ext uri="{FF2B5EF4-FFF2-40B4-BE49-F238E27FC236}">
                <a16:creationId xmlns:a16="http://schemas.microsoft.com/office/drawing/2014/main" id="{01AE9691-33C4-4718-B1B8-BD3CDF0FAC30}"/>
              </a:ext>
            </a:extLst>
          </p:cNvPr>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Societal Consequences of Globalization  </a:t>
            </a:r>
            <a:endParaRPr lang="en-US" altLang="en-US" sz="2000" b="0" dirty="0">
              <a:latin typeface="Times New Roman" pitchFamily="18" charset="0"/>
              <a:cs typeface="Times New Roman" pitchFamily="18" charset="0"/>
              <a:sym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txBox="1">
            <a:spLocks noGrp="1"/>
          </p:cNvSpPr>
          <p:nvPr>
            <p:ph type="body" idx="1"/>
          </p:nvPr>
        </p:nvSpPr>
        <p:spPr>
          <a:xfrm>
            <a:off x="457200" y="1447800"/>
            <a:ext cx="8229600" cy="4525963"/>
          </a:xfrm>
        </p:spPr>
        <p:txBody>
          <a:bodyPr/>
          <a:lstStyle/>
          <a:p>
            <a:pPr marL="0" indent="0" eaLnBrk="1" hangingPunct="1">
              <a:buFont typeface="Arial"/>
              <a:buNone/>
              <a:defRPr/>
            </a:pPr>
            <a:r>
              <a:rPr lang="en-US" sz="2400" b="1" dirty="0">
                <a:latin typeface="+mn-lt"/>
                <a:cs typeface="Arial" charset="0"/>
              </a:rPr>
              <a:t>Example: </a:t>
            </a:r>
            <a:r>
              <a:rPr lang="en-US" sz="2400" dirty="0">
                <a:latin typeface="+mn-lt"/>
                <a:cs typeface="Arial" charset="0"/>
              </a:rPr>
              <a:t>Many people in North America are losing jobs. </a:t>
            </a:r>
          </a:p>
        </p:txBody>
      </p:sp>
      <p:sp>
        <p:nvSpPr>
          <p:cNvPr id="7" name="Title 1">
            <a:extLst>
              <a:ext uri="{FF2B5EF4-FFF2-40B4-BE49-F238E27FC236}">
                <a16:creationId xmlns:a16="http://schemas.microsoft.com/office/drawing/2014/main" id="{01AE9691-33C4-4718-B1B8-BD3CDF0FAC30}"/>
              </a:ext>
            </a:extLst>
          </p:cNvPr>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Societal Consequences of Globalization  </a:t>
            </a:r>
            <a:endParaRPr lang="en-US" altLang="en-US" sz="2000" b="0" dirty="0">
              <a:latin typeface="Times New Roman" pitchFamily="18" charset="0"/>
              <a:cs typeface="Times New Roman" pitchFamily="18" charset="0"/>
              <a:sym typeface="Times New Roman" pitchFamily="18" charset="0"/>
            </a:endParaRPr>
          </a:p>
        </p:txBody>
      </p:sp>
      <p:pic>
        <p:nvPicPr>
          <p:cNvPr id="3" name="Picture 2"/>
          <p:cNvPicPr>
            <a:picLocks noChangeAspect="1"/>
          </p:cNvPicPr>
          <p:nvPr/>
        </p:nvPicPr>
        <p:blipFill>
          <a:blip r:embed="rId3"/>
          <a:stretch>
            <a:fillRect/>
          </a:stretch>
        </p:blipFill>
        <p:spPr>
          <a:xfrm>
            <a:off x="1971674" y="2046318"/>
            <a:ext cx="5267325" cy="4134850"/>
          </a:xfrm>
          <a:prstGeom prst="rect">
            <a:avLst/>
          </a:prstGeom>
        </p:spPr>
      </p:pic>
    </p:spTree>
    <p:extLst>
      <p:ext uri="{BB962C8B-B14F-4D97-AF65-F5344CB8AC3E}">
        <p14:creationId xmlns:p14="http://schemas.microsoft.com/office/powerpoint/2010/main" val="369955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Example: Nike’s Foreign Factories </a:t>
            </a:r>
          </a:p>
        </p:txBody>
      </p:sp>
      <p:sp>
        <p:nvSpPr>
          <p:cNvPr id="20483" name="Content Placeholder 2"/>
          <p:cNvSpPr txBox="1">
            <a:spLocks noGrp="1"/>
          </p:cNvSpPr>
          <p:nvPr>
            <p:ph type="body" idx="1"/>
          </p:nvPr>
        </p:nvSpPr>
        <p:spPr>
          <a:xfrm>
            <a:off x="457200" y="1371600"/>
            <a:ext cx="8229600" cy="4525963"/>
          </a:xfrm>
        </p:spPr>
        <p:txBody>
          <a:bodyPr/>
          <a:lstStyle/>
          <a:p>
            <a:pPr eaLnBrk="1" hangingPunct="1">
              <a:defRPr/>
            </a:pPr>
            <a:r>
              <a:rPr lang="en-US" altLang="en-US" sz="2400" dirty="0">
                <a:latin typeface="+mn-lt"/>
              </a:rPr>
              <a:t>Nike has 100s of factories in Asia, Latin America, and elsewhere.</a:t>
            </a:r>
          </a:p>
          <a:p>
            <a:pPr eaLnBrk="1" hangingPunct="1">
              <a:defRPr/>
            </a:pPr>
            <a:r>
              <a:rPr lang="en-US" altLang="en-US" sz="2400" dirty="0">
                <a:latin typeface="+mn-lt"/>
              </a:rPr>
              <a:t>Nike was criticized for paying low wages and operating sweatshop conditions.</a:t>
            </a:r>
          </a:p>
          <a:p>
            <a:pPr eaLnBrk="1" hangingPunct="1">
              <a:defRPr/>
            </a:pPr>
            <a:r>
              <a:rPr lang="en-US" altLang="en-US" sz="2400" dirty="0">
                <a:latin typeface="+mn-lt"/>
              </a:rPr>
              <a:t>Labor exploitation and sweatshop conditions are genuine concerns in many developing economies. </a:t>
            </a:r>
          </a:p>
          <a:p>
            <a:pPr eaLnBrk="1" hangingPunct="1">
              <a:defRPr/>
            </a:pPr>
            <a:r>
              <a:rPr lang="en-US" altLang="en-US" sz="2400" dirty="0">
                <a:latin typeface="+mn-lt"/>
              </a:rPr>
              <a:t>However, consideration must be given to the other choices available to people in those countries. </a:t>
            </a:r>
          </a:p>
          <a:p>
            <a:pPr eaLnBrk="1" hangingPunct="1">
              <a:defRPr/>
            </a:pPr>
            <a:r>
              <a:rPr lang="en-US" altLang="en-US" sz="2400" dirty="0">
                <a:latin typeface="+mn-lt"/>
              </a:rPr>
              <a:t>Nike and many other MNEs have taken important steps to improve working conditions in their foreign plants.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Growth of World G</a:t>
            </a:r>
            <a:r>
              <a:rPr lang="en-US" altLang="en-US" sz="100" dirty="0">
                <a:latin typeface="Times New Roman" pitchFamily="18" charset="0"/>
                <a:cs typeface="Times New Roman" pitchFamily="18" charset="0"/>
                <a:sym typeface="Times New Roman" pitchFamily="18" charset="0"/>
              </a:rPr>
              <a:t> </a:t>
            </a:r>
            <a:r>
              <a:rPr lang="en-US" altLang="en-US" dirty="0">
                <a:latin typeface="Times New Roman" pitchFamily="18" charset="0"/>
                <a:cs typeface="Times New Roman" pitchFamily="18" charset="0"/>
                <a:sym typeface="Times New Roman" pitchFamily="18" charset="0"/>
              </a:rPr>
              <a:t>D</a:t>
            </a:r>
            <a:r>
              <a:rPr lang="en-US" altLang="en-US" sz="100" dirty="0">
                <a:latin typeface="Times New Roman" pitchFamily="18" charset="0"/>
                <a:cs typeface="Times New Roman" pitchFamily="18" charset="0"/>
                <a:sym typeface="Times New Roman" pitchFamily="18" charset="0"/>
              </a:rPr>
              <a:t> </a:t>
            </a:r>
            <a:r>
              <a:rPr lang="en-US" altLang="en-US" dirty="0">
                <a:latin typeface="Times New Roman" pitchFamily="18" charset="0"/>
                <a:cs typeface="Times New Roman" pitchFamily="18" charset="0"/>
                <a:sym typeface="Times New Roman" pitchFamily="18" charset="0"/>
              </a:rPr>
              <a:t>P, Average Annual Percent Change, 2009-2018 </a:t>
            </a:r>
            <a:r>
              <a:rPr lang="en-US" altLang="en-US" sz="2000" b="0" dirty="0">
                <a:latin typeface="Times New Roman" pitchFamily="18" charset="0"/>
                <a:cs typeface="Times New Roman" pitchFamily="18" charset="0"/>
                <a:sym typeface="Times New Roman" pitchFamily="18" charset="0"/>
              </a:rPr>
              <a:t>(1 of 2)</a:t>
            </a:r>
          </a:p>
        </p:txBody>
      </p:sp>
      <p:sp>
        <p:nvSpPr>
          <p:cNvPr id="7" name="Text Placeholder 4"/>
          <p:cNvSpPr>
            <a:spLocks noGrp="1"/>
          </p:cNvSpPr>
          <p:nvPr>
            <p:ph type="body" idx="1"/>
          </p:nvPr>
        </p:nvSpPr>
        <p:spPr>
          <a:xfrm>
            <a:off x="457200" y="5791200"/>
            <a:ext cx="1219200" cy="460375"/>
          </a:xfrm>
        </p:spPr>
        <p:txBody>
          <a:bodyPr/>
          <a:lstStyle/>
          <a:p>
            <a:pPr eaLnBrk="1" hangingPunct="1">
              <a:spcBef>
                <a:spcPct val="0"/>
              </a:spcBef>
              <a:defRPr/>
            </a:pPr>
            <a:r>
              <a:rPr lang="en-US" altLang="en-US" sz="1200" dirty="0">
                <a:latin typeface="+mn-lt"/>
                <a:cs typeface="Arial" pitchFamily="34" charset="0"/>
              </a:rPr>
              <a:t>Source: International Monetary Fund, World Economic Outlook database, 2018, www.imf.org.</a:t>
            </a:r>
          </a:p>
          <a:p>
            <a:pPr eaLnBrk="1" hangingPunct="1">
              <a:spcBef>
                <a:spcPct val="0"/>
              </a:spcBef>
              <a:defRPr/>
            </a:pPr>
            <a:endParaRPr lang="en-US" altLang="en-US" sz="1200" dirty="0">
              <a:latin typeface="+mn-lt"/>
              <a:cs typeface="Arial" pitchFamily="34" charset="0"/>
            </a:endParaRPr>
          </a:p>
        </p:txBody>
      </p:sp>
      <p:pic>
        <p:nvPicPr>
          <p:cNvPr id="2" name="Picture 1">
            <a:extLst>
              <a:ext uri="{FF2B5EF4-FFF2-40B4-BE49-F238E27FC236}">
                <a16:creationId xmlns:a16="http://schemas.microsoft.com/office/drawing/2014/main" id="{715F88F7-E711-4B4D-9FC1-BB4498503FEC}"/>
              </a:ext>
            </a:extLst>
          </p:cNvPr>
          <p:cNvPicPr>
            <a:picLocks noChangeAspect="1"/>
          </p:cNvPicPr>
          <p:nvPr/>
        </p:nvPicPr>
        <p:blipFill>
          <a:blip r:embed="rId3"/>
          <a:stretch>
            <a:fillRect/>
          </a:stretch>
        </p:blipFill>
        <p:spPr>
          <a:xfrm>
            <a:off x="1828800" y="1295400"/>
            <a:ext cx="7086600" cy="5114925"/>
          </a:xfrm>
          <a:prstGeom prst="rect">
            <a:avLst/>
          </a:prstGeom>
        </p:spPr>
      </p:pic>
      <p:pic>
        <p:nvPicPr>
          <p:cNvPr id="3" name="Picture 2">
            <a:extLst>
              <a:ext uri="{FF2B5EF4-FFF2-40B4-BE49-F238E27FC236}">
                <a16:creationId xmlns:a16="http://schemas.microsoft.com/office/drawing/2014/main" id="{17E6AE9D-70D0-49CB-80EF-1A350DAC1215}"/>
              </a:ext>
            </a:extLst>
          </p:cNvPr>
          <p:cNvPicPr>
            <a:picLocks noChangeAspect="1"/>
          </p:cNvPicPr>
          <p:nvPr/>
        </p:nvPicPr>
        <p:blipFill>
          <a:blip r:embed="rId4"/>
          <a:stretch>
            <a:fillRect/>
          </a:stretch>
        </p:blipFill>
        <p:spPr>
          <a:xfrm>
            <a:off x="381000" y="1485900"/>
            <a:ext cx="1569065" cy="19431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txBox="1">
            <a:spLocks noGrp="1"/>
          </p:cNvSpPr>
          <p:nvPr>
            <p:ph type="title"/>
          </p:nvPr>
        </p:nvSpPr>
        <p:spPr>
          <a:xfrm>
            <a:off x="457200" y="228600"/>
            <a:ext cx="8229600" cy="1066800"/>
          </a:xfrm>
        </p:spPr>
        <p:txBody>
          <a:bodyPr anchor="b"/>
          <a:lstStyle/>
          <a:p>
            <a:pPr eaLnBrk="1" hangingPunct="1">
              <a:spcBef>
                <a:spcPct val="0"/>
              </a:spcBef>
            </a:pPr>
            <a:r>
              <a:rPr lang="en-US" altLang="en-US" dirty="0">
                <a:latin typeface="Times New Roman" pitchFamily="18" charset="0"/>
                <a:cs typeface="Times New Roman" pitchFamily="18" charset="0"/>
                <a:sym typeface="Times New Roman" pitchFamily="18" charset="0"/>
              </a:rPr>
              <a:t>Growth of World G</a:t>
            </a:r>
            <a:r>
              <a:rPr lang="en-US" altLang="en-US" sz="100" dirty="0">
                <a:latin typeface="Times New Roman" pitchFamily="18" charset="0"/>
                <a:cs typeface="Times New Roman" pitchFamily="18" charset="0"/>
                <a:sym typeface="Times New Roman" pitchFamily="18" charset="0"/>
              </a:rPr>
              <a:t> </a:t>
            </a:r>
            <a:r>
              <a:rPr lang="en-US" altLang="en-US" dirty="0">
                <a:latin typeface="Times New Roman" pitchFamily="18" charset="0"/>
                <a:cs typeface="Times New Roman" pitchFamily="18" charset="0"/>
                <a:sym typeface="Times New Roman" pitchFamily="18" charset="0"/>
              </a:rPr>
              <a:t>D</a:t>
            </a:r>
            <a:r>
              <a:rPr lang="en-US" altLang="en-US" sz="100" dirty="0">
                <a:latin typeface="Times New Roman" pitchFamily="18" charset="0"/>
                <a:cs typeface="Times New Roman" pitchFamily="18" charset="0"/>
                <a:sym typeface="Times New Roman" pitchFamily="18" charset="0"/>
              </a:rPr>
              <a:t> </a:t>
            </a:r>
            <a:r>
              <a:rPr lang="en-US" altLang="en-US" dirty="0">
                <a:latin typeface="Times New Roman" pitchFamily="18" charset="0"/>
                <a:cs typeface="Times New Roman" pitchFamily="18" charset="0"/>
                <a:sym typeface="Times New Roman" pitchFamily="18" charset="0"/>
              </a:rPr>
              <a:t>P, Average Annual Percent Change, 2009-2018 </a:t>
            </a:r>
            <a:r>
              <a:rPr lang="en-US" altLang="en-US" sz="2000" b="0" dirty="0">
                <a:latin typeface="Times New Roman" pitchFamily="18" charset="0"/>
                <a:cs typeface="Times New Roman" pitchFamily="18" charset="0"/>
                <a:sym typeface="Times New Roman" pitchFamily="18" charset="0"/>
              </a:rPr>
              <a:t>(2 of 2)</a:t>
            </a:r>
            <a:endParaRPr lang="en-US" altLang="en-US" sz="2000" dirty="0">
              <a:latin typeface="Times New Roman" pitchFamily="18" charset="0"/>
              <a:cs typeface="Times New Roman" pitchFamily="18" charset="0"/>
              <a:sym typeface="Times New Roman" pitchFamily="18" charset="0"/>
            </a:endParaRPr>
          </a:p>
        </p:txBody>
      </p:sp>
      <p:pic>
        <p:nvPicPr>
          <p:cNvPr id="2" name="Picture 1">
            <a:extLst>
              <a:ext uri="{FF2B5EF4-FFF2-40B4-BE49-F238E27FC236}">
                <a16:creationId xmlns:a16="http://schemas.microsoft.com/office/drawing/2014/main" id="{8C888670-B17B-4845-8983-9B9E1CA95FD8}"/>
              </a:ext>
            </a:extLst>
          </p:cNvPr>
          <p:cNvPicPr>
            <a:picLocks noChangeAspect="1"/>
          </p:cNvPicPr>
          <p:nvPr/>
        </p:nvPicPr>
        <p:blipFill>
          <a:blip r:embed="rId3"/>
          <a:stretch>
            <a:fillRect/>
          </a:stretch>
        </p:blipFill>
        <p:spPr>
          <a:xfrm>
            <a:off x="533400" y="1343025"/>
            <a:ext cx="8001000" cy="49815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txBox="1">
            <a:spLocks noGrp="1"/>
          </p:cNvSpPr>
          <p:nvPr>
            <p:ph type="title"/>
          </p:nvPr>
        </p:nvSpPr>
        <p:spPr>
          <a:xfrm>
            <a:off x="457200" y="228600"/>
            <a:ext cx="8229600" cy="1066800"/>
          </a:xfrm>
        </p:spPr>
        <p:txBody>
          <a:bodyPr anchor="b"/>
          <a:lstStyle/>
          <a:p>
            <a:pPr eaLnBrk="1" hangingPunct="1">
              <a:spcBef>
                <a:spcPct val="0"/>
              </a:spcBef>
            </a:pPr>
            <a:r>
              <a:rPr lang="en-US" altLang="en-US" dirty="0">
                <a:latin typeface="Times New Roman" pitchFamily="18" charset="0"/>
                <a:cs typeface="Times New Roman" pitchFamily="18" charset="0"/>
                <a:sym typeface="Times New Roman" pitchFamily="18" charset="0"/>
              </a:rPr>
              <a:t>Percentage of Change </a:t>
            </a:r>
            <a:br>
              <a:rPr lang="en-US" altLang="en-US" dirty="0">
                <a:latin typeface="Times New Roman" pitchFamily="18" charset="0"/>
                <a:cs typeface="Times New Roman" pitchFamily="18" charset="0"/>
                <a:sym typeface="Times New Roman" pitchFamily="18" charset="0"/>
              </a:rPr>
            </a:br>
            <a:r>
              <a:rPr lang="en-US" altLang="en-US" dirty="0">
                <a:latin typeface="Times New Roman" pitchFamily="18" charset="0"/>
                <a:cs typeface="Times New Roman" pitchFamily="18" charset="0"/>
                <a:sym typeface="Times New Roman" pitchFamily="18" charset="0"/>
              </a:rPr>
              <a:t>in Annual GDP Growth </a:t>
            </a:r>
            <a:endParaRPr lang="en-US" altLang="en-US" sz="2000" dirty="0">
              <a:latin typeface="Times New Roman" pitchFamily="18" charset="0"/>
              <a:cs typeface="Times New Roman" pitchFamily="18" charset="0"/>
              <a:sym typeface="Times New Roman" pitchFamily="18" charset="0"/>
            </a:endParaRPr>
          </a:p>
        </p:txBody>
      </p:sp>
      <p:sp>
        <p:nvSpPr>
          <p:cNvPr id="4" name="Text Placeholder 4">
            <a:extLst>
              <a:ext uri="{FF2B5EF4-FFF2-40B4-BE49-F238E27FC236}">
                <a16:creationId xmlns:a16="http://schemas.microsoft.com/office/drawing/2014/main" id="{1F352079-B347-4F84-8D3B-BD40A4727EA0}"/>
              </a:ext>
            </a:extLst>
          </p:cNvPr>
          <p:cNvSpPr>
            <a:spLocks noGrp="1"/>
          </p:cNvSpPr>
          <p:nvPr>
            <p:ph type="body" idx="1"/>
          </p:nvPr>
        </p:nvSpPr>
        <p:spPr>
          <a:xfrm>
            <a:off x="457200" y="5791200"/>
            <a:ext cx="8458200" cy="460375"/>
          </a:xfrm>
        </p:spPr>
        <p:txBody>
          <a:bodyPr/>
          <a:lstStyle/>
          <a:p>
            <a:pPr eaLnBrk="1" hangingPunct="1">
              <a:spcBef>
                <a:spcPct val="0"/>
              </a:spcBef>
              <a:defRPr/>
            </a:pPr>
            <a:r>
              <a:rPr lang="en-US" altLang="en-US" sz="1200" dirty="0">
                <a:latin typeface="+mn-lt"/>
                <a:cs typeface="Arial" pitchFamily="34" charset="0"/>
              </a:rPr>
              <a:t>Sources: World Bank, Data, GDP Growth (Annual %), http:// data.worldbank.org, 2017; IMF, World Economic Outlook (Washington, DC: International Monetary Fund, September 2017); IMF, World Economic Outlook Database, 2017, www.imf.org; United Nations, UNData, “GDP Growth (annual %),” 2017, http:// data.un.org.</a:t>
            </a:r>
          </a:p>
        </p:txBody>
      </p:sp>
      <p:pic>
        <p:nvPicPr>
          <p:cNvPr id="3" name="Picture 2">
            <a:extLst>
              <a:ext uri="{FF2B5EF4-FFF2-40B4-BE49-F238E27FC236}">
                <a16:creationId xmlns:a16="http://schemas.microsoft.com/office/drawing/2014/main" id="{3B7D855F-A0F5-4A6C-B7A3-7C8C7FFEB1D0}"/>
              </a:ext>
            </a:extLst>
          </p:cNvPr>
          <p:cNvPicPr>
            <a:picLocks noChangeAspect="1"/>
          </p:cNvPicPr>
          <p:nvPr/>
        </p:nvPicPr>
        <p:blipFill>
          <a:blip r:embed="rId3"/>
          <a:stretch>
            <a:fillRect/>
          </a:stretch>
        </p:blipFill>
        <p:spPr>
          <a:xfrm>
            <a:off x="381000" y="1295400"/>
            <a:ext cx="8382000" cy="4114800"/>
          </a:xfrm>
          <a:prstGeom prst="rect">
            <a:avLst/>
          </a:prstGeom>
        </p:spPr>
      </p:pic>
    </p:spTree>
    <p:extLst>
      <p:ext uri="{BB962C8B-B14F-4D97-AF65-F5344CB8AC3E}">
        <p14:creationId xmlns:p14="http://schemas.microsoft.com/office/powerpoint/2010/main" val="3818891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txBox="1">
            <a:spLocks noGrp="1"/>
          </p:cNvSpPr>
          <p:nvPr>
            <p:ph type="title"/>
          </p:nvPr>
        </p:nvSpPr>
        <p:spPr>
          <a:xfrm>
            <a:off x="457200" y="215900"/>
            <a:ext cx="8229600" cy="1096963"/>
          </a:xfrm>
        </p:spPr>
        <p:txBody>
          <a:bodyPr/>
          <a:lstStyle/>
          <a:p>
            <a:pPr eaLnBrk="1" hangingPunct="1">
              <a:spcBef>
                <a:spcPct val="0"/>
              </a:spcBef>
            </a:pPr>
            <a:r>
              <a:rPr lang="en-US" altLang="en-US" dirty="0">
                <a:latin typeface="Times New Roman" pitchFamily="18" charset="0"/>
                <a:cs typeface="Times New Roman" pitchFamily="18" charset="0"/>
                <a:sym typeface="Times New Roman" pitchFamily="18" charset="0"/>
              </a:rPr>
              <a:t>The Rise of Daily Income Levels, by Region, in U.S. Dollars </a:t>
            </a:r>
            <a:endParaRPr lang="en-US" altLang="en-US" sz="2000" b="0" dirty="0">
              <a:latin typeface="Times New Roman" pitchFamily="18" charset="0"/>
              <a:cs typeface="Times New Roman" pitchFamily="18" charset="0"/>
              <a:sym typeface="Times New Roman" pitchFamily="18" charset="0"/>
            </a:endParaRPr>
          </a:p>
        </p:txBody>
      </p:sp>
      <p:sp>
        <p:nvSpPr>
          <p:cNvPr id="20483" name="Content Placeholder 2"/>
          <p:cNvSpPr txBox="1">
            <a:spLocks noGrp="1"/>
          </p:cNvSpPr>
          <p:nvPr>
            <p:ph type="body" idx="1"/>
          </p:nvPr>
        </p:nvSpPr>
        <p:spPr>
          <a:xfrm>
            <a:off x="457200" y="5486400"/>
            <a:ext cx="8305800" cy="792163"/>
          </a:xfrm>
        </p:spPr>
        <p:txBody>
          <a:bodyPr/>
          <a:lstStyle/>
          <a:p>
            <a:pPr marL="231775" indent="-231775" eaLnBrk="1" hangingPunct="1">
              <a:buFont typeface="Arial" pitchFamily="34" charset="0"/>
              <a:buChar char="•"/>
              <a:defRPr/>
            </a:pPr>
            <a:r>
              <a:rPr lang="en-US" altLang="en-US" sz="1100" dirty="0">
                <a:solidFill>
                  <a:schemeClr val="tx1"/>
                </a:solidFill>
                <a:latin typeface="+mn-lt"/>
                <a:ea typeface="ＭＳ Ｐゴシック" pitchFamily="34" charset="-128"/>
              </a:rPr>
              <a:t>Sources: L. Chandy, N. Ledlie, and V. Penciakova, The Final Countdown: Prospects for Ending Extreme Poverty by 2030, Policy Paper 2013–14 (Washington, DC: Brookings Institution); Economist, “Poverty’s Long Farewell,” February 28, 2015, p. 68; World Bank, GNI per capita, Atlas method (current US$), 2017, http://data. worldbank.org. </a:t>
            </a:r>
            <a:r>
              <a:rPr lang="en-US" altLang="en-US" sz="1200" dirty="0">
                <a:solidFill>
                  <a:schemeClr val="tx1"/>
                </a:solidFill>
                <a:latin typeface="+mn-lt"/>
                <a:ea typeface="ＭＳ Ｐゴシック" pitchFamily="34" charset="-128"/>
              </a:rPr>
              <a:t>Note: The figures show average daily income per capita, in U.S. dollars, adjusted for inflation.</a:t>
            </a:r>
          </a:p>
        </p:txBody>
      </p:sp>
      <p:pic>
        <p:nvPicPr>
          <p:cNvPr id="2" name="Picture 1">
            <a:extLst>
              <a:ext uri="{FF2B5EF4-FFF2-40B4-BE49-F238E27FC236}">
                <a16:creationId xmlns:a16="http://schemas.microsoft.com/office/drawing/2014/main" id="{E8B89857-2F8D-48A5-8092-27ED48E36B02}"/>
              </a:ext>
            </a:extLst>
          </p:cNvPr>
          <p:cNvPicPr>
            <a:picLocks noChangeAspect="1"/>
          </p:cNvPicPr>
          <p:nvPr/>
        </p:nvPicPr>
        <p:blipFill>
          <a:blip r:embed="rId3"/>
          <a:stretch>
            <a:fillRect/>
          </a:stretch>
        </p:blipFill>
        <p:spPr>
          <a:xfrm>
            <a:off x="381000" y="1295400"/>
            <a:ext cx="8229600" cy="4191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Societal Consequences of Globalization</a:t>
            </a:r>
            <a:endParaRPr lang="en-US" altLang="en-US" sz="2000" b="0" dirty="0">
              <a:latin typeface="Times New Roman" pitchFamily="18" charset="0"/>
              <a:cs typeface="Times New Roman" pitchFamily="18" charset="0"/>
              <a:sym typeface="Times New Roman" pitchFamily="18" charset="0"/>
            </a:endParaRPr>
          </a:p>
        </p:txBody>
      </p:sp>
      <p:sp>
        <p:nvSpPr>
          <p:cNvPr id="20483" name="Content Placeholder 2"/>
          <p:cNvSpPr txBox="1">
            <a:spLocks noGrp="1"/>
          </p:cNvSpPr>
          <p:nvPr>
            <p:ph type="body" idx="1"/>
          </p:nvPr>
        </p:nvSpPr>
        <p:spPr>
          <a:xfrm>
            <a:off x="457200" y="1600200"/>
            <a:ext cx="4495800" cy="4525963"/>
          </a:xfrm>
        </p:spPr>
        <p:txBody>
          <a:bodyPr/>
          <a:lstStyle/>
          <a:p>
            <a:pPr marL="231775" indent="-231775" eaLnBrk="1" hangingPunct="1">
              <a:buFont typeface="Arial" pitchFamily="34" charset="0"/>
              <a:buChar char="•"/>
              <a:defRPr/>
            </a:pPr>
            <a:r>
              <a:rPr lang="en-US" altLang="en-US" sz="2300" b="1" dirty="0">
                <a:solidFill>
                  <a:schemeClr val="tx1"/>
                </a:solidFill>
                <a:latin typeface="+mn-lt"/>
                <a:ea typeface="ＭＳ Ｐゴシック" pitchFamily="34" charset="-128"/>
              </a:rPr>
              <a:t>Effect on Sustainability and the Natural Environment</a:t>
            </a:r>
            <a:r>
              <a:rPr lang="en-US" altLang="en-US" sz="2300" dirty="0">
                <a:solidFill>
                  <a:schemeClr val="tx1"/>
                </a:solidFill>
                <a:latin typeface="+mn-lt"/>
                <a:ea typeface="ＭＳ Ｐゴシック" pitchFamily="34" charset="-128"/>
              </a:rPr>
              <a:t>. Globalization harms the environment by promoting industrialization and other activities that generate pollution, habitat destruction, and other environmental harm.  </a:t>
            </a:r>
            <a:br>
              <a:rPr lang="en-US" altLang="en-US" sz="2300" dirty="0">
                <a:solidFill>
                  <a:schemeClr val="tx1"/>
                </a:solidFill>
                <a:latin typeface="+mn-lt"/>
                <a:ea typeface="ＭＳ Ｐゴシック" pitchFamily="34" charset="-128"/>
              </a:rPr>
            </a:br>
            <a:r>
              <a:rPr lang="en-US" altLang="en-US" sz="2300" dirty="0">
                <a:solidFill>
                  <a:schemeClr val="tx1"/>
                </a:solidFill>
                <a:latin typeface="+mn-lt"/>
                <a:ea typeface="ＭＳ Ｐゴシック" pitchFamily="34" charset="-128"/>
              </a:rPr>
              <a:t>E.g., As China and India </a:t>
            </a:r>
            <a:br>
              <a:rPr lang="en-US" altLang="en-US" sz="2300" dirty="0">
                <a:solidFill>
                  <a:schemeClr val="tx1"/>
                </a:solidFill>
                <a:latin typeface="+mn-lt"/>
                <a:ea typeface="ＭＳ Ｐゴシック" pitchFamily="34" charset="-128"/>
              </a:rPr>
            </a:br>
            <a:r>
              <a:rPr lang="en-US" altLang="en-US" sz="2300" dirty="0">
                <a:solidFill>
                  <a:schemeClr val="tx1"/>
                </a:solidFill>
                <a:latin typeface="+mn-lt"/>
                <a:ea typeface="ＭＳ Ｐゴシック" pitchFamily="34" charset="-128"/>
              </a:rPr>
              <a:t>industrialize, air and </a:t>
            </a:r>
            <a:br>
              <a:rPr lang="en-US" altLang="en-US" sz="2300" dirty="0">
                <a:solidFill>
                  <a:schemeClr val="tx1"/>
                </a:solidFill>
                <a:latin typeface="+mn-lt"/>
                <a:ea typeface="ＭＳ Ｐゴシック" pitchFamily="34" charset="-128"/>
              </a:rPr>
            </a:br>
            <a:r>
              <a:rPr lang="en-US" altLang="en-US" sz="2300" dirty="0">
                <a:solidFill>
                  <a:schemeClr val="tx1"/>
                </a:solidFill>
                <a:latin typeface="+mn-lt"/>
                <a:ea typeface="ＭＳ Ｐゴシック" pitchFamily="34" charset="-128"/>
              </a:rPr>
              <a:t>water pollution have </a:t>
            </a:r>
            <a:br>
              <a:rPr lang="en-US" altLang="en-US" sz="2300" dirty="0">
                <a:solidFill>
                  <a:schemeClr val="tx1"/>
                </a:solidFill>
                <a:latin typeface="+mn-lt"/>
                <a:ea typeface="ＭＳ Ｐゴシック" pitchFamily="34" charset="-128"/>
              </a:rPr>
            </a:br>
            <a:r>
              <a:rPr lang="en-US" altLang="en-US" sz="2300" dirty="0">
                <a:solidFill>
                  <a:schemeClr val="tx1"/>
                </a:solidFill>
                <a:latin typeface="+mn-lt"/>
                <a:ea typeface="ＭＳ Ｐゴシック" pitchFamily="34" charset="-128"/>
              </a:rPr>
              <a:t>become major hazards. </a:t>
            </a:r>
          </a:p>
        </p:txBody>
      </p:sp>
      <p:pic>
        <p:nvPicPr>
          <p:cNvPr id="68612" name="Picture 3" descr="Decorative imag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336" y="1665288"/>
            <a:ext cx="3543464" cy="435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191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Societal Consequences of Globalization </a:t>
            </a:r>
            <a:endParaRPr lang="en-US" altLang="en-US" sz="2000" dirty="0">
              <a:latin typeface="Times New Roman" pitchFamily="18" charset="0"/>
              <a:cs typeface="Times New Roman" pitchFamily="18" charset="0"/>
              <a:sym typeface="Times New Roman" pitchFamily="18" charset="0"/>
            </a:endParaRPr>
          </a:p>
        </p:txBody>
      </p:sp>
      <p:sp>
        <p:nvSpPr>
          <p:cNvPr id="20483" name="Content Placeholder 2"/>
          <p:cNvSpPr txBox="1">
            <a:spLocks noGrp="1"/>
          </p:cNvSpPr>
          <p:nvPr>
            <p:ph type="body" idx="1"/>
          </p:nvPr>
        </p:nvSpPr>
        <p:spPr>
          <a:xfrm>
            <a:off x="457200" y="1371600"/>
            <a:ext cx="8229600" cy="4525963"/>
          </a:xfrm>
        </p:spPr>
        <p:txBody>
          <a:bodyPr/>
          <a:lstStyle/>
          <a:p>
            <a:pPr marL="231775" indent="-231775" eaLnBrk="1" hangingPunct="1">
              <a:buFont typeface="Arial" pitchFamily="34" charset="0"/>
              <a:buChar char="•"/>
              <a:defRPr/>
            </a:pPr>
            <a:r>
              <a:rPr lang="en-US" altLang="en-US" sz="2400" dirty="0">
                <a:solidFill>
                  <a:schemeClr val="tx1"/>
                </a:solidFill>
                <a:latin typeface="+mn-lt"/>
                <a:ea typeface="ＭＳ Ｐゴシック" pitchFamily="34" charset="-128"/>
              </a:rPr>
              <a:t>However, as nations develop their economies, they tend to pass laws that protect the environment.  e.g., This happened in Japan from the 1960s to the 1980s.  In Mexico, the government is gradually adopting policies to protect the air, water, etc.</a:t>
            </a:r>
          </a:p>
          <a:p>
            <a:pPr marL="231775" indent="-231775" eaLnBrk="1" hangingPunct="1">
              <a:buFont typeface="Arial" pitchFamily="34" charset="0"/>
              <a:buChar char="•"/>
              <a:defRPr/>
            </a:pPr>
            <a:r>
              <a:rPr lang="en-US" altLang="en-US" sz="2400" dirty="0"/>
              <a:t>Effect on National Culture.  Globalization opens the door to foreign firms, global brands, unfamiliar products, and new values.  Increasingly, consumers buy similar products, modeled according to Western countries, especially the U</a:t>
            </a:r>
            <a:r>
              <a:rPr lang="en-US" altLang="en-US" sz="100" dirty="0"/>
              <a:t> </a:t>
            </a:r>
            <a:r>
              <a:rPr lang="en-US" altLang="en-US" sz="2400" dirty="0"/>
              <a:t>S.  In this way, traditional norms, values, and behaviors may homogenize over time.  National identity may be lost to ‘global’ culture. </a:t>
            </a:r>
          </a:p>
          <a:p>
            <a:pPr marL="231775" indent="-231775" eaLnBrk="1" hangingPunct="1">
              <a:buFont typeface="Arial" pitchFamily="34" charset="0"/>
              <a:buChar char="•"/>
              <a:defRPr/>
            </a:pPr>
            <a:endParaRPr lang="en-US" altLang="en-US" sz="2400" dirty="0">
              <a:solidFill>
                <a:schemeClr val="tx1"/>
              </a:solidFill>
              <a:latin typeface="+mn-lt"/>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ea typeface="ＭＳ Ｐゴシック" pitchFamily="34" charset="-128"/>
                <a:cs typeface="Times New Roman" pitchFamily="18" charset="0"/>
                <a:sym typeface="Times New Roman" pitchFamily="18" charset="0"/>
              </a:rPr>
              <a:t>Overview on Globalization of Markets</a:t>
            </a:r>
            <a:endParaRPr lang="en-US" altLang="en-US" dirty="0">
              <a:latin typeface="Times New Roman" pitchFamily="18" charset="0"/>
              <a:cs typeface="Times New Roman" pitchFamily="18" charset="0"/>
              <a:sym typeface="Times New Roman" pitchFamily="18" charset="0"/>
            </a:endParaRPr>
          </a:p>
        </p:txBody>
      </p:sp>
      <p:sp>
        <p:nvSpPr>
          <p:cNvPr id="16387" name="Content Placeholder 2"/>
          <p:cNvSpPr>
            <a:spLocks noGrp="1"/>
          </p:cNvSpPr>
          <p:nvPr>
            <p:ph type="body" idx="1"/>
          </p:nvPr>
        </p:nvSpPr>
        <p:spPr/>
        <p:txBody>
          <a:bodyPr/>
          <a:lstStyle/>
          <a:p>
            <a:pPr marL="231775" indent="-231775" eaLnBrk="1" hangingPunct="1">
              <a:buFont typeface="Arial" pitchFamily="34" charset="0"/>
              <a:buChar char="•"/>
              <a:defRPr/>
            </a:pPr>
            <a:r>
              <a:rPr lang="en-US" altLang="en-US" sz="2400" dirty="0">
                <a:solidFill>
                  <a:schemeClr val="tx1"/>
                </a:solidFill>
                <a:latin typeface="+mn-lt"/>
                <a:ea typeface="ＭＳ Ｐゴシック" pitchFamily="34" charset="-128"/>
              </a:rPr>
              <a:t>Globalization and technological advances have altered the international business landscape more than any other trends.</a:t>
            </a:r>
          </a:p>
          <a:p>
            <a:pPr marL="231775" indent="-231775" eaLnBrk="1" hangingPunct="1">
              <a:buFont typeface="Arial" pitchFamily="34" charset="0"/>
              <a:buChar char="•"/>
              <a:defRPr/>
            </a:pPr>
            <a:r>
              <a:rPr lang="en-US" altLang="en-US" sz="2400" dirty="0">
                <a:solidFill>
                  <a:schemeClr val="tx1"/>
                </a:solidFill>
                <a:latin typeface="+mn-lt"/>
                <a:ea typeface="ＭＳ Ｐゴシック" pitchFamily="34" charset="-128"/>
              </a:rPr>
              <a:t>In this class, globalization refers to the interconnectedness of national economies and </a:t>
            </a:r>
            <a:br>
              <a:rPr lang="en-US" altLang="en-US" sz="2400" dirty="0">
                <a:solidFill>
                  <a:schemeClr val="tx1"/>
                </a:solidFill>
                <a:latin typeface="+mn-lt"/>
                <a:ea typeface="ＭＳ Ｐゴシック" pitchFamily="34" charset="-128"/>
              </a:rPr>
            </a:br>
            <a:r>
              <a:rPr lang="en-US" altLang="en-US" sz="2400" dirty="0">
                <a:solidFill>
                  <a:schemeClr val="tx1"/>
                </a:solidFill>
                <a:latin typeface="+mn-lt"/>
                <a:ea typeface="ＭＳ Ｐゴシック" pitchFamily="34" charset="-128"/>
              </a:rPr>
              <a:t>the growing interdependence of buyers, producers, suppliers, and governments around the world.  </a:t>
            </a:r>
          </a:p>
          <a:p>
            <a:pPr marL="231775" indent="-231775" eaLnBrk="1" hangingPunct="1">
              <a:buFont typeface="Arial" pitchFamily="34" charset="0"/>
              <a:buChar char="•"/>
              <a:defRPr/>
            </a:pPr>
            <a:r>
              <a:rPr lang="en-US" altLang="en-US" sz="2400" dirty="0">
                <a:solidFill>
                  <a:schemeClr val="tx1"/>
                </a:solidFill>
                <a:latin typeface="+mn-lt"/>
                <a:ea typeface="ＭＳ Ｐゴシック" pitchFamily="34" charset="-128"/>
              </a:rPr>
              <a:t>Globalization allows firms to view the world as one large marketplace for goods, services, capital, labor, and knowledge. </a:t>
            </a:r>
          </a:p>
        </p:txBody>
      </p:sp>
      <p:pic>
        <p:nvPicPr>
          <p:cNvPr id="4" name="Picture 3">
            <a:extLst>
              <a:ext uri="{FF2B5EF4-FFF2-40B4-BE49-F238E27FC236}">
                <a16:creationId xmlns:a16="http://schemas.microsoft.com/office/drawing/2014/main" id="{D2A1E429-CAA9-4E73-B96B-84123186A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Automaker Market Shares, Passenger Car Sales in the U.S, 1989 and 2017</a:t>
            </a:r>
          </a:p>
        </p:txBody>
      </p:sp>
      <p:sp>
        <p:nvSpPr>
          <p:cNvPr id="7" name="Text Placeholder 3"/>
          <p:cNvSpPr>
            <a:spLocks noGrp="1"/>
          </p:cNvSpPr>
          <p:nvPr>
            <p:ph type="body" idx="1"/>
          </p:nvPr>
        </p:nvSpPr>
        <p:spPr>
          <a:xfrm>
            <a:off x="457200" y="5368925"/>
            <a:ext cx="8229600" cy="915988"/>
          </a:xfrm>
        </p:spPr>
        <p:txBody>
          <a:bodyPr/>
          <a:lstStyle/>
          <a:p>
            <a:pPr eaLnBrk="1" hangingPunct="1">
              <a:defRPr/>
            </a:pPr>
            <a:r>
              <a:rPr lang="en-US" altLang="en-US" sz="1200" dirty="0">
                <a:latin typeface="+mn-lt"/>
              </a:rPr>
              <a:t>Sources: Based on Craig Trudell, “U.S. Automakers Seen Losing Market Share amid 2012 Growth: Cars,” Bloomberg BusinessWeek, February 8, 2012, www.businessweek.com; J. Muller, “Automakers Gold Rush,” Forbes, June 8, 2009, pp. 70–77; Wall Street Journal, “Sales and Total Share of Market by Manufacturer,” February 1, 2018, www.wsj.com/mdc/ public/page/2_3022-autosales.html</a:t>
            </a:r>
          </a:p>
        </p:txBody>
      </p:sp>
      <p:pic>
        <p:nvPicPr>
          <p:cNvPr id="2" name="Picture 1">
            <a:extLst>
              <a:ext uri="{FF2B5EF4-FFF2-40B4-BE49-F238E27FC236}">
                <a16:creationId xmlns:a16="http://schemas.microsoft.com/office/drawing/2014/main" id="{6606379E-11EF-4748-9067-1AA138CB7D98}"/>
              </a:ext>
            </a:extLst>
          </p:cNvPr>
          <p:cNvPicPr>
            <a:picLocks noChangeAspect="1"/>
          </p:cNvPicPr>
          <p:nvPr/>
        </p:nvPicPr>
        <p:blipFill>
          <a:blip r:embed="rId3"/>
          <a:stretch>
            <a:fillRect/>
          </a:stretch>
        </p:blipFill>
        <p:spPr>
          <a:xfrm>
            <a:off x="380999" y="1447800"/>
            <a:ext cx="8396577" cy="3657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Ethical Connections</a:t>
            </a:r>
          </a:p>
        </p:txBody>
      </p:sp>
      <p:sp>
        <p:nvSpPr>
          <p:cNvPr id="20483" name="Content Placeholder 2"/>
          <p:cNvSpPr txBox="1">
            <a:spLocks noGrp="1"/>
          </p:cNvSpPr>
          <p:nvPr>
            <p:ph type="body" idx="1"/>
          </p:nvPr>
        </p:nvSpPr>
        <p:spPr>
          <a:xfrm>
            <a:off x="457200" y="1219200"/>
            <a:ext cx="8229600" cy="4724400"/>
          </a:xfrm>
        </p:spPr>
        <p:txBody>
          <a:bodyPr/>
          <a:lstStyle/>
          <a:p>
            <a:pPr eaLnBrk="1" hangingPunct="1">
              <a:defRPr/>
            </a:pPr>
            <a:r>
              <a:rPr lang="en-US" altLang="en-US" sz="2400" dirty="0">
                <a:latin typeface="+mn-lt"/>
              </a:rPr>
              <a:t>In six years, Nigeria increased its telecom infrastructure from just 500,000 phone lines to more than 30 million cellular subscribers. </a:t>
            </a:r>
          </a:p>
          <a:p>
            <a:pPr eaLnBrk="1" hangingPunct="1">
              <a:defRPr/>
            </a:pPr>
            <a:r>
              <a:rPr lang="en-US" altLang="en-US" sz="2400" dirty="0">
                <a:latin typeface="+mn-lt"/>
              </a:rPr>
              <a:t>This led to a big rise in productivity and commerce, which has helped improve living standards. </a:t>
            </a:r>
          </a:p>
          <a:p>
            <a:pPr eaLnBrk="1" hangingPunct="1">
              <a:defRPr/>
            </a:pPr>
            <a:r>
              <a:rPr lang="en-US" altLang="en-US" sz="2400" dirty="0">
                <a:latin typeface="+mn-lt"/>
              </a:rPr>
              <a:t>Access to cell phones saves wasted trips, provides access to education and healthcare, and facilitates communication between suppliers and customers. </a:t>
            </a:r>
          </a:p>
          <a:p>
            <a:pPr eaLnBrk="1" hangingPunct="1">
              <a:defRPr/>
            </a:pPr>
            <a:r>
              <a:rPr lang="en-US" altLang="en-US" sz="2400" dirty="0">
                <a:latin typeface="+mn-lt"/>
              </a:rPr>
              <a:t>M</a:t>
            </a:r>
            <a:r>
              <a:rPr lang="en-US" altLang="en-US" sz="100" dirty="0">
                <a:latin typeface="+mn-lt"/>
              </a:rPr>
              <a:t> </a:t>
            </a:r>
            <a:r>
              <a:rPr lang="en-US" altLang="en-US" sz="2400" dirty="0">
                <a:latin typeface="+mn-lt"/>
              </a:rPr>
              <a:t>N</a:t>
            </a:r>
            <a:r>
              <a:rPr lang="en-US" altLang="en-US" sz="100" dirty="0">
                <a:latin typeface="+mn-lt"/>
              </a:rPr>
              <a:t> </a:t>
            </a:r>
            <a:r>
              <a:rPr lang="en-US" altLang="en-US" sz="2400" dirty="0">
                <a:latin typeface="+mn-lt"/>
              </a:rPr>
              <a:t>E telecom investment in Africa allows firms to fulfill social responsibilities and improve the lives of millions of poor people.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You Can Do It: Recent Grad in I</a:t>
            </a:r>
            <a:r>
              <a:rPr lang="en-US" altLang="en-US" sz="100" dirty="0">
                <a:latin typeface="Times New Roman" pitchFamily="18" charset="0"/>
                <a:cs typeface="Times New Roman" pitchFamily="18" charset="0"/>
                <a:sym typeface="Times New Roman" pitchFamily="18" charset="0"/>
              </a:rPr>
              <a:t> </a:t>
            </a:r>
            <a:r>
              <a:rPr lang="en-US" altLang="en-US" dirty="0">
                <a:latin typeface="Times New Roman" pitchFamily="18" charset="0"/>
                <a:cs typeface="Times New Roman" pitchFamily="18" charset="0"/>
                <a:sym typeface="Times New Roman" pitchFamily="18" charset="0"/>
              </a:rPr>
              <a:t>B</a:t>
            </a:r>
          </a:p>
        </p:txBody>
      </p:sp>
      <p:sp>
        <p:nvSpPr>
          <p:cNvPr id="20483" name="Content Placeholder 2"/>
          <p:cNvSpPr txBox="1">
            <a:spLocks noGrp="1"/>
          </p:cNvSpPr>
          <p:nvPr>
            <p:ph type="body" idx="1"/>
          </p:nvPr>
        </p:nvSpPr>
        <p:spPr>
          <a:xfrm>
            <a:off x="457200" y="1371600"/>
            <a:ext cx="6629400" cy="4525963"/>
          </a:xfrm>
        </p:spPr>
        <p:txBody>
          <a:bodyPr/>
          <a:lstStyle/>
          <a:p>
            <a:pPr marL="0" indent="0" eaLnBrk="1" hangingPunct="1">
              <a:buFont typeface="Arial"/>
              <a:buNone/>
              <a:defRPr/>
            </a:pPr>
            <a:r>
              <a:rPr lang="en-US" altLang="en-US" sz="2200" b="1" dirty="0">
                <a:solidFill>
                  <a:schemeClr val="tx1"/>
                </a:solidFill>
                <a:latin typeface="+mn-lt"/>
                <a:ea typeface="ＭＳ Ｐゴシック" pitchFamily="34" charset="-128"/>
              </a:rPr>
              <a:t>TERRANCE ROGERS</a:t>
            </a:r>
          </a:p>
          <a:p>
            <a:pPr eaLnBrk="1" hangingPunct="1">
              <a:defRPr/>
            </a:pPr>
            <a:r>
              <a:rPr lang="en-US" altLang="en-US" sz="2200" b="1" dirty="0">
                <a:solidFill>
                  <a:schemeClr val="tx1"/>
                </a:solidFill>
                <a:latin typeface="+mn-lt"/>
                <a:ea typeface="ＭＳ Ｐゴシック" pitchFamily="34" charset="-128"/>
              </a:rPr>
              <a:t>Terrance’</a:t>
            </a:r>
            <a:r>
              <a:rPr lang="en-US" altLang="ja-JP" sz="2200" b="1" dirty="0">
                <a:solidFill>
                  <a:schemeClr val="tx1"/>
                </a:solidFill>
                <a:latin typeface="+mn-lt"/>
                <a:ea typeface="ＭＳ Ｐゴシック" pitchFamily="34" charset="-128"/>
              </a:rPr>
              <a:t>s majors: </a:t>
            </a:r>
            <a:r>
              <a:rPr lang="en-US" altLang="ja-JP" sz="2200" dirty="0">
                <a:solidFill>
                  <a:schemeClr val="tx1"/>
                </a:solidFill>
                <a:latin typeface="+mn-lt"/>
                <a:ea typeface="ＭＳ Ｐゴシック" pitchFamily="34" charset="-128"/>
              </a:rPr>
              <a:t>Finance and </a:t>
            </a:r>
            <a:br>
              <a:rPr lang="en-US" altLang="ja-JP" sz="2200" dirty="0">
                <a:solidFill>
                  <a:schemeClr val="tx1"/>
                </a:solidFill>
                <a:latin typeface="+mn-lt"/>
                <a:ea typeface="ＭＳ Ｐゴシック" pitchFamily="34" charset="-128"/>
              </a:rPr>
            </a:br>
            <a:r>
              <a:rPr lang="en-US" altLang="ja-JP" sz="2200" dirty="0">
                <a:solidFill>
                  <a:schemeClr val="tx1"/>
                </a:solidFill>
                <a:latin typeface="+mn-lt"/>
                <a:ea typeface="ＭＳ Ｐゴシック" pitchFamily="34" charset="-128"/>
              </a:rPr>
              <a:t>International Business</a:t>
            </a:r>
          </a:p>
          <a:p>
            <a:pPr eaLnBrk="1" hangingPunct="1">
              <a:defRPr/>
            </a:pPr>
            <a:r>
              <a:rPr lang="en-US" altLang="en-US" sz="2200" b="1" dirty="0">
                <a:solidFill>
                  <a:schemeClr val="tx1"/>
                </a:solidFill>
                <a:latin typeface="+mn-lt"/>
                <a:ea typeface="ＭＳ Ｐゴシック" pitchFamily="34" charset="-128"/>
              </a:rPr>
              <a:t>Objectives: </a:t>
            </a:r>
            <a:r>
              <a:rPr lang="en-US" altLang="en-US" sz="2200" dirty="0">
                <a:solidFill>
                  <a:schemeClr val="tx1"/>
                </a:solidFill>
                <a:latin typeface="+mn-lt"/>
                <a:ea typeface="ＭＳ Ｐゴシック" pitchFamily="34" charset="-128"/>
              </a:rPr>
              <a:t>Exploration, international perspective, self-awareness, career growth, learning about foreign markets</a:t>
            </a:r>
          </a:p>
          <a:p>
            <a:pPr eaLnBrk="1" hangingPunct="1">
              <a:defRPr/>
            </a:pPr>
            <a:r>
              <a:rPr lang="en-US" altLang="en-US" sz="2200" b="1" dirty="0">
                <a:solidFill>
                  <a:schemeClr val="tx1"/>
                </a:solidFill>
                <a:latin typeface="+mn-lt"/>
                <a:ea typeface="ＭＳ Ｐゴシック" pitchFamily="34" charset="-128"/>
              </a:rPr>
              <a:t>Internships during college: </a:t>
            </a:r>
            <a:r>
              <a:rPr lang="en-US" altLang="en-US" sz="2200" dirty="0">
                <a:solidFill>
                  <a:schemeClr val="tx1"/>
                </a:solidFill>
                <a:latin typeface="+mn-lt"/>
                <a:ea typeface="ＭＳ Ｐゴシック" pitchFamily="34" charset="-128"/>
              </a:rPr>
              <a:t>Deutsche Bank</a:t>
            </a:r>
          </a:p>
          <a:p>
            <a:pPr eaLnBrk="1" hangingPunct="1">
              <a:defRPr/>
            </a:pPr>
            <a:r>
              <a:rPr lang="en-US" altLang="en-US" sz="2200" b="1" dirty="0">
                <a:solidFill>
                  <a:schemeClr val="tx1"/>
                </a:solidFill>
                <a:latin typeface="+mn-lt"/>
                <a:ea typeface="ＭＳ Ｐゴシック" pitchFamily="34" charset="-128"/>
              </a:rPr>
              <a:t>Jobs held since graduating:  </a:t>
            </a:r>
            <a:r>
              <a:rPr lang="en-US" altLang="en-US" sz="2200" dirty="0">
                <a:solidFill>
                  <a:schemeClr val="tx1"/>
                </a:solidFill>
                <a:latin typeface="+mn-lt"/>
                <a:ea typeface="ＭＳ Ｐゴシック" pitchFamily="34" charset="-128"/>
              </a:rPr>
              <a:t>All at Deutsche Bank,</a:t>
            </a:r>
            <a:r>
              <a:rPr lang="en-US" altLang="en-US" sz="2200" b="1" dirty="0">
                <a:solidFill>
                  <a:schemeClr val="tx1"/>
                </a:solidFill>
                <a:latin typeface="+mn-lt"/>
                <a:ea typeface="ＭＳ Ｐゴシック" pitchFamily="34" charset="-128"/>
              </a:rPr>
              <a:t> </a:t>
            </a:r>
            <a:r>
              <a:rPr lang="en-US" altLang="en-US" sz="2200" dirty="0">
                <a:solidFill>
                  <a:schemeClr val="tx1"/>
                </a:solidFill>
                <a:latin typeface="+mn-lt"/>
                <a:ea typeface="ＭＳ Ｐゴシック" pitchFamily="34" charset="-128"/>
              </a:rPr>
              <a:t>Business Analyst, Management Associate, </a:t>
            </a:r>
            <a:br>
              <a:rPr lang="en-US" altLang="en-US" sz="2200" dirty="0">
                <a:solidFill>
                  <a:schemeClr val="tx1"/>
                </a:solidFill>
                <a:latin typeface="+mn-lt"/>
                <a:ea typeface="ＭＳ Ｐゴシック" pitchFamily="34" charset="-128"/>
              </a:rPr>
            </a:br>
            <a:r>
              <a:rPr lang="en-US" altLang="en-US" sz="2200" dirty="0">
                <a:solidFill>
                  <a:schemeClr val="tx1"/>
                </a:solidFill>
                <a:latin typeface="+mn-lt"/>
                <a:ea typeface="ＭＳ Ｐゴシック" pitchFamily="34" charset="-128"/>
              </a:rPr>
              <a:t>Executive Management Rotation, in New York.  Most recently, Executive Management Associate at Deutsche Bank, London.</a:t>
            </a:r>
          </a:p>
        </p:txBody>
      </p:sp>
      <p:pic>
        <p:nvPicPr>
          <p:cNvPr id="87044" name="Picture 3" descr="Photo of Terrance Roger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47081"/>
            <a:ext cx="1935163" cy="19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ea typeface="ＭＳ Ｐゴシック" pitchFamily="34" charset="-128"/>
                <a:cs typeface="Times New Roman" pitchFamily="18" charset="0"/>
                <a:sym typeface="Times New Roman" pitchFamily="18" charset="0"/>
              </a:rPr>
              <a:t>You Can Do It </a:t>
            </a:r>
            <a:r>
              <a:rPr lang="en-US" altLang="en-US" sz="2000" b="0" dirty="0">
                <a:latin typeface="Times New Roman" pitchFamily="18" charset="0"/>
                <a:ea typeface="ＭＳ Ｐゴシック" pitchFamily="34" charset="-128"/>
                <a:cs typeface="Times New Roman" pitchFamily="18" charset="0"/>
                <a:sym typeface="Times New Roman" pitchFamily="18" charset="0"/>
              </a:rPr>
              <a:t>(1 of 2)</a:t>
            </a:r>
          </a:p>
        </p:txBody>
      </p:sp>
      <p:sp>
        <p:nvSpPr>
          <p:cNvPr id="20483" name="Content Placeholder 2"/>
          <p:cNvSpPr txBox="1">
            <a:spLocks noGrp="1"/>
          </p:cNvSpPr>
          <p:nvPr>
            <p:ph type="body" idx="1"/>
          </p:nvPr>
        </p:nvSpPr>
        <p:spPr/>
        <p:txBody>
          <a:bodyPr/>
          <a:lstStyle/>
          <a:p>
            <a:pPr marL="0" indent="0" eaLnBrk="1" hangingPunct="1">
              <a:spcBef>
                <a:spcPts val="1200"/>
              </a:spcBef>
              <a:buFont typeface="Arial"/>
              <a:buNone/>
              <a:defRPr/>
            </a:pPr>
            <a:r>
              <a:rPr lang="en-US" altLang="en-US" sz="2400" b="1" dirty="0">
                <a:solidFill>
                  <a:schemeClr val="tx1"/>
                </a:solidFill>
                <a:latin typeface="+mn-lt"/>
                <a:ea typeface="ＭＳ Ｐゴシック" pitchFamily="34" charset="-128"/>
              </a:rPr>
              <a:t>Terrance</a:t>
            </a:r>
            <a:r>
              <a:rPr lang="ja-JP" altLang="en-US" sz="2400" b="1" dirty="0">
                <a:solidFill>
                  <a:schemeClr val="tx1"/>
                </a:solidFill>
                <a:latin typeface="+mn-lt"/>
                <a:ea typeface="ＭＳ Ｐゴシック" pitchFamily="34" charset="-128"/>
              </a:rPr>
              <a:t>’</a:t>
            </a:r>
            <a:r>
              <a:rPr lang="en-US" altLang="ja-JP" sz="2400" b="1" dirty="0">
                <a:solidFill>
                  <a:schemeClr val="tx1"/>
                </a:solidFill>
                <a:latin typeface="+mn-lt"/>
                <a:ea typeface="ＭＳ Ｐゴシック" pitchFamily="34" charset="-128"/>
              </a:rPr>
              <a:t>s Advice for an International Career: </a:t>
            </a:r>
          </a:p>
          <a:p>
            <a:pPr eaLnBrk="1" hangingPunct="1">
              <a:spcBef>
                <a:spcPts val="1200"/>
              </a:spcBef>
              <a:defRPr/>
            </a:pPr>
            <a:r>
              <a:rPr lang="en-US" altLang="ja-JP" sz="2400" dirty="0">
                <a:solidFill>
                  <a:schemeClr val="tx1"/>
                </a:solidFill>
                <a:latin typeface="+mn-lt"/>
                <a:ea typeface="ＭＳ Ｐゴシック" pitchFamily="34" charset="-128"/>
              </a:rPr>
              <a:t>Early exposure at his university to international business and study abroad</a:t>
            </a:r>
          </a:p>
          <a:p>
            <a:pPr marL="0" indent="0" eaLnBrk="1" hangingPunct="1">
              <a:spcBef>
                <a:spcPts val="1200"/>
              </a:spcBef>
              <a:buFont typeface="Arial"/>
              <a:buNone/>
              <a:defRPr/>
            </a:pPr>
            <a:r>
              <a:rPr lang="en-US" altLang="ja-JP" sz="2400" b="1" dirty="0">
                <a:solidFill>
                  <a:schemeClr val="tx1"/>
                </a:solidFill>
                <a:latin typeface="+mn-lt"/>
                <a:ea typeface="ＭＳ Ｐゴシック" pitchFamily="34" charset="-128"/>
              </a:rPr>
              <a:t>Success Factors:</a:t>
            </a:r>
          </a:p>
          <a:p>
            <a:pPr eaLnBrk="1" hangingPunct="1">
              <a:spcBef>
                <a:spcPts val="1200"/>
              </a:spcBef>
              <a:defRPr/>
            </a:pPr>
            <a:r>
              <a:rPr lang="en-US" altLang="ja-JP" sz="2400" dirty="0">
                <a:solidFill>
                  <a:schemeClr val="tx1"/>
                </a:solidFill>
                <a:latin typeface="+mn-lt"/>
                <a:ea typeface="ＭＳ Ｐゴシック" pitchFamily="34" charset="-128"/>
              </a:rPr>
              <a:t>Work on projects that expose you to people in different regions across the globe</a:t>
            </a:r>
          </a:p>
          <a:p>
            <a:pPr eaLnBrk="1" hangingPunct="1">
              <a:spcBef>
                <a:spcPts val="1200"/>
              </a:spcBef>
              <a:defRPr/>
            </a:pPr>
            <a:r>
              <a:rPr lang="en-US" altLang="ja-JP" sz="2400" dirty="0">
                <a:solidFill>
                  <a:schemeClr val="tx1"/>
                </a:solidFill>
                <a:latin typeface="+mn-lt"/>
                <a:ea typeface="ＭＳ Ｐゴシック" pitchFamily="34" charset="-128"/>
              </a:rPr>
              <a:t>Mention your interest in working abroad early and bring it up in your annual review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ea typeface="ＭＳ Ｐゴシック" pitchFamily="34" charset="-128"/>
                <a:cs typeface="Times New Roman" pitchFamily="18" charset="0"/>
                <a:sym typeface="Times New Roman" pitchFamily="18" charset="0"/>
              </a:rPr>
              <a:t>You Can Do It </a:t>
            </a:r>
            <a:r>
              <a:rPr lang="en-US" altLang="en-US" sz="2000" b="0" dirty="0">
                <a:latin typeface="Times New Roman" pitchFamily="18" charset="0"/>
                <a:ea typeface="ＭＳ Ｐゴシック" pitchFamily="34" charset="-128"/>
                <a:cs typeface="Times New Roman" pitchFamily="18" charset="0"/>
                <a:sym typeface="Times New Roman" pitchFamily="18" charset="0"/>
              </a:rPr>
              <a:t>(2 of 2)</a:t>
            </a:r>
            <a:endParaRPr lang="en-US" altLang="en-US" sz="2000" dirty="0">
              <a:latin typeface="Times New Roman" pitchFamily="18" charset="0"/>
              <a:ea typeface="ＭＳ Ｐゴシック" pitchFamily="34" charset="-128"/>
              <a:cs typeface="Times New Roman" pitchFamily="18" charset="0"/>
              <a:sym typeface="Times New Roman" pitchFamily="18" charset="0"/>
            </a:endParaRPr>
          </a:p>
        </p:txBody>
      </p:sp>
      <p:sp>
        <p:nvSpPr>
          <p:cNvPr id="20483" name="Content Placeholder 2"/>
          <p:cNvSpPr txBox="1">
            <a:spLocks noGrp="1"/>
          </p:cNvSpPr>
          <p:nvPr>
            <p:ph type="body" idx="1"/>
          </p:nvPr>
        </p:nvSpPr>
        <p:spPr/>
        <p:txBody>
          <a:bodyPr/>
          <a:lstStyle/>
          <a:p>
            <a:pPr eaLnBrk="1" hangingPunct="1">
              <a:spcBef>
                <a:spcPts val="1200"/>
              </a:spcBef>
              <a:defRPr/>
            </a:pPr>
            <a:r>
              <a:rPr lang="en-US" altLang="ja-JP" sz="2400" dirty="0">
                <a:solidFill>
                  <a:schemeClr val="tx1"/>
                </a:solidFill>
                <a:latin typeface="+mn-lt"/>
                <a:ea typeface="ＭＳ Ｐゴシック" pitchFamily="34" charset="-128"/>
              </a:rPr>
              <a:t>Find a way to impress the people who can make the decision. It becomes easier to make the move when the “right people” know you can deliver.</a:t>
            </a:r>
          </a:p>
          <a:p>
            <a:pPr marL="0" indent="0" eaLnBrk="1" hangingPunct="1">
              <a:spcBef>
                <a:spcPts val="1200"/>
              </a:spcBef>
              <a:buNone/>
              <a:defRPr/>
            </a:pPr>
            <a:endParaRPr lang="en-US" altLang="ja-JP" sz="2400" dirty="0">
              <a:solidFill>
                <a:schemeClr val="tx1"/>
              </a:solidFill>
              <a:latin typeface="+mn-lt"/>
              <a:ea typeface="ＭＳ Ｐゴシック" pitchFamily="34" charset="-128"/>
            </a:endParaRPr>
          </a:p>
          <a:p>
            <a:pPr marL="0" indent="0" eaLnBrk="1" hangingPunct="1">
              <a:spcBef>
                <a:spcPts val="1200"/>
              </a:spcBef>
              <a:buFont typeface="Arial"/>
              <a:buNone/>
              <a:defRPr/>
            </a:pPr>
            <a:r>
              <a:rPr lang="en-US" altLang="en-US" sz="2400" b="1" dirty="0">
                <a:solidFill>
                  <a:schemeClr val="tx1"/>
                </a:solidFill>
                <a:latin typeface="+mn-lt"/>
                <a:ea typeface="ＭＳ Ｐゴシック" pitchFamily="34" charset="-128"/>
              </a:rPr>
              <a:t>Challenges:</a:t>
            </a:r>
          </a:p>
          <a:p>
            <a:pPr eaLnBrk="1" hangingPunct="1">
              <a:spcBef>
                <a:spcPts val="1200"/>
              </a:spcBef>
              <a:defRPr/>
            </a:pPr>
            <a:r>
              <a:rPr lang="en-US" altLang="en-US" sz="2400" dirty="0">
                <a:solidFill>
                  <a:schemeClr val="tx1"/>
                </a:solidFill>
                <a:latin typeface="+mn-lt"/>
                <a:ea typeface="ＭＳ Ｐゴシック" pitchFamily="34" charset="-128"/>
              </a:rPr>
              <a:t>Language and cultural barriers should be faced early in your career. Learn from cultural missteps early, so that you can be a better leader tomorrow.</a:t>
            </a:r>
          </a:p>
        </p:txBody>
      </p:sp>
      <p:pic>
        <p:nvPicPr>
          <p:cNvPr id="4" name="Picture 3">
            <a:extLst>
              <a:ext uri="{FF2B5EF4-FFF2-40B4-BE49-F238E27FC236}">
                <a16:creationId xmlns:a16="http://schemas.microsoft.com/office/drawing/2014/main" id="{BCC3BDE8-1069-4B65-8C1C-629FCC712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Copyright</a:t>
            </a:r>
          </a:p>
        </p:txBody>
      </p:sp>
      <p:pic>
        <p:nvPicPr>
          <p:cNvPr id="104450"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95007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System Approach to Globalization</a:t>
            </a:r>
          </a:p>
        </p:txBody>
      </p:sp>
      <p:pic>
        <p:nvPicPr>
          <p:cNvPr id="5" name="Picture 4"/>
          <p:cNvPicPr>
            <a:picLocks noChangeAspect="1"/>
          </p:cNvPicPr>
          <p:nvPr/>
        </p:nvPicPr>
        <p:blipFill>
          <a:blip r:embed="rId2"/>
          <a:stretch>
            <a:fillRect/>
          </a:stretch>
        </p:blipFill>
        <p:spPr>
          <a:xfrm>
            <a:off x="1524000" y="2438400"/>
            <a:ext cx="6096528" cy="2188654"/>
          </a:xfrm>
          <a:prstGeom prst="rect">
            <a:avLst/>
          </a:prstGeom>
        </p:spPr>
      </p:pic>
      <p:sp>
        <p:nvSpPr>
          <p:cNvPr id="4" name="Slide Number Placeholder 3"/>
          <p:cNvSpPr>
            <a:spLocks noGrp="1"/>
          </p:cNvSpPr>
          <p:nvPr>
            <p:ph type="sldNum" idx="11"/>
          </p:nvPr>
        </p:nvSpPr>
        <p:spPr/>
        <p:txBody>
          <a:bodyPr/>
          <a:lstStyle/>
          <a:p>
            <a:pPr>
              <a:defRPr/>
            </a:pPr>
            <a:endParaRPr lang="en-US" altLang="en-US" dirty="0"/>
          </a:p>
        </p:txBody>
      </p:sp>
    </p:spTree>
    <p:extLst>
      <p:ext uri="{BB962C8B-B14F-4D97-AF65-F5344CB8AC3E}">
        <p14:creationId xmlns:p14="http://schemas.microsoft.com/office/powerpoint/2010/main" val="108913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a:xfrm>
            <a:off x="457200" y="2286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Phases of Globalization </a:t>
            </a:r>
            <a:r>
              <a:rPr lang="en-US" altLang="en-US" sz="2000" b="0" dirty="0">
                <a:latin typeface="Times New Roman" pitchFamily="18" charset="0"/>
                <a:cs typeface="Times New Roman" pitchFamily="18" charset="0"/>
                <a:sym typeface="Times New Roman" pitchFamily="18" charset="0"/>
              </a:rPr>
              <a:t>(1 of 2)</a:t>
            </a:r>
          </a:p>
        </p:txBody>
      </p:sp>
      <p:pic>
        <p:nvPicPr>
          <p:cNvPr id="2" name="Picture 1">
            <a:extLst>
              <a:ext uri="{FF2B5EF4-FFF2-40B4-BE49-F238E27FC236}">
                <a16:creationId xmlns:a16="http://schemas.microsoft.com/office/drawing/2014/main" id="{5A99D634-8358-4529-9CAF-6AC126CF0744}"/>
              </a:ext>
            </a:extLst>
          </p:cNvPr>
          <p:cNvPicPr>
            <a:picLocks noChangeAspect="1"/>
          </p:cNvPicPr>
          <p:nvPr/>
        </p:nvPicPr>
        <p:blipFill>
          <a:blip r:embed="rId3"/>
          <a:stretch>
            <a:fillRect/>
          </a:stretch>
        </p:blipFill>
        <p:spPr>
          <a:xfrm>
            <a:off x="378778" y="1323975"/>
            <a:ext cx="8460422" cy="4924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Phases of Globalization </a:t>
            </a:r>
            <a:r>
              <a:rPr lang="en-US" altLang="en-US" sz="2000" b="0" dirty="0">
                <a:latin typeface="Times New Roman" pitchFamily="18" charset="0"/>
                <a:cs typeface="Times New Roman" pitchFamily="18" charset="0"/>
                <a:sym typeface="Times New Roman" pitchFamily="18" charset="0"/>
              </a:rPr>
              <a:t>(2 of 2)</a:t>
            </a:r>
            <a:endParaRPr lang="en-US" altLang="en-US" sz="2000" dirty="0">
              <a:latin typeface="Times New Roman" pitchFamily="18" charset="0"/>
              <a:cs typeface="Times New Roman" pitchFamily="18" charset="0"/>
              <a:sym typeface="Times New Roman" pitchFamily="18" charset="0"/>
            </a:endParaRPr>
          </a:p>
        </p:txBody>
      </p:sp>
      <p:pic>
        <p:nvPicPr>
          <p:cNvPr id="3" name="Picture 2">
            <a:extLst>
              <a:ext uri="{FF2B5EF4-FFF2-40B4-BE49-F238E27FC236}">
                <a16:creationId xmlns:a16="http://schemas.microsoft.com/office/drawing/2014/main" id="{48404B7D-9F16-4EF9-B73A-93A3FD614014}"/>
              </a:ext>
            </a:extLst>
          </p:cNvPr>
          <p:cNvPicPr>
            <a:picLocks noChangeAspect="1"/>
          </p:cNvPicPr>
          <p:nvPr/>
        </p:nvPicPr>
        <p:blipFill>
          <a:blip r:embed="rId3"/>
          <a:stretch>
            <a:fillRect/>
          </a:stretch>
        </p:blipFill>
        <p:spPr>
          <a:xfrm>
            <a:off x="391085" y="1581150"/>
            <a:ext cx="8295715" cy="552450"/>
          </a:xfrm>
          <a:prstGeom prst="rect">
            <a:avLst/>
          </a:prstGeom>
        </p:spPr>
      </p:pic>
      <p:pic>
        <p:nvPicPr>
          <p:cNvPr id="4" name="Picture 3">
            <a:extLst>
              <a:ext uri="{FF2B5EF4-FFF2-40B4-BE49-F238E27FC236}">
                <a16:creationId xmlns:a16="http://schemas.microsoft.com/office/drawing/2014/main" id="{E52F9A74-A291-434A-93B0-CDAFF8566DA3}"/>
              </a:ext>
            </a:extLst>
          </p:cNvPr>
          <p:cNvPicPr>
            <a:picLocks noChangeAspect="1"/>
          </p:cNvPicPr>
          <p:nvPr/>
        </p:nvPicPr>
        <p:blipFill>
          <a:blip r:embed="rId4"/>
          <a:stretch>
            <a:fillRect/>
          </a:stretch>
        </p:blipFill>
        <p:spPr>
          <a:xfrm>
            <a:off x="381000" y="2133600"/>
            <a:ext cx="8286750" cy="381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The Death of Distance</a:t>
            </a:r>
          </a:p>
        </p:txBody>
      </p:sp>
      <p:graphicFrame>
        <p:nvGraphicFramePr>
          <p:cNvPr id="5" name="Table 2"/>
          <p:cNvGraphicFramePr>
            <a:graphicFrameLocks noGrp="1"/>
          </p:cNvGraphicFramePr>
          <p:nvPr>
            <p:extLst>
              <p:ext uri="{D42A27DB-BD31-4B8C-83A1-F6EECF244321}">
                <p14:modId xmlns:p14="http://schemas.microsoft.com/office/powerpoint/2010/main" val="2096106155"/>
              </p:ext>
            </p:extLst>
          </p:nvPr>
        </p:nvGraphicFramePr>
        <p:xfrm>
          <a:off x="990600" y="1600200"/>
          <a:ext cx="7460755" cy="4543359"/>
        </p:xfrm>
        <a:graphic>
          <a:graphicData uri="http://schemas.openxmlformats.org/drawingml/2006/table">
            <a:tbl>
              <a:tblPr firstRow="1">
                <a:noFill/>
              </a:tblPr>
              <a:tblGrid>
                <a:gridCol w="2481596">
                  <a:extLst>
                    <a:ext uri="{9D8B030D-6E8A-4147-A177-3AD203B41FA5}">
                      <a16:colId xmlns:a16="http://schemas.microsoft.com/office/drawing/2014/main" val="20000"/>
                    </a:ext>
                  </a:extLst>
                </a:gridCol>
                <a:gridCol w="2861470">
                  <a:extLst>
                    <a:ext uri="{9D8B030D-6E8A-4147-A177-3AD203B41FA5}">
                      <a16:colId xmlns:a16="http://schemas.microsoft.com/office/drawing/2014/main" val="20001"/>
                    </a:ext>
                  </a:extLst>
                </a:gridCol>
                <a:gridCol w="2117689">
                  <a:extLst>
                    <a:ext uri="{9D8B030D-6E8A-4147-A177-3AD203B41FA5}">
                      <a16:colId xmlns:a16="http://schemas.microsoft.com/office/drawing/2014/main" val="20002"/>
                    </a:ext>
                  </a:extLst>
                </a:gridCol>
              </a:tblGrid>
              <a:tr h="960838">
                <a:tc>
                  <a:txBody>
                    <a:bodyPr/>
                    <a:lstStyle/>
                    <a:p>
                      <a:r>
                        <a:rPr lang="en-US" sz="1800" b="1" i="0" u="none" strike="noStrike" cap="none" baseline="0" dirty="0">
                          <a:solidFill>
                            <a:schemeClr val="tx1"/>
                          </a:solidFill>
                          <a:effectLst/>
                          <a:latin typeface="+mn-lt"/>
                          <a:ea typeface="+mn-ea"/>
                          <a:cs typeface="+mn-cs"/>
                          <a:sym typeface="Arial"/>
                        </a:rPr>
                        <a:t>In This Time Period...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Fastest Transportation Was Via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At a Speed of... </a:t>
                      </a:r>
                    </a:p>
                    <a:p>
                      <a:r>
                        <a:rPr lang="en-US" sz="1800" b="1" i="0" u="none" strike="noStrike" cap="none" baseline="0" dirty="0">
                          <a:solidFill>
                            <a:schemeClr val="tx1"/>
                          </a:solidFill>
                          <a:effectLst/>
                          <a:latin typeface="+mn-lt"/>
                          <a:ea typeface="+mn-ea"/>
                          <a:cs typeface="+mn-cs"/>
                          <a:sym typeface="Arial"/>
                        </a:rPr>
                        <a:t>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38751">
                <a:tc>
                  <a:txBody>
                    <a:bodyPr/>
                    <a:lstStyle/>
                    <a:p>
                      <a:r>
                        <a:rPr lang="en-US" sz="1800" b="0" i="0" u="none" strike="noStrike" cap="none" baseline="0" dirty="0">
                          <a:solidFill>
                            <a:schemeClr val="tx1"/>
                          </a:solidFill>
                          <a:effectLst/>
                          <a:latin typeface="+mn-lt"/>
                          <a:ea typeface="+mn-ea"/>
                          <a:cs typeface="+mn-cs"/>
                          <a:sym typeface="Arial"/>
                        </a:rPr>
                        <a:t>1500 to 1840s</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 Human-powered ships and horse-drawn carriages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10 miles per hour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0698">
                <a:tc>
                  <a:txBody>
                    <a:bodyPr/>
                    <a:lstStyle/>
                    <a:p>
                      <a:r>
                        <a:rPr lang="en-US" sz="1800" b="0" i="0" u="none" strike="noStrike" cap="none" baseline="0" dirty="0">
                          <a:solidFill>
                            <a:schemeClr val="tx1"/>
                          </a:solidFill>
                          <a:effectLst/>
                          <a:latin typeface="+mn-lt"/>
                          <a:ea typeface="+mn-ea"/>
                          <a:cs typeface="+mn-cs"/>
                          <a:sym typeface="Arial"/>
                        </a:rPr>
                        <a:t>1850 to 1900</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 Steamships </a:t>
                      </a:r>
                    </a:p>
                    <a:p>
                      <a:r>
                        <a:rPr lang="en-US" sz="1800" b="0" i="0" u="none" strike="noStrike" cap="none" baseline="0" dirty="0">
                          <a:solidFill>
                            <a:schemeClr val="tx1"/>
                          </a:solidFill>
                          <a:effectLst/>
                          <a:latin typeface="+mn-lt"/>
                          <a:ea typeface="+mn-ea"/>
                          <a:cs typeface="+mn-cs"/>
                          <a:sym typeface="Arial"/>
                        </a:rPr>
                        <a:t>• Steam locomotive trains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36 miles per hour </a:t>
                      </a:r>
                    </a:p>
                    <a:p>
                      <a:r>
                        <a:rPr lang="en-US" sz="1800" b="0" i="0" u="none" strike="noStrike" cap="none" baseline="0" dirty="0">
                          <a:solidFill>
                            <a:schemeClr val="tx1"/>
                          </a:solidFill>
                          <a:effectLst/>
                          <a:latin typeface="+mn-lt"/>
                          <a:ea typeface="+mn-ea"/>
                          <a:cs typeface="+mn-cs"/>
                          <a:sym typeface="Arial"/>
                        </a:rPr>
                        <a:t>65 miles per hour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691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Early 1900s to today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 Motor vehicles </a:t>
                      </a:r>
                    </a:p>
                    <a:p>
                      <a:r>
                        <a:rPr lang="en-US" sz="1800" b="0" i="0" u="none" strike="noStrike" cap="none" baseline="0" dirty="0">
                          <a:solidFill>
                            <a:schemeClr val="tx1"/>
                          </a:solidFill>
                          <a:effectLst/>
                          <a:latin typeface="+mn-lt"/>
                          <a:ea typeface="+mn-ea"/>
                          <a:cs typeface="+mn-cs"/>
                          <a:sym typeface="Arial"/>
                        </a:rPr>
                        <a:t>• Propeller airplanes</a:t>
                      </a:r>
                    </a:p>
                    <a:p>
                      <a:r>
                        <a:rPr lang="en-US" sz="1800" b="0" i="0" u="none" strike="noStrike" cap="none" baseline="0" dirty="0">
                          <a:solidFill>
                            <a:schemeClr val="tx1"/>
                          </a:solidFill>
                          <a:effectLst/>
                          <a:latin typeface="+mn-lt"/>
                          <a:ea typeface="+mn-ea"/>
                          <a:cs typeface="+mn-cs"/>
                          <a:sym typeface="Arial"/>
                        </a:rPr>
                        <a:t>• Jet aircraft</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75 miles per hour </a:t>
                      </a:r>
                    </a:p>
                    <a:p>
                      <a:r>
                        <a:rPr lang="en-US" sz="1800" b="0" i="0" u="none" strike="noStrike" cap="none" baseline="0" dirty="0">
                          <a:solidFill>
                            <a:schemeClr val="tx1"/>
                          </a:solidFill>
                          <a:effectLst/>
                          <a:latin typeface="+mn-lt"/>
                          <a:ea typeface="+mn-ea"/>
                          <a:cs typeface="+mn-cs"/>
                          <a:sym typeface="Arial"/>
                        </a:rPr>
                        <a:t>300-400 miles per hour </a:t>
                      </a:r>
                    </a:p>
                    <a:p>
                      <a:r>
                        <a:rPr lang="en-US" sz="1800" b="0" i="0" u="none" strike="noStrike" cap="none" baseline="0" dirty="0">
                          <a:solidFill>
                            <a:schemeClr val="tx1"/>
                          </a:solidFill>
                          <a:effectLst/>
                          <a:latin typeface="+mn-lt"/>
                          <a:ea typeface="+mn-ea"/>
                          <a:cs typeface="+mn-cs"/>
                          <a:sym typeface="Arial"/>
                        </a:rPr>
                        <a:t>500-700 miles per hour </a:t>
                      </a:r>
                    </a:p>
                  </a:txBody>
                  <a:tcPr marL="91448" marR="91448"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 Explained</a:t>
            </a:r>
          </a:p>
        </p:txBody>
      </p:sp>
      <p:pic>
        <p:nvPicPr>
          <p:cNvPr id="4" name="JJ0nFD19eT8"/>
          <p:cNvPicPr>
            <a:picLocks noRot="1" noChangeAspect="1"/>
          </p:cNvPicPr>
          <p:nvPr>
            <a:videoFile r:link="rId1"/>
          </p:nvPr>
        </p:nvPicPr>
        <p:blipFill>
          <a:blip r:embed="rId3"/>
          <a:stretch>
            <a:fillRect/>
          </a:stretch>
        </p:blipFill>
        <p:spPr>
          <a:xfrm>
            <a:off x="552449" y="1752600"/>
            <a:ext cx="8039101" cy="4521993"/>
          </a:xfrm>
          <a:prstGeom prst="rect">
            <a:avLst/>
          </a:prstGeom>
        </p:spPr>
      </p:pic>
    </p:spTree>
    <p:extLst>
      <p:ext uri="{BB962C8B-B14F-4D97-AF65-F5344CB8AC3E}">
        <p14:creationId xmlns:p14="http://schemas.microsoft.com/office/powerpoint/2010/main" val="874349551"/>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3024</Words>
  <Application>Microsoft Macintosh PowerPoint</Application>
  <PresentationFormat>On-screen Show (4:3)</PresentationFormat>
  <Paragraphs>208</Paragraphs>
  <Slides>45</Slides>
  <Notes>35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vt:lpstr>
      <vt:lpstr>Calibri</vt:lpstr>
      <vt:lpstr>Noto Sans Symbols</vt:lpstr>
      <vt:lpstr>Times New Roman</vt:lpstr>
      <vt:lpstr>Verdana</vt:lpstr>
      <vt:lpstr>508 Lecture</vt:lpstr>
      <vt:lpstr>International Business: The New Realities</vt:lpstr>
      <vt:lpstr>Learning Objectives</vt:lpstr>
      <vt:lpstr>Internationalization of the Firm’s Value Chain (1 of 2)</vt:lpstr>
      <vt:lpstr>Overview on Globalization of Markets</vt:lpstr>
      <vt:lpstr>The System Approach to Globalization</vt:lpstr>
      <vt:lpstr>Phases of Globalization (1 of 2)</vt:lpstr>
      <vt:lpstr>Phases of Globalization (2 of 2)</vt:lpstr>
      <vt:lpstr>The Death of Distance</vt:lpstr>
      <vt:lpstr>Globalization Explained</vt:lpstr>
      <vt:lpstr>The Driving Forces, Dimensions, and  Consequences of Market Globalization (1 of 4)</vt:lpstr>
      <vt:lpstr>The Driving Forces, Dimensions, and  Consequences of Market Globalization (2 of 4)</vt:lpstr>
      <vt:lpstr>The Driving Forces, Dimensions, and  Consequences of Market Globalization (3 of 4)</vt:lpstr>
      <vt:lpstr>The Driving Forces, Dimensions, and  Consequences of Market Globalization (4 of 4)</vt:lpstr>
      <vt:lpstr>Dimensions of Market Globalization (1 of 3)</vt:lpstr>
      <vt:lpstr>Dimensions of Market Globalization (2 of 3)</vt:lpstr>
      <vt:lpstr>Dimensions of Market Globalization (3 of 3)</vt:lpstr>
      <vt:lpstr>Relationship Between Trade and GDP Growth, in Billions of U.S. Dollars</vt:lpstr>
      <vt:lpstr>Driving Forces of Market Globalization (1 of 3)</vt:lpstr>
      <vt:lpstr>Driving Forces of Market Globalization (2 of 3)</vt:lpstr>
      <vt:lpstr>Gross National Income in U.S. Dollars (2017) (1 of 2)</vt:lpstr>
      <vt:lpstr>Gross National Income in U.S. Dollars (2017) (2 of 2)</vt:lpstr>
      <vt:lpstr>Driving Forces of Market Globalization (3 of 3)</vt:lpstr>
      <vt:lpstr>Digital Technologies </vt:lpstr>
      <vt:lpstr>Declining Cost of Global Communication  and Growing Number of Internet Users</vt:lpstr>
      <vt:lpstr>Manufacturing and Transportation Technologies</vt:lpstr>
      <vt:lpstr>Company Internationalization and the Value Chain</vt:lpstr>
      <vt:lpstr>Internationalization of the Firm’s Value Chain (1 of 2)</vt:lpstr>
      <vt:lpstr>Internationalization of the Firm’s Value Chain (2 of 2)</vt:lpstr>
      <vt:lpstr>Societal Consequences of Globalization  </vt:lpstr>
      <vt:lpstr>Societal Consequences of Globalization  </vt:lpstr>
      <vt:lpstr>Societal Consequences of Globalization  </vt:lpstr>
      <vt:lpstr>Societal Consequences of Globalization  </vt:lpstr>
      <vt:lpstr>Example: Nike’s Foreign Factories </vt:lpstr>
      <vt:lpstr>Growth of World G D P, Average Annual Percent Change, 2009-2018 (1 of 2)</vt:lpstr>
      <vt:lpstr>Growth of World G D P, Average Annual Percent Change, 2009-2018 (2 of 2)</vt:lpstr>
      <vt:lpstr>Percentage of Change  in Annual GDP Growth </vt:lpstr>
      <vt:lpstr>The Rise of Daily Income Levels, by Region, in U.S. Dollars </vt:lpstr>
      <vt:lpstr>Societal Consequences of Globalization</vt:lpstr>
      <vt:lpstr>Societal Consequences of Globalization </vt:lpstr>
      <vt:lpstr>Automaker Market Shares, Passenger Car Sales in the U.S, 1989 and 2017</vt:lpstr>
      <vt:lpstr>Ethical Connections</vt:lpstr>
      <vt:lpstr>You Can Do It: Recent Grad in I B</vt:lpstr>
      <vt:lpstr>You Can Do It (1 of 2)</vt:lpstr>
      <vt:lpstr>You Can Do It (2 of 2)</vt:lpstr>
      <vt:lpstr>Copyright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The New Realities, 4e</dc:title>
  <dc:subject>BusPub</dc:subject>
  <dc:creator>Cavusgil/Knight/Reisenberger</dc:creator>
  <cp:keywords>Accessible</cp:keywords>
  <cp:lastModifiedBy>Salomao Alencar De Farias</cp:lastModifiedBy>
  <cp:revision>305</cp:revision>
  <dcterms:created xsi:type="dcterms:W3CDTF">2010-11-01T17:51:00Z</dcterms:created>
  <dcterms:modified xsi:type="dcterms:W3CDTF">2021-06-07T13:13:27Z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1033-10.1.0.5652</vt:lpwstr>
  </property>
</Properties>
</file>