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2" r:id="rId3"/>
    <p:sldId id="273" r:id="rId4"/>
    <p:sldId id="274" r:id="rId5"/>
    <p:sldId id="275" r:id="rId6"/>
    <p:sldId id="267" r:id="rId7"/>
    <p:sldId id="268" r:id="rId8"/>
    <p:sldId id="269" r:id="rId9"/>
    <p:sldId id="270" r:id="rId10"/>
    <p:sldId id="271" r:id="rId11"/>
    <p:sldId id="260" r:id="rId12"/>
    <p:sldId id="265" r:id="rId13"/>
    <p:sldId id="266"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tx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27-Nov-17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27-Nov-17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tx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27-Nov-17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27-Nov-17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27-Nov-17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27-Nov-17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27-Nov-17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27-Nov-17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27-Nov-17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27-Nov-17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27-Nov-17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27-Nov-17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27-Nov-17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27-Nov-17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27-Nov-17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27-Nov-17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27-Nov-17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4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27-Nov-17</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outerShdw blurRad="38100" dist="38100" dir="2700000" algn="tl">
              <a:srgbClr val="000000">
                <a:alpha val="43137"/>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outerShdw blurRad="47625" dist="12700" dir="2700000" algn="tl" rotWithShape="0">
              <a:srgbClr val="000000">
                <a:alpha val="36000"/>
              </a:srgbClr>
            </a:outerShdw>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outerShdw blurRad="47625" dist="12700" dir="2700000" algn="tl" rotWithShape="0">
              <a:srgbClr val="000000">
                <a:alpha val="36000"/>
              </a:srgbClr>
            </a:outerShdw>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outerShdw blurRad="47625" dist="12700" dir="2700000" algn="tl" rotWithShape="0">
              <a:srgbClr val="000000">
                <a:alpha val="36000"/>
              </a:srgbClr>
            </a:outerShdw>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678787"/>
          </a:xfrm>
        </p:spPr>
        <p:txBody>
          <a:bodyPr>
            <a:normAutofit/>
          </a:bodyPr>
          <a:lstStyle/>
          <a:p>
            <a:r>
              <a:rPr lang="en-US" dirty="0" smtClean="0">
                <a:solidFill>
                  <a:srgbClr val="FF0000"/>
                </a:solidFill>
                <a:latin typeface="Times New Roman" panose="02020603050405020304" pitchFamily="18" charset="0"/>
                <a:cs typeface="Times New Roman" panose="02020603050405020304" pitchFamily="18" charset="0"/>
              </a:rPr>
              <a:t>COMPUTER LAB CONCEPTUAL design.</a:t>
            </a: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751012" y="4327301"/>
            <a:ext cx="8689976" cy="930498"/>
          </a:xfrm>
        </p:spPr>
        <p:txBody>
          <a:bodyPr/>
          <a:lstStyle/>
          <a:p>
            <a:r>
              <a:rPr lang="en-US" dirty="0" smtClean="0">
                <a:solidFill>
                  <a:srgbClr val="FFFF00"/>
                </a:solidFill>
                <a:latin typeface="Times New Roman" panose="02020603050405020304" pitchFamily="18" charset="0"/>
                <a:cs typeface="Times New Roman" panose="02020603050405020304" pitchFamily="18" charset="0"/>
              </a:rPr>
              <a:t>By : Student Name &amp; NUMBER</a:t>
            </a:r>
            <a:endParaRPr lang="en-US"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334553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u-RU" sz="4400" dirty="0">
                <a:solidFill>
                  <a:srgbClr val="FF0000"/>
                </a:solidFill>
              </a:rPr>
              <a:t>BUILDING A COMPUTER LABORATORY</a:t>
            </a:r>
            <a:endParaRPr lang="en-GB" sz="4400" dirty="0">
              <a:solidFill>
                <a:srgbClr val="FF0000"/>
              </a:solidFill>
            </a:endParaRPr>
          </a:p>
        </p:txBody>
      </p:sp>
      <p:sp>
        <p:nvSpPr>
          <p:cNvPr id="3" name="Content Placeholder 2"/>
          <p:cNvSpPr>
            <a:spLocks noGrp="1"/>
          </p:cNvSpPr>
          <p:nvPr>
            <p:ph sz="quarter" idx="13"/>
          </p:nvPr>
        </p:nvSpPr>
        <p:spPr/>
        <p:txBody>
          <a:bodyPr>
            <a:normAutofit/>
          </a:bodyPr>
          <a:lstStyle/>
          <a:p>
            <a:r>
              <a:rPr lang="en-US" sz="4400" cap="none" dirty="0">
                <a:latin typeface="Times New Roman" pitchFamily="18" charset="0"/>
                <a:cs typeface="Times New Roman" pitchFamily="18" charset="0"/>
              </a:rPr>
              <a:t>A</a:t>
            </a:r>
            <a:r>
              <a:rPr lang="ru-RU" sz="4400" cap="none" dirty="0">
                <a:latin typeface="Times New Roman" pitchFamily="18" charset="0"/>
                <a:cs typeface="Times New Roman" pitchFamily="18" charset="0"/>
              </a:rPr>
              <a:t> preferrebly rectangular room is chosen to be used as a computer laboratory.</a:t>
            </a:r>
          </a:p>
          <a:p>
            <a:pPr marL="0" indent="0">
              <a:buNone/>
            </a:pPr>
            <a:endParaRPr lang="en-GB" sz="4400" dirty="0"/>
          </a:p>
        </p:txBody>
      </p:sp>
    </p:spTree>
    <p:extLst>
      <p:ext uri="{BB962C8B-B14F-4D97-AF65-F5344CB8AC3E}">
        <p14:creationId xmlns:p14="http://schemas.microsoft.com/office/powerpoint/2010/main" val="3079811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Assemble </a:t>
            </a:r>
            <a:r>
              <a:rPr lang="en-US" dirty="0">
                <a:solidFill>
                  <a:srgbClr val="FF0000"/>
                </a:solidFill>
              </a:rPr>
              <a:t>and arrange the furniture</a:t>
            </a:r>
            <a:endParaRPr lang="en-GB" dirty="0">
              <a:solidFill>
                <a:srgbClr val="FF0000"/>
              </a:solidFill>
            </a:endParaRPr>
          </a:p>
        </p:txBody>
      </p:sp>
      <p:sp>
        <p:nvSpPr>
          <p:cNvPr id="3" name="Content Placeholder 2"/>
          <p:cNvSpPr>
            <a:spLocks noGrp="1"/>
          </p:cNvSpPr>
          <p:nvPr>
            <p:ph sz="quarter" idx="13"/>
          </p:nvPr>
        </p:nvSpPr>
        <p:spPr>
          <a:xfrm>
            <a:off x="914400" y="2008632"/>
            <a:ext cx="10363826" cy="3424107"/>
          </a:xfrm>
        </p:spPr>
        <p:txBody>
          <a:bodyPr>
            <a:normAutofit lnSpcReduction="10000"/>
          </a:bodyPr>
          <a:lstStyle/>
          <a:p>
            <a:pPr>
              <a:lnSpc>
                <a:spcPct val="200000"/>
              </a:lnSpc>
            </a:pPr>
            <a:r>
              <a:rPr lang="en-US" sz="2800" dirty="0"/>
              <a:t>A</a:t>
            </a:r>
            <a:r>
              <a:rPr lang="en-US" sz="2800" cap="none" dirty="0"/>
              <a:t>fter</a:t>
            </a:r>
            <a:r>
              <a:rPr lang="en-US" sz="2800" dirty="0"/>
              <a:t> </a:t>
            </a:r>
            <a:r>
              <a:rPr lang="en-US" sz="2800" cap="none" dirty="0"/>
              <a:t>identifying your rectangular room, assemble all the furniture to be used in the room and their arrangement in space you decided while planning. arrange the seven desks in a raw facing the length of the building, place chairs which are adjustable to face the desks. </a:t>
            </a:r>
          </a:p>
          <a:p>
            <a:pPr>
              <a:lnSpc>
                <a:spcPct val="200000"/>
              </a:lnSpc>
            </a:pPr>
            <a:endParaRPr lang="en-GB" dirty="0"/>
          </a:p>
        </p:txBody>
      </p:sp>
    </p:spTree>
    <p:extLst>
      <p:ext uri="{BB962C8B-B14F-4D97-AF65-F5344CB8AC3E}">
        <p14:creationId xmlns:p14="http://schemas.microsoft.com/office/powerpoint/2010/main" val="1507268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2868" y="219272"/>
            <a:ext cx="10364451" cy="1596177"/>
          </a:xfrm>
        </p:spPr>
        <p:txBody>
          <a:bodyPr/>
          <a:lstStyle/>
          <a:p>
            <a:r>
              <a:rPr lang="en-US" dirty="0">
                <a:solidFill>
                  <a:srgbClr val="FF0000"/>
                </a:solidFill>
              </a:rPr>
              <a:t>Set up the computers and the conditioning/AC(PowerPoint)</a:t>
            </a:r>
            <a:endParaRPr lang="en-GB" dirty="0">
              <a:solidFill>
                <a:srgbClr val="FF0000"/>
              </a:solidFill>
            </a:endParaRPr>
          </a:p>
        </p:txBody>
      </p:sp>
      <p:sp>
        <p:nvSpPr>
          <p:cNvPr id="3" name="Content Placeholder 2"/>
          <p:cNvSpPr>
            <a:spLocks noGrp="1"/>
          </p:cNvSpPr>
          <p:nvPr>
            <p:ph sz="quarter" idx="13"/>
          </p:nvPr>
        </p:nvSpPr>
        <p:spPr>
          <a:xfrm>
            <a:off x="888017" y="1815449"/>
            <a:ext cx="10363826" cy="3812619"/>
          </a:xfrm>
        </p:spPr>
        <p:txBody>
          <a:bodyPr>
            <a:noAutofit/>
          </a:bodyPr>
          <a:lstStyle/>
          <a:p>
            <a:pPr>
              <a:lnSpc>
                <a:spcPct val="200000"/>
              </a:lnSpc>
            </a:pPr>
            <a:r>
              <a:rPr lang="en-US" sz="2400" dirty="0"/>
              <a:t>T</a:t>
            </a:r>
            <a:r>
              <a:rPr lang="en-US" sz="2400" cap="none" dirty="0"/>
              <a:t>he seven computers are then arranged systematically on top of the desk.</a:t>
            </a:r>
          </a:p>
          <a:p>
            <a:pPr>
              <a:lnSpc>
                <a:spcPct val="200000"/>
              </a:lnSpc>
            </a:pPr>
            <a:r>
              <a:rPr lang="en-US" sz="2400" cap="none" dirty="0"/>
              <a:t> All the computer out put devices mice, monitors and keyboards attached. later the computers are plugged into functioning sockets. boot up the  computers and confirm that the plugged power sockets and the cables are in good condition and configured in the right manner.</a:t>
            </a:r>
          </a:p>
          <a:p>
            <a:endParaRPr lang="en-GB" sz="2400" dirty="0"/>
          </a:p>
        </p:txBody>
      </p:sp>
    </p:spTree>
    <p:extLst>
      <p:ext uri="{BB962C8B-B14F-4D97-AF65-F5344CB8AC3E}">
        <p14:creationId xmlns:p14="http://schemas.microsoft.com/office/powerpoint/2010/main" val="2757059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5747" y="0"/>
            <a:ext cx="10364451" cy="1596177"/>
          </a:xfrm>
        </p:spPr>
        <p:txBody>
          <a:bodyPr>
            <a:normAutofit/>
          </a:bodyPr>
          <a:lstStyle/>
          <a:p>
            <a:r>
              <a:rPr lang="en-US" sz="4800" dirty="0" smtClean="0">
                <a:solidFill>
                  <a:srgbClr val="FF0000"/>
                </a:solidFill>
              </a:rPr>
              <a:t>Preventing </a:t>
            </a:r>
            <a:r>
              <a:rPr lang="en-US" sz="4800" dirty="0">
                <a:solidFill>
                  <a:srgbClr val="FF0000"/>
                </a:solidFill>
              </a:rPr>
              <a:t>Trip Hazards</a:t>
            </a:r>
            <a:endParaRPr lang="en-GB" sz="4800" dirty="0">
              <a:solidFill>
                <a:srgbClr val="FF0000"/>
              </a:solidFill>
            </a:endParaRPr>
          </a:p>
        </p:txBody>
      </p:sp>
      <p:sp>
        <p:nvSpPr>
          <p:cNvPr id="3" name="Content Placeholder 2"/>
          <p:cNvSpPr>
            <a:spLocks noGrp="1"/>
          </p:cNvSpPr>
          <p:nvPr>
            <p:ph sz="quarter" idx="13"/>
          </p:nvPr>
        </p:nvSpPr>
        <p:spPr>
          <a:xfrm>
            <a:off x="1081199" y="1248447"/>
            <a:ext cx="10363826" cy="5075079"/>
          </a:xfrm>
        </p:spPr>
        <p:txBody>
          <a:bodyPr>
            <a:normAutofit fontScale="92500" lnSpcReduction="10000"/>
          </a:bodyPr>
          <a:lstStyle/>
          <a:p>
            <a:pPr>
              <a:lnSpc>
                <a:spcPct val="200000"/>
              </a:lnSpc>
            </a:pPr>
            <a:r>
              <a:rPr lang="en-US" sz="2800" cap="none" dirty="0">
                <a:latin typeface="Times New Roman" pitchFamily="18" charset="0"/>
                <a:cs typeface="Times New Roman" pitchFamily="18" charset="0"/>
              </a:rPr>
              <a:t>The use of certified floor card covers help minimize the risks of users tripping as opposed to exposed cables as the provide safe walking surface on top of being water resistant. </a:t>
            </a:r>
          </a:p>
          <a:p>
            <a:pPr>
              <a:lnSpc>
                <a:spcPct val="200000"/>
              </a:lnSpc>
            </a:pPr>
            <a:r>
              <a:rPr lang="en-US" sz="2800" cap="none" dirty="0">
                <a:latin typeface="Times New Roman" pitchFamily="18" charset="0"/>
                <a:cs typeface="Times New Roman" pitchFamily="18" charset="0"/>
              </a:rPr>
              <a:t>They are cheap and with ease in installation. vector tiles are then used to assemble cables hence creating a clear pathway.</a:t>
            </a:r>
          </a:p>
          <a:p>
            <a:pPr>
              <a:lnSpc>
                <a:spcPct val="200000"/>
              </a:lnSpc>
            </a:pPr>
            <a:r>
              <a:rPr lang="en-US" sz="2800" cap="none" dirty="0" smtClean="0">
                <a:latin typeface="Times New Roman" pitchFamily="18" charset="0"/>
                <a:cs typeface="Times New Roman" pitchFamily="18" charset="0"/>
              </a:rPr>
              <a:t>NB: Cables </a:t>
            </a:r>
            <a:r>
              <a:rPr lang="en-US" sz="2800" cap="none" dirty="0">
                <a:latin typeface="Times New Roman" pitchFamily="18" charset="0"/>
                <a:cs typeface="Times New Roman" pitchFamily="18" charset="0"/>
              </a:rPr>
              <a:t>clip are excellent in preventing </a:t>
            </a:r>
            <a:r>
              <a:rPr lang="en-US" sz="2800" cap="none" dirty="0" smtClean="0">
                <a:latin typeface="Times New Roman" pitchFamily="18" charset="0"/>
                <a:cs typeface="Times New Roman" pitchFamily="18" charset="0"/>
              </a:rPr>
              <a:t>unnecessary </a:t>
            </a:r>
            <a:r>
              <a:rPr lang="en-US" sz="2800" cap="none" dirty="0">
                <a:latin typeface="Times New Roman" pitchFamily="18" charset="0"/>
                <a:cs typeface="Times New Roman" pitchFamily="18" charset="0"/>
              </a:rPr>
              <a:t>hazard.</a:t>
            </a:r>
          </a:p>
          <a:p>
            <a:endParaRPr lang="en-GB" dirty="0"/>
          </a:p>
        </p:txBody>
      </p:sp>
    </p:spTree>
    <p:extLst>
      <p:ext uri="{BB962C8B-B14F-4D97-AF65-F5344CB8AC3E}">
        <p14:creationId xmlns:p14="http://schemas.microsoft.com/office/powerpoint/2010/main" val="22861530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0000"/>
                </a:solidFill>
                <a:effectLst/>
              </a:rPr>
              <a:t>Computer Lab Network Connection</a:t>
            </a:r>
            <a:br>
              <a:rPr lang="en-GB" dirty="0">
                <a:solidFill>
                  <a:srgbClr val="FF0000"/>
                </a:solidFill>
                <a:effectLst/>
              </a:rPr>
            </a:br>
            <a:endParaRPr lang="en-GB" dirty="0">
              <a:solidFill>
                <a:srgbClr val="FF0000"/>
              </a:solidFill>
            </a:endParaRPr>
          </a:p>
        </p:txBody>
      </p:sp>
      <p:sp>
        <p:nvSpPr>
          <p:cNvPr id="3" name="Content Placeholder 2"/>
          <p:cNvSpPr>
            <a:spLocks noGrp="1"/>
          </p:cNvSpPr>
          <p:nvPr>
            <p:ph sz="quarter" idx="13"/>
          </p:nvPr>
        </p:nvSpPr>
        <p:spPr>
          <a:xfrm>
            <a:off x="914400" y="1687133"/>
            <a:ext cx="10363826" cy="4013914"/>
          </a:xfrm>
        </p:spPr>
        <p:txBody>
          <a:bodyPr>
            <a:normAutofit/>
          </a:bodyPr>
          <a:lstStyle/>
          <a:p>
            <a:pPr marL="0" indent="0">
              <a:lnSpc>
                <a:spcPct val="200000"/>
              </a:lnSpc>
              <a:buNone/>
            </a:pPr>
            <a:r>
              <a:rPr lang="en-GB" cap="none" dirty="0">
                <a:effectLst/>
                <a:latin typeface="Times New Roman" panose="02020603050405020304" pitchFamily="18" charset="0"/>
                <a:cs typeface="Times New Roman" panose="02020603050405020304" pitchFamily="18" charset="0"/>
              </a:rPr>
              <a:t>E</a:t>
            </a:r>
            <a:r>
              <a:rPr lang="en-GB" cap="none" dirty="0" smtClean="0">
                <a:effectLst/>
                <a:latin typeface="Times New Roman" panose="02020603050405020304" pitchFamily="18" charset="0"/>
                <a:cs typeface="Times New Roman" panose="02020603050405020304" pitchFamily="18" charset="0"/>
              </a:rPr>
              <a:t>thernet cable connection would be utilized with double twisted-pair category 5, 6 and 5e cables that have rj45 connectors and a </a:t>
            </a:r>
            <a:r>
              <a:rPr lang="en-US" cap="none" dirty="0" smtClean="0">
                <a:effectLst/>
                <a:latin typeface="Times New Roman" panose="02020603050405020304" pitchFamily="18" charset="0"/>
                <a:cs typeface="Times New Roman" panose="02020603050405020304" pitchFamily="18" charset="0"/>
              </a:rPr>
              <a:t>TP-LINK TL-SG1008PE unmanaged switch. The six personal computers would be connected to the switch each using a different cable and each of them will be connected via the different ports on the switch. The printer will be connected using a different cable such as the cat 6 to any of the ports with an exception of the uplink port.</a:t>
            </a:r>
            <a:endParaRPr lang="en-GB" cap="none" dirty="0" smtClean="0">
              <a:effectLst/>
              <a:latin typeface="Times New Roman" panose="02020603050405020304" pitchFamily="18" charset="0"/>
              <a:cs typeface="Times New Roman" panose="02020603050405020304" pitchFamily="18" charset="0"/>
            </a:endParaRPr>
          </a:p>
          <a:p>
            <a:pPr marL="0" indent="0">
              <a:buNone/>
            </a:pPr>
            <a:endParaRPr lang="en-GB"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638382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5747" y="219272"/>
            <a:ext cx="10364451" cy="1596177"/>
          </a:xfrm>
        </p:spPr>
        <p:txBody>
          <a:bodyPr/>
          <a:lstStyle/>
          <a:p>
            <a:r>
              <a:rPr lang="en-US" dirty="0">
                <a:solidFill>
                  <a:srgbClr val="FF0000"/>
                </a:solidFill>
                <a:effectLst/>
              </a:rPr>
              <a:t>Rj45 connectors and Cables</a:t>
            </a:r>
            <a:r>
              <a:rPr lang="en-GB" dirty="0">
                <a:solidFill>
                  <a:srgbClr val="FFFF00"/>
                </a:solidFill>
                <a:effectLst/>
              </a:rPr>
              <a:t/>
            </a:r>
            <a:br>
              <a:rPr lang="en-GB" dirty="0">
                <a:solidFill>
                  <a:srgbClr val="FFFF00"/>
                </a:solidFill>
                <a:effectLst/>
              </a:rPr>
            </a:br>
            <a:endParaRPr lang="en-GB" dirty="0">
              <a:solidFill>
                <a:srgbClr val="FFFF00"/>
              </a:solidFill>
            </a:endParaRPr>
          </a:p>
        </p:txBody>
      </p:sp>
      <p:sp>
        <p:nvSpPr>
          <p:cNvPr id="3" name="Content Placeholder 2"/>
          <p:cNvSpPr>
            <a:spLocks noGrp="1"/>
          </p:cNvSpPr>
          <p:nvPr>
            <p:ph sz="quarter" idx="13"/>
          </p:nvPr>
        </p:nvSpPr>
        <p:spPr>
          <a:xfrm>
            <a:off x="913774" y="1468191"/>
            <a:ext cx="10471149" cy="4803819"/>
          </a:xfrm>
        </p:spPr>
        <p:txBody>
          <a:bodyPr>
            <a:normAutofit fontScale="85000" lnSpcReduction="20000"/>
          </a:bodyPr>
          <a:lstStyle/>
          <a:p>
            <a:pPr marL="0" indent="0">
              <a:lnSpc>
                <a:spcPct val="200000"/>
              </a:lnSpc>
              <a:buNone/>
            </a:pPr>
            <a:r>
              <a:rPr lang="en-US" sz="2800" cap="none" dirty="0">
                <a:effectLst/>
                <a:latin typeface="Times New Roman" panose="02020603050405020304" pitchFamily="18" charset="0"/>
                <a:cs typeface="Times New Roman" panose="02020603050405020304" pitchFamily="18" charset="0"/>
              </a:rPr>
              <a:t>T</a:t>
            </a:r>
            <a:r>
              <a:rPr lang="en-US" sz="2800" cap="none" dirty="0" smtClean="0">
                <a:effectLst/>
                <a:latin typeface="Times New Roman" panose="02020603050405020304" pitchFamily="18" charset="0"/>
                <a:cs typeface="Times New Roman" panose="02020603050405020304" pitchFamily="18" charset="0"/>
              </a:rPr>
              <a:t>he task will commence by having a bulk of rj45 connectors for cat 5, cat 5e and cat 6. Additionally, there will be a RJ-45 crimping tool. Cables made will be straight through and cross-overs. The plastic sheath on the cables will be cut about one inch from both edges using the razor blade on the crimping tool. The wires will be unwound before pairing them with similar colors and pushing them to the connectors in the correct order. After this, the crimping will ensure there is a tight connection.</a:t>
            </a:r>
            <a:endParaRPr lang="en-GB" sz="2800" cap="none" dirty="0" smtClean="0">
              <a:effectLst/>
              <a:latin typeface="Times New Roman" panose="02020603050405020304" pitchFamily="18" charset="0"/>
              <a:cs typeface="Times New Roman" panose="02020603050405020304" pitchFamily="18" charset="0"/>
            </a:endParaRPr>
          </a:p>
          <a:p>
            <a:pPr>
              <a:lnSpc>
                <a:spcPct val="200000"/>
              </a:lnSpc>
            </a:pPr>
            <a:endParaRPr lang="en-GB"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646967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9077" y="142000"/>
            <a:ext cx="10277965" cy="1261798"/>
          </a:xfrm>
        </p:spPr>
        <p:txBody>
          <a:bodyPr>
            <a:normAutofit fontScale="90000"/>
          </a:bodyPr>
          <a:lstStyle/>
          <a:p>
            <a:r>
              <a:rPr lang="en-US" sz="4800" b="1" dirty="0" smtClean="0">
                <a:solidFill>
                  <a:srgbClr val="FFFF00"/>
                </a:solidFill>
                <a:effectLst/>
              </a:rPr>
              <a:t/>
            </a:r>
            <a:br>
              <a:rPr lang="en-US" sz="4800" b="1" dirty="0" smtClean="0">
                <a:solidFill>
                  <a:srgbClr val="FFFF00"/>
                </a:solidFill>
                <a:effectLst/>
              </a:rPr>
            </a:br>
            <a:r>
              <a:rPr lang="en-US" sz="4800" dirty="0" smtClean="0">
                <a:solidFill>
                  <a:srgbClr val="FF0000"/>
                </a:solidFill>
                <a:effectLst/>
                <a:latin typeface="Times New Roman" panose="02020603050405020304" pitchFamily="18" charset="0"/>
                <a:cs typeface="Times New Roman" panose="02020603050405020304" pitchFamily="18" charset="0"/>
              </a:rPr>
              <a:t>The Switch</a:t>
            </a:r>
            <a:r>
              <a:rPr lang="en-GB" dirty="0" smtClean="0">
                <a:solidFill>
                  <a:srgbClr val="FF0000"/>
                </a:solidFill>
                <a:effectLst/>
                <a:latin typeface="Times New Roman" panose="02020603050405020304" pitchFamily="18" charset="0"/>
                <a:cs typeface="Times New Roman" panose="02020603050405020304" pitchFamily="18" charset="0"/>
              </a:rPr>
              <a:t/>
            </a:r>
            <a:br>
              <a:rPr lang="en-GB" dirty="0" smtClean="0">
                <a:solidFill>
                  <a:srgbClr val="FF0000"/>
                </a:solidFill>
                <a:effectLst/>
                <a:latin typeface="Times New Roman" panose="02020603050405020304" pitchFamily="18" charset="0"/>
                <a:cs typeface="Times New Roman" panose="02020603050405020304" pitchFamily="18" charset="0"/>
              </a:rPr>
            </a:br>
            <a:endParaRPr lang="en-GB"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3"/>
          </p:nvPr>
        </p:nvSpPr>
        <p:spPr>
          <a:xfrm>
            <a:off x="913775" y="1506828"/>
            <a:ext cx="10363826" cy="4391695"/>
          </a:xfrm>
        </p:spPr>
        <p:txBody>
          <a:bodyPr>
            <a:noAutofit/>
          </a:bodyPr>
          <a:lstStyle/>
          <a:p>
            <a:pPr>
              <a:lnSpc>
                <a:spcPct val="200000"/>
              </a:lnSpc>
            </a:pPr>
            <a:r>
              <a:rPr lang="en-US" cap="none" dirty="0">
                <a:effectLst/>
                <a:latin typeface="Times New Roman" panose="02020603050405020304" pitchFamily="18" charset="0"/>
                <a:cs typeface="Times New Roman" panose="02020603050405020304" pitchFamily="18" charset="0"/>
              </a:rPr>
              <a:t>T</a:t>
            </a:r>
            <a:r>
              <a:rPr lang="en-US" cap="none" dirty="0" smtClean="0">
                <a:effectLst/>
                <a:latin typeface="Times New Roman" panose="02020603050405020304" pitchFamily="18" charset="0"/>
                <a:cs typeface="Times New Roman" panose="02020603050405020304" pitchFamily="18" charset="0"/>
              </a:rPr>
              <a:t>he connection is done directly without the need for any configuration options and interfaces as the switch is a plug and play device. The TP-LINK TL-SG1008PE switch is equipped with 8 </a:t>
            </a:r>
            <a:r>
              <a:rPr lang="en-US" cap="none" dirty="0" smtClean="0">
                <a:effectLst/>
                <a:latin typeface="Times New Roman" panose="02020603050405020304" pitchFamily="18" charset="0"/>
                <a:cs typeface="Times New Roman" panose="02020603050405020304" pitchFamily="18" charset="0"/>
              </a:rPr>
              <a:t>PoE</a:t>
            </a:r>
            <a:r>
              <a:rPr lang="en-US" cap="none" dirty="0" smtClean="0">
                <a:effectLst/>
                <a:latin typeface="Times New Roman" panose="02020603050405020304" pitchFamily="18" charset="0"/>
                <a:cs typeface="Times New Roman" panose="02020603050405020304" pitchFamily="18" charset="0"/>
              </a:rPr>
              <a:t> and supported </a:t>
            </a:r>
            <a:r>
              <a:rPr lang="en-US" cap="none" dirty="0" smtClean="0">
                <a:effectLst/>
                <a:latin typeface="Times New Roman" panose="02020603050405020304" pitchFamily="18" charset="0"/>
                <a:cs typeface="Times New Roman" panose="02020603050405020304" pitchFamily="18" charset="0"/>
              </a:rPr>
              <a:t>ethernet</a:t>
            </a:r>
            <a:r>
              <a:rPr lang="en-US" cap="none" dirty="0" smtClean="0">
                <a:effectLst/>
                <a:latin typeface="Times New Roman" panose="02020603050405020304" pitchFamily="18" charset="0"/>
                <a:cs typeface="Times New Roman" panose="02020603050405020304" pitchFamily="18" charset="0"/>
              </a:rPr>
              <a:t> ports for the purpose of transferring electrical power and data over a single cable to any of the devices.</a:t>
            </a:r>
            <a:endParaRPr lang="en-GB" cap="none" dirty="0" smtClean="0">
              <a:effectLst/>
              <a:latin typeface="Times New Roman" panose="02020603050405020304" pitchFamily="18" charset="0"/>
              <a:cs typeface="Times New Roman" panose="02020603050405020304" pitchFamily="18" charset="0"/>
            </a:endParaRPr>
          </a:p>
          <a:p>
            <a:pPr>
              <a:lnSpc>
                <a:spcPct val="200000"/>
              </a:lnSpc>
            </a:pPr>
            <a:r>
              <a:rPr lang="en-US" cap="none" dirty="0">
                <a:effectLst/>
                <a:latin typeface="Times New Roman" panose="02020603050405020304" pitchFamily="18" charset="0"/>
                <a:cs typeface="Times New Roman" panose="02020603050405020304" pitchFamily="18" charset="0"/>
              </a:rPr>
              <a:t>T</a:t>
            </a:r>
            <a:r>
              <a:rPr lang="en-US" cap="none" dirty="0" smtClean="0">
                <a:effectLst/>
                <a:latin typeface="Times New Roman" panose="02020603050405020304" pitchFamily="18" charset="0"/>
                <a:cs typeface="Times New Roman" panose="02020603050405020304" pitchFamily="18" charset="0"/>
              </a:rPr>
              <a:t>he switch will have an overload arrangement among the </a:t>
            </a:r>
            <a:r>
              <a:rPr lang="en-US" cap="none" dirty="0" smtClean="0">
                <a:effectLst/>
                <a:latin typeface="Times New Roman" panose="02020603050405020304" pitchFamily="18" charset="0"/>
                <a:cs typeface="Times New Roman" panose="02020603050405020304" pitchFamily="18" charset="0"/>
              </a:rPr>
              <a:t>PoE</a:t>
            </a:r>
            <a:r>
              <a:rPr lang="en-US" cap="none" dirty="0" smtClean="0">
                <a:effectLst/>
                <a:latin typeface="Times New Roman" panose="02020603050405020304" pitchFamily="18" charset="0"/>
                <a:cs typeface="Times New Roman" panose="02020603050405020304" pitchFamily="18" charset="0"/>
              </a:rPr>
              <a:t> ports where the priority function of the switch will help to protect the system against power overload. This will be by cutting off the power of the lowest priority port.</a:t>
            </a:r>
            <a:endParaRPr lang="en-GB" cap="none" dirty="0" smtClean="0">
              <a:effectLst/>
              <a:latin typeface="Times New Roman" panose="02020603050405020304" pitchFamily="18" charset="0"/>
              <a:cs typeface="Times New Roman" panose="02020603050405020304" pitchFamily="18" charset="0"/>
            </a:endParaRPr>
          </a:p>
          <a:p>
            <a:endParaRPr lang="en-GB" dirty="0"/>
          </a:p>
        </p:txBody>
      </p:sp>
    </p:spTree>
    <p:extLst>
      <p:ext uri="{BB962C8B-B14F-4D97-AF65-F5344CB8AC3E}">
        <p14:creationId xmlns:p14="http://schemas.microsoft.com/office/powerpoint/2010/main" val="20455907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0"/>
            <a:ext cx="10364451" cy="1493950"/>
          </a:xfrm>
        </p:spPr>
        <p:txBody>
          <a:bodyPr>
            <a:normAutofit fontScale="90000"/>
          </a:bodyPr>
          <a:lstStyle/>
          <a:p>
            <a:r>
              <a:rPr lang="en-US" b="1" dirty="0" smtClean="0">
                <a:solidFill>
                  <a:srgbClr val="FF0000"/>
                </a:solidFill>
                <a:effectLst/>
                <a:latin typeface="Times New Roman" panose="02020603050405020304" pitchFamily="18" charset="0"/>
                <a:cs typeface="Times New Roman" panose="02020603050405020304" pitchFamily="18" charset="0"/>
              </a:rPr>
              <a:t/>
            </a:r>
            <a:br>
              <a:rPr lang="en-US" b="1" dirty="0" smtClean="0">
                <a:solidFill>
                  <a:srgbClr val="FF0000"/>
                </a:solidFill>
                <a:effectLst/>
                <a:latin typeface="Times New Roman" panose="02020603050405020304" pitchFamily="18" charset="0"/>
                <a:cs typeface="Times New Roman" panose="02020603050405020304" pitchFamily="18" charset="0"/>
              </a:rPr>
            </a:br>
            <a:r>
              <a:rPr lang="en-US" dirty="0" smtClean="0">
                <a:solidFill>
                  <a:srgbClr val="FF0000"/>
                </a:solidFill>
                <a:effectLst/>
                <a:latin typeface="Times New Roman" panose="02020603050405020304" pitchFamily="18" charset="0"/>
                <a:cs typeface="Times New Roman" panose="02020603050405020304" pitchFamily="18" charset="0"/>
              </a:rPr>
              <a:t>Network </a:t>
            </a:r>
            <a:r>
              <a:rPr lang="en-US" dirty="0">
                <a:solidFill>
                  <a:srgbClr val="FF0000"/>
                </a:solidFill>
                <a:effectLst/>
                <a:latin typeface="Times New Roman" panose="02020603050405020304" pitchFamily="18" charset="0"/>
                <a:cs typeface="Times New Roman" panose="02020603050405020304" pitchFamily="18" charset="0"/>
              </a:rPr>
              <a:t>Protocol </a:t>
            </a:r>
            <a:r>
              <a:rPr lang="en-GB" dirty="0">
                <a:solidFill>
                  <a:srgbClr val="FF0000"/>
                </a:solidFill>
                <a:effectLst/>
                <a:latin typeface="Times New Roman" panose="02020603050405020304" pitchFamily="18" charset="0"/>
                <a:cs typeface="Times New Roman" panose="02020603050405020304" pitchFamily="18" charset="0"/>
              </a:rPr>
              <a:t/>
            </a:r>
            <a:br>
              <a:rPr lang="en-GB" dirty="0">
                <a:solidFill>
                  <a:srgbClr val="FF0000"/>
                </a:solidFill>
                <a:effectLst/>
                <a:latin typeface="Times New Roman" panose="02020603050405020304" pitchFamily="18" charset="0"/>
                <a:cs typeface="Times New Roman" panose="02020603050405020304" pitchFamily="18" charset="0"/>
              </a:rPr>
            </a:br>
            <a:r>
              <a:rPr lang="en-GB" dirty="0" smtClean="0">
                <a:solidFill>
                  <a:srgbClr val="FF0000"/>
                </a:solidFill>
                <a:effectLst/>
                <a:latin typeface="Times New Roman" panose="02020603050405020304" pitchFamily="18" charset="0"/>
                <a:cs typeface="Times New Roman" panose="02020603050405020304" pitchFamily="18" charset="0"/>
              </a:rPr>
              <a:t>And </a:t>
            </a:r>
            <a:r>
              <a:rPr lang="en-GB" dirty="0">
                <a:solidFill>
                  <a:srgbClr val="FF0000"/>
                </a:solidFill>
                <a:effectLst/>
                <a:latin typeface="Times New Roman" panose="02020603050405020304" pitchFamily="18" charset="0"/>
                <a:cs typeface="Times New Roman" panose="02020603050405020304" pitchFamily="18" charset="0"/>
              </a:rPr>
              <a:t>IP addresses</a:t>
            </a:r>
            <a:r>
              <a:rPr lang="en-GB" dirty="0">
                <a:effectLst/>
              </a:rPr>
              <a:t/>
            </a:r>
            <a:br>
              <a:rPr lang="en-GB" dirty="0">
                <a:effectLst/>
              </a:rPr>
            </a:br>
            <a:endParaRPr lang="en-GB" dirty="0"/>
          </a:p>
        </p:txBody>
      </p:sp>
      <p:sp>
        <p:nvSpPr>
          <p:cNvPr id="3" name="Content Placeholder 2"/>
          <p:cNvSpPr>
            <a:spLocks noGrp="1"/>
          </p:cNvSpPr>
          <p:nvPr>
            <p:ph sz="quarter" idx="13"/>
          </p:nvPr>
        </p:nvSpPr>
        <p:spPr>
          <a:xfrm>
            <a:off x="913775" y="1236372"/>
            <a:ext cx="10363826" cy="4722253"/>
          </a:xfrm>
        </p:spPr>
        <p:txBody>
          <a:bodyPr>
            <a:normAutofit fontScale="92500" lnSpcReduction="10000"/>
          </a:bodyPr>
          <a:lstStyle/>
          <a:p>
            <a:pPr>
              <a:lnSpc>
                <a:spcPct val="200000"/>
              </a:lnSpc>
            </a:pPr>
            <a:r>
              <a:rPr lang="en-GB" cap="none" dirty="0">
                <a:effectLst/>
                <a:latin typeface="Times New Roman" panose="02020603050405020304" pitchFamily="18" charset="0"/>
                <a:cs typeface="Times New Roman" panose="02020603050405020304" pitchFamily="18" charset="0"/>
              </a:rPr>
              <a:t>S</a:t>
            </a:r>
            <a:r>
              <a:rPr lang="en-GB" cap="none" dirty="0" smtClean="0">
                <a:effectLst/>
                <a:latin typeface="Times New Roman" panose="02020603050405020304" pitchFamily="18" charset="0"/>
                <a:cs typeface="Times New Roman" panose="02020603050405020304" pitchFamily="18" charset="0"/>
              </a:rPr>
              <a:t>ince the laboratory will be under a small LAN (local area network) the printer and computer addresses will be set. The addresses in this laboratory will be similar but not exactly the same in the format 192.168.1.x, where x can be in the range of 0-255.For instance, the printer address will be set to 192.168.1.2 while the other computers will be set to 192.168.1.3 and so forth. </a:t>
            </a:r>
          </a:p>
          <a:p>
            <a:pPr>
              <a:lnSpc>
                <a:spcPct val="200000"/>
              </a:lnSpc>
            </a:pPr>
            <a:r>
              <a:rPr lang="en-GB" cap="none" dirty="0">
                <a:effectLst/>
                <a:latin typeface="Times New Roman" panose="02020603050405020304" pitchFamily="18" charset="0"/>
                <a:cs typeface="Times New Roman" panose="02020603050405020304" pitchFamily="18" charset="0"/>
              </a:rPr>
              <a:t>W</a:t>
            </a:r>
            <a:r>
              <a:rPr lang="en-GB" cap="none" dirty="0" smtClean="0">
                <a:effectLst/>
                <a:latin typeface="Times New Roman" panose="02020603050405020304" pitchFamily="18" charset="0"/>
                <a:cs typeface="Times New Roman" panose="02020603050405020304" pitchFamily="18" charset="0"/>
              </a:rPr>
              <a:t>ith the computers running on windows the set up will be done via the network connection window which is accessible following the command windows+ R then typing “</a:t>
            </a:r>
            <a:r>
              <a:rPr lang="en-GB" cap="none" dirty="0" err="1" smtClean="0">
                <a:effectLst/>
                <a:latin typeface="Times New Roman" panose="02020603050405020304" pitchFamily="18" charset="0"/>
                <a:cs typeface="Times New Roman" panose="02020603050405020304" pitchFamily="18" charset="0"/>
              </a:rPr>
              <a:t>ncpa.cpl</a:t>
            </a:r>
            <a:r>
              <a:rPr lang="en-GB" cap="none" dirty="0" smtClean="0">
                <a:effectLst/>
                <a:latin typeface="Times New Roman" panose="02020603050405020304" pitchFamily="18" charset="0"/>
                <a:cs typeface="Times New Roman" panose="02020603050405020304" pitchFamily="18" charset="0"/>
              </a:rPr>
              <a:t>”. The first thing would be to set the internet protocol by selecting the option TCP/IPv4 then set the unique IP addresses for each.</a:t>
            </a:r>
          </a:p>
          <a:p>
            <a:pPr>
              <a:lnSpc>
                <a:spcPct val="200000"/>
              </a:lnSpc>
            </a:pPr>
            <a:endParaRPr lang="en-GB"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942908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Cont. IP ADRESSES</a:t>
            </a:r>
            <a:endParaRPr lang="en-GB" dirty="0">
              <a:solidFill>
                <a:srgbClr val="FF0000"/>
              </a:solidFill>
            </a:endParaRPr>
          </a:p>
        </p:txBody>
      </p:sp>
      <p:sp>
        <p:nvSpPr>
          <p:cNvPr id="3" name="Content Placeholder 2"/>
          <p:cNvSpPr>
            <a:spLocks noGrp="1"/>
          </p:cNvSpPr>
          <p:nvPr>
            <p:ph sz="quarter" idx="13"/>
          </p:nvPr>
        </p:nvSpPr>
        <p:spPr/>
        <p:txBody>
          <a:bodyPr/>
          <a:lstStyle/>
          <a:p>
            <a:pPr>
              <a:lnSpc>
                <a:spcPct val="200000"/>
              </a:lnSpc>
            </a:pPr>
            <a:r>
              <a:rPr lang="en-GB" cap="none" dirty="0">
                <a:effectLst/>
                <a:latin typeface="Times New Roman" panose="02020603050405020304" pitchFamily="18" charset="0"/>
                <a:cs typeface="Times New Roman" panose="02020603050405020304" pitchFamily="18" charset="0"/>
              </a:rPr>
              <a:t>A</a:t>
            </a:r>
            <a:r>
              <a:rPr lang="en-GB" cap="none" dirty="0" smtClean="0">
                <a:effectLst/>
                <a:latin typeface="Times New Roman" panose="02020603050405020304" pitchFamily="18" charset="0"/>
                <a:cs typeface="Times New Roman" panose="02020603050405020304" pitchFamily="18" charset="0"/>
              </a:rPr>
              <a:t>s for the subnet mask and the default gateway they will be set at 255.255.2555.0 and 192.168.1.1 respectively and verified using the ipconfig command prompt. The printer address will be set via the control panel of the printer. </a:t>
            </a:r>
          </a:p>
          <a:p>
            <a:endParaRPr lang="en-GB"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359646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0" y="218468"/>
            <a:ext cx="6941713" cy="1596177"/>
          </a:xfrm>
        </p:spPr>
        <p:txBody>
          <a:bodyPr/>
          <a:lstStyle/>
          <a:p>
            <a:endParaRPr lang="en-US" dirty="0">
              <a:solidFill>
                <a:srgbClr val="FFC000"/>
              </a:solidFill>
            </a:endParaRPr>
          </a:p>
        </p:txBody>
      </p:sp>
      <p:sp>
        <p:nvSpPr>
          <p:cNvPr id="3" name="Content Placeholder 2"/>
          <p:cNvSpPr>
            <a:spLocks noGrp="1"/>
          </p:cNvSpPr>
          <p:nvPr>
            <p:ph sz="quarter" idx="13"/>
          </p:nvPr>
        </p:nvSpPr>
        <p:spPr>
          <a:xfrm>
            <a:off x="784985" y="1465570"/>
            <a:ext cx="10363826" cy="4445833"/>
          </a:xfrm>
        </p:spPr>
        <p:txBody>
          <a:bodyPr/>
          <a:lstStyle/>
          <a:p>
            <a:pPr marL="457200" lvl="1" indent="0">
              <a:buNone/>
            </a:pPr>
            <a:endParaRPr lang="en-US" sz="1600" dirty="0">
              <a:effectLst/>
            </a:endParaRP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3194" y="61912"/>
            <a:ext cx="8538693" cy="6734175"/>
          </a:xfrm>
          <a:prstGeom prst="rect">
            <a:avLst/>
          </a:prstGeom>
        </p:spPr>
      </p:pic>
    </p:spTree>
    <p:extLst>
      <p:ext uri="{BB962C8B-B14F-4D97-AF65-F5344CB8AC3E}">
        <p14:creationId xmlns:p14="http://schemas.microsoft.com/office/powerpoint/2010/main" val="24782392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442433" y="283336"/>
            <a:ext cx="9234153" cy="6452316"/>
          </a:xfrm>
        </p:spPr>
      </p:pic>
    </p:spTree>
    <p:extLst>
      <p:ext uri="{BB962C8B-B14F-4D97-AF65-F5344CB8AC3E}">
        <p14:creationId xmlns:p14="http://schemas.microsoft.com/office/powerpoint/2010/main" val="9135389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2112135" y="1365161"/>
            <a:ext cx="8487177" cy="3651395"/>
          </a:xfrm>
        </p:spPr>
      </p:pic>
    </p:spTree>
    <p:extLst>
      <p:ext uri="{BB962C8B-B14F-4D97-AF65-F5344CB8AC3E}">
        <p14:creationId xmlns:p14="http://schemas.microsoft.com/office/powerpoint/2010/main" val="14157798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Droplet">
  <a:themeElements>
    <a:clrScheme name="Droplet">
      <a:dk1>
        <a:sysClr val="windowText" lastClr="000000"/>
      </a:dk1>
      <a:lt1>
        <a:sysClr val="window" lastClr="FFFFFF"/>
      </a:lt1>
      <a:dk2>
        <a:srgbClr val="4B4B4B"/>
      </a:dk2>
      <a:lt2>
        <a:srgbClr val="B5B5B5"/>
      </a:lt2>
      <a:accent1>
        <a:srgbClr val="9AC43E"/>
      </a:accent1>
      <a:accent2>
        <a:srgbClr val="44BA98"/>
      </a:accent2>
      <a:accent3>
        <a:srgbClr val="43A9D9"/>
      </a:accent3>
      <a:accent4>
        <a:srgbClr val="6274D8"/>
      </a:accent4>
      <a:accent5>
        <a:srgbClr val="AB54D7"/>
      </a:accent5>
      <a:accent6>
        <a:srgbClr val="D15B37"/>
      </a:accent6>
      <a:hlink>
        <a:srgbClr val="BFE962"/>
      </a:hlink>
      <a:folHlink>
        <a:srgbClr val="C0D591"/>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892FADA9-420D-4323-A7A4-C1060166525B}"/>
    </a:ext>
  </a:extLst>
</a:theme>
</file>

<file path=docProps/app.xml><?xml version="1.0" encoding="utf-8"?>
<Properties xmlns="http://schemas.openxmlformats.org/officeDocument/2006/extended-properties" xmlns:vt="http://schemas.openxmlformats.org/officeDocument/2006/docPropsVTypes">
  <Template>TM04033925[[fn=Droplet]]</Template>
  <TotalTime>567</TotalTime>
  <Words>683</Words>
  <Application>Microsoft Office PowerPoint</Application>
  <PresentationFormat>Widescreen</PresentationFormat>
  <Paragraphs>25</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Times New Roman</vt:lpstr>
      <vt:lpstr>Tw Cen MT</vt:lpstr>
      <vt:lpstr>Droplet</vt:lpstr>
      <vt:lpstr>COMPUTER LAB CONCEPTUAL design. </vt:lpstr>
      <vt:lpstr>BUILDING A COMPUTER LABORATORY</vt:lpstr>
      <vt:lpstr>Assemble and arrange the furniture</vt:lpstr>
      <vt:lpstr>Set up the computers and the conditioning/AC(PowerPoint)</vt:lpstr>
      <vt:lpstr>Preventing Trip Hazards</vt:lpstr>
      <vt:lpstr>Computer Lab Network Connection </vt:lpstr>
      <vt:lpstr>Rj45 connectors and Cables </vt:lpstr>
      <vt:lpstr> The Switch </vt:lpstr>
      <vt:lpstr> Network Protocol  And IP addresses </vt:lpstr>
      <vt:lpstr>Cont. IP ADRESSES</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KENYA HIGHER EDUCATION CAREER CHOICE &amp; DATA SYSTEM</dc:title>
  <dc:creator>DENNIS NGUGI</dc:creator>
  <cp:lastModifiedBy>DENNIS NGUGI</cp:lastModifiedBy>
  <cp:revision>37</cp:revision>
  <dcterms:created xsi:type="dcterms:W3CDTF">2017-04-28T04:43:04Z</dcterms:created>
  <dcterms:modified xsi:type="dcterms:W3CDTF">2017-11-27T02:36:37Z</dcterms:modified>
</cp:coreProperties>
</file>