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853541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408457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768021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018051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067507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544120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843023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28485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873084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406809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898734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1050235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795932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4107307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407330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1855174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208395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34D5262-8916-4D9A-BD0A-20DA3BC71FC2}" type="datetimeFigureOut">
              <a:rPr lang="en-US" smtClean="0"/>
              <a:pPr/>
              <a:t>11/3/2017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F74020A-419F-4AA5-A0D1-0478F61906AF}" type="slidenum">
              <a:rPr lang="en-US" smtClean="0"/>
              <a:pPr/>
              <a:t>‹#›</a:t>
            </a:fld>
            <a:endParaRPr lang="en-US" dirty="0"/>
          </a:p>
        </p:txBody>
      </p:sp>
    </p:spTree>
    <p:extLst>
      <p:ext uri="{BB962C8B-B14F-4D97-AF65-F5344CB8AC3E}">
        <p14:creationId xmlns:p14="http://schemas.microsoft.com/office/powerpoint/2010/main" xmlns="" val="9436472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501" y="2888940"/>
            <a:ext cx="9404723" cy="1629734"/>
          </a:xfrm>
        </p:spPr>
        <p:txBody>
          <a:bodyPr/>
          <a:lstStyle/>
          <a:p>
            <a:pPr algn="ctr"/>
            <a:r>
              <a:rPr lang="en-US" sz="2400" dirty="0" smtClean="0">
                <a:latin typeface="Times New Roman" panose="02020603050405020304" pitchFamily="18" charset="0"/>
                <a:cs typeface="Times New Roman" panose="02020603050405020304" pitchFamily="18" charset="0"/>
              </a:rPr>
              <a:t>ANHEUSER –BUSCH COMPANY</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Budweiser.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5553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Introduction</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114816"/>
            <a:ext cx="8946541" cy="5133583"/>
          </a:xfrm>
        </p:spPr>
        <p:txBody>
          <a:bodyPr/>
          <a:lstStyle/>
          <a:p>
            <a:r>
              <a:rPr lang="en-US" dirty="0">
                <a:latin typeface="Times New Roman" panose="02020603050405020304" pitchFamily="18" charset="0"/>
                <a:cs typeface="Times New Roman" panose="02020603050405020304" pitchFamily="18" charset="0"/>
              </a:rPr>
              <a:t>Anheuser –Busch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is a brewing company centered in St. Louis, Missouri USA. It’s headquarter is based in Leuven. The firm engages in creation and provision of beverage products.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Its </a:t>
            </a:r>
            <a:r>
              <a:rPr lang="en-US" dirty="0">
                <a:latin typeface="Times New Roman" panose="02020603050405020304" pitchFamily="18" charset="0"/>
                <a:cs typeface="Times New Roman" panose="02020603050405020304" pitchFamily="18" charset="0"/>
              </a:rPr>
              <a:t>main activities involve manufacturing, marketing as well as the distribution of both alcoholic and non-alcoholic drinks. The firm operates in various geographical segments such as North America, Mexico, Latin South America, Latin North America, Asia Pacific, Europe and other broader markets through global exports.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company enjoys increasing benefits from geographically differentiated global platforms (Feeney, 2017).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Anheuser </a:t>
            </a:r>
            <a:r>
              <a:rPr lang="en-US" dirty="0">
                <a:latin typeface="Times New Roman" panose="02020603050405020304" pitchFamily="18" charset="0"/>
                <a:cs typeface="Times New Roman" panose="02020603050405020304" pitchFamily="18" charset="0"/>
              </a:rPr>
              <a:t>–Busch Company is one among the largest beer producers in the world. The firm employs approximately over 40,000 employees; it operates with 12 breweries in the United States. </a:t>
            </a:r>
          </a:p>
          <a:p>
            <a:endParaRPr lang="en-US" dirty="0"/>
          </a:p>
        </p:txBody>
      </p:sp>
    </p:spTree>
    <p:extLst>
      <p:ext uri="{BB962C8B-B14F-4D97-AF65-F5344CB8AC3E}">
        <p14:creationId xmlns:p14="http://schemas.microsoft.com/office/powerpoint/2010/main" xmlns="" val="149299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The product.</a:t>
            </a:r>
            <a:r>
              <a:rPr lang="en-US" sz="2000" dirty="0"/>
              <a:t/>
            </a:r>
            <a:br>
              <a:rPr lang="en-US" sz="2000" dirty="0"/>
            </a:b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290182"/>
            <a:ext cx="8946541" cy="4958218"/>
          </a:xfrm>
        </p:spPr>
        <p:txBody>
          <a:bodyPr/>
          <a:lstStyle/>
          <a:p>
            <a:r>
              <a:rPr lang="en-US" dirty="0">
                <a:latin typeface="Times New Roman" panose="02020603050405020304" pitchFamily="18" charset="0"/>
                <a:cs typeface="Times New Roman" panose="02020603050405020304" pitchFamily="18" charset="0"/>
              </a:rPr>
              <a:t>Anheuser –Busch Company produces Budweiser also branded as the “Great American Lager” as its main product. The lager </a:t>
            </a:r>
            <a:r>
              <a:rPr lang="en-US" dirty="0" smtClean="0">
                <a:latin typeface="Times New Roman" panose="02020603050405020304" pitchFamily="18" charset="0"/>
                <a:cs typeface="Times New Roman" panose="02020603050405020304" pitchFamily="18" charset="0"/>
              </a:rPr>
              <a:t>was initially </a:t>
            </a:r>
            <a:r>
              <a:rPr lang="en-US" dirty="0">
                <a:latin typeface="Times New Roman" panose="02020603050405020304" pitchFamily="18" charset="0"/>
                <a:cs typeface="Times New Roman" panose="02020603050405020304" pitchFamily="18" charset="0"/>
              </a:rPr>
              <a:t>launched in American markets in 1876 by Carl Conrad.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Over </a:t>
            </a:r>
            <a:r>
              <a:rPr lang="en-US" dirty="0">
                <a:latin typeface="Times New Roman" panose="02020603050405020304" pitchFamily="18" charset="0"/>
                <a:cs typeface="Times New Roman" panose="02020603050405020304" pitchFamily="18" charset="0"/>
              </a:rPr>
              <a:t>the years, Budweiser has always been one among the best-selling breweries in the American marker and abroad. The lager is proportionally comprised of 30% hops, rice, and barley, manufactured in various global breweries. Its mode of standardized beer is largely available in packaged form in the markets (Stack et al., 2016).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company provides diversified forms of Budweiser such as Bud Light, Amour, and Marlboro Gold Pack; hence there more choices for consumers</a:t>
            </a:r>
          </a:p>
        </p:txBody>
      </p:sp>
    </p:spTree>
    <p:extLst>
      <p:ext uri="{BB962C8B-B14F-4D97-AF65-F5344CB8AC3E}">
        <p14:creationId xmlns:p14="http://schemas.microsoft.com/office/powerpoint/2010/main" xmlns="" val="7508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Demographics and target market</a:t>
            </a:r>
            <a:r>
              <a:rPr lang="en-US" b="1" dirty="0"/>
              <a:t>.</a:t>
            </a:r>
            <a:r>
              <a:rPr lang="en-US" dirty="0"/>
              <a:t/>
            </a:r>
            <a:br>
              <a:rPr lang="en-US" dirty="0"/>
            </a:br>
            <a:endParaRPr lang="en-US" dirty="0"/>
          </a:p>
        </p:txBody>
      </p:sp>
      <p:sp>
        <p:nvSpPr>
          <p:cNvPr id="3" name="Content Placeholder 2"/>
          <p:cNvSpPr>
            <a:spLocks noGrp="1"/>
          </p:cNvSpPr>
          <p:nvPr>
            <p:ph idx="1"/>
          </p:nvPr>
        </p:nvSpPr>
        <p:spPr>
          <a:xfrm>
            <a:off x="1103312" y="1327760"/>
            <a:ext cx="8946541" cy="4920640"/>
          </a:xfrm>
        </p:spPr>
        <p:txBody>
          <a:bodyPr/>
          <a:lstStyle/>
          <a:p>
            <a:r>
              <a:rPr lang="en-US" dirty="0">
                <a:latin typeface="Times New Roman" panose="02020603050405020304" pitchFamily="18" charset="0"/>
                <a:cs typeface="Times New Roman" panose="02020603050405020304" pitchFamily="18" charset="0"/>
              </a:rPr>
              <a:t>Budweiser cuts across age, geography, gender and leisure habits of different consumers (Sauer, 2017</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Budweiser is largely consumed by young men aged 18 to 49 and older males.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brand also finds its target market across sports fans, niche markets and critical states which broadens its markets making it access 40% of the market share</a:t>
            </a:r>
            <a:r>
              <a:rPr lang="en-US" dirty="0" smtClean="0">
                <a:latin typeface="Times New Roman" panose="02020603050405020304" pitchFamily="18" charset="0"/>
                <a:cs typeface="Times New Roman" panose="02020603050405020304" pitchFamily="18" charset="0"/>
              </a:rPr>
              <a:t>.</a:t>
            </a:r>
            <a:endParaRPr lang="en-US" dirty="0" smtClean="0"/>
          </a:p>
          <a:p>
            <a:r>
              <a:rPr lang="en-US" dirty="0">
                <a:latin typeface="Times New Roman" panose="02020603050405020304" pitchFamily="18" charset="0"/>
                <a:cs typeface="Times New Roman" panose="02020603050405020304" pitchFamily="18" charset="0"/>
              </a:rPr>
              <a:t>Customers like Budweiser due to its differentiated feature. It goes down smoothly and encompasses an amazing after taste. Its low price makes it more affordable.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competitors can use an Omni-channel strategy which ensures consistency in all consumer touch points in their stores, social media, company websites and customer care services which are more accessible to middle-level earners, young generations 18-36 years and older males</a:t>
            </a:r>
            <a:r>
              <a:rPr lang="en-US" dirty="0"/>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7283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Analytical illustrations</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089764"/>
            <a:ext cx="8946541" cy="5158635"/>
          </a:xfrm>
        </p:spPr>
        <p:txBody>
          <a:bodyPr>
            <a:normAutofit/>
          </a:bodyPr>
          <a:lstStyle/>
          <a:p>
            <a:pPr marL="457200" indent="-457200">
              <a:buAutoNum type="alphaLcParenR"/>
            </a:pPr>
            <a:r>
              <a:rPr lang="en-US" dirty="0" smtClean="0">
                <a:latin typeface="Times New Roman" panose="02020603050405020304" pitchFamily="18" charset="0"/>
                <a:cs typeface="Times New Roman" panose="02020603050405020304" pitchFamily="18" charset="0"/>
              </a:rPr>
              <a:t>Company performance: In </a:t>
            </a:r>
            <a:r>
              <a:rPr lang="en-US" dirty="0">
                <a:latin typeface="Times New Roman" panose="02020603050405020304" pitchFamily="18" charset="0"/>
                <a:cs typeface="Times New Roman" panose="02020603050405020304" pitchFamily="18" charset="0"/>
              </a:rPr>
              <a:t>2016, the firm produced revenue of approximately USD </a:t>
            </a:r>
            <a:r>
              <a:rPr lang="en-US" dirty="0" smtClean="0">
                <a:latin typeface="Times New Roman" panose="02020603050405020304" pitchFamily="18" charset="0"/>
                <a:cs typeface="Times New Roman" panose="02020603050405020304" pitchFamily="18" charset="0"/>
              </a:rPr>
              <a:t>45.5 billions</a:t>
            </a:r>
            <a:r>
              <a:rPr lang="en-US" dirty="0">
                <a:latin typeface="Times New Roman" panose="02020603050405020304" pitchFamily="18" charset="0"/>
                <a:cs typeface="Times New Roman" panose="02020603050405020304" pitchFamily="18" charset="0"/>
              </a:rPr>
              <a:t>. Their performance was outstanding in many beer markets of Brazil, Argentina, Mexico, and Canada, where they have greater market shares of over 40</a:t>
            </a:r>
            <a:r>
              <a:rPr lang="en-US" dirty="0" smtClean="0">
                <a:latin typeface="Times New Roman" panose="02020603050405020304" pitchFamily="18" charset="0"/>
                <a:cs typeface="Times New Roman" panose="02020603050405020304" pitchFamily="18" charset="0"/>
              </a:rPr>
              <a:t>%.</a:t>
            </a:r>
          </a:p>
          <a:p>
            <a:pPr marL="457200" indent="-457200">
              <a:buFont typeface="Wingdings 3" charset="2"/>
              <a:buAutoNum type="alphaLcParenR"/>
            </a:pPr>
            <a:r>
              <a:rPr lang="en-US" dirty="0">
                <a:latin typeface="Times New Roman" panose="02020603050405020304" pitchFamily="18" charset="0"/>
                <a:cs typeface="Times New Roman" panose="02020603050405020304" pitchFamily="18" charset="0"/>
              </a:rPr>
              <a:t>Budweiser's </a:t>
            </a:r>
            <a:r>
              <a:rPr lang="en-US" dirty="0" smtClean="0">
                <a:latin typeface="Times New Roman" panose="02020603050405020304" pitchFamily="18" charset="0"/>
                <a:cs typeface="Times New Roman" panose="02020603050405020304" pitchFamily="18" charset="0"/>
              </a:rPr>
              <a:t>performance: </a:t>
            </a:r>
            <a:r>
              <a:rPr lang="en-US" dirty="0">
                <a:latin typeface="Times New Roman" panose="02020603050405020304" pitchFamily="18" charset="0"/>
                <a:cs typeface="Times New Roman" panose="02020603050405020304" pitchFamily="18" charset="0"/>
              </a:rPr>
              <a:t>It has built its patriotism by use of viral videos among other engaging contents in the social network. Budweiser has won the best buds promotion to the Clydesdales horses. The product has been at the heart of </a:t>
            </a:r>
            <a:r>
              <a:rPr lang="en-US" dirty="0" smtClean="0">
                <a:latin typeface="Times New Roman" panose="02020603050405020304" pitchFamily="18" charset="0"/>
                <a:cs typeface="Times New Roman" panose="02020603050405020304" pitchFamily="18" charset="0"/>
              </a:rPr>
              <a:t>consumers.</a:t>
            </a:r>
          </a:p>
          <a:p>
            <a:pPr marL="457200" indent="-457200">
              <a:buFont typeface="Wingdings 3" charset="2"/>
              <a:buAutoNum type="alphaLcParenR"/>
            </a:pPr>
            <a:r>
              <a:rPr lang="en-US" dirty="0" smtClean="0">
                <a:latin typeface="Times New Roman" panose="02020603050405020304" pitchFamily="18" charset="0"/>
                <a:cs typeface="Times New Roman" panose="02020603050405020304" pitchFamily="18" charset="0"/>
              </a:rPr>
              <a:t>Consumer Segmentation. Budweiser </a:t>
            </a:r>
            <a:r>
              <a:rPr lang="en-US" dirty="0">
                <a:latin typeface="Times New Roman" panose="02020603050405020304" pitchFamily="18" charset="0"/>
                <a:cs typeface="Times New Roman" panose="02020603050405020304" pitchFamily="18" charset="0"/>
              </a:rPr>
              <a:t>targets young men aged 18-56 years and other middle-income earners, sports fans and some critical states in the country. Males consume 75% while females take 25%, young people take 65% while older men take 35</a:t>
            </a:r>
            <a:r>
              <a:rPr lang="en-US" dirty="0" smtClean="0">
                <a:latin typeface="Times New Roman" panose="02020603050405020304" pitchFamily="18" charset="0"/>
                <a:cs typeface="Times New Roman" panose="02020603050405020304" pitchFamily="18" charset="0"/>
              </a:rPr>
              <a:t>%.</a:t>
            </a:r>
          </a:p>
          <a:p>
            <a:pPr marL="457200" indent="-457200">
              <a:buFont typeface="Wingdings 3" charset="2"/>
              <a:buAutoNum type="alphaLcParenR"/>
            </a:pPr>
            <a:r>
              <a:rPr lang="en-US" dirty="0" smtClean="0">
                <a:latin typeface="Times New Roman" panose="02020603050405020304" pitchFamily="18" charset="0"/>
                <a:cs typeface="Times New Roman" panose="02020603050405020304" pitchFamily="18" charset="0"/>
              </a:rPr>
              <a:t>Market share. Budweiser </a:t>
            </a:r>
            <a:r>
              <a:rPr lang="en-US" dirty="0">
                <a:latin typeface="Times New Roman" panose="02020603050405020304" pitchFamily="18" charset="0"/>
                <a:cs typeface="Times New Roman" panose="02020603050405020304" pitchFamily="18" charset="0"/>
              </a:rPr>
              <a:t>captures 40% of the total </a:t>
            </a:r>
            <a:r>
              <a:rPr lang="en-US" dirty="0" smtClean="0">
                <a:latin typeface="Times New Roman" panose="02020603050405020304" pitchFamily="18" charset="0"/>
                <a:cs typeface="Times New Roman" panose="02020603050405020304" pitchFamily="18" charset="0"/>
              </a:rPr>
              <a:t>market </a:t>
            </a:r>
            <a:r>
              <a:rPr lang="en-US" dirty="0">
                <a:latin typeface="Times New Roman" panose="02020603050405020304" pitchFamily="18" charset="0"/>
                <a:cs typeface="Times New Roman" panose="02020603050405020304" pitchFamily="18" charset="0"/>
              </a:rPr>
              <a:t>served. </a:t>
            </a: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5392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Short term strategy</a:t>
            </a:r>
            <a:r>
              <a:rPr lang="en-US" sz="2000" dirty="0">
                <a:latin typeface="Times New Roman" panose="02020603050405020304" pitchFamily="18" charset="0"/>
                <a:cs typeface="Times New Roman" panose="02020603050405020304" pitchFamily="18" charset="0"/>
              </a:rPr>
              <a:t>.</a:t>
            </a:r>
            <a:r>
              <a:rPr lang="en-US" sz="2000" dirty="0"/>
              <a:t/>
            </a:r>
            <a:br>
              <a:rPr lang="en-US" sz="2000" dirty="0"/>
            </a:b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102290"/>
            <a:ext cx="8946541" cy="5146109"/>
          </a:xfrm>
        </p:spPr>
        <p:txBody>
          <a:bodyPr/>
          <a:lstStyle/>
          <a:p>
            <a:r>
              <a:rPr lang="en-US" dirty="0">
                <a:latin typeface="Times New Roman" panose="02020603050405020304" pitchFamily="18" charset="0"/>
                <a:cs typeface="Times New Roman" panose="02020603050405020304" pitchFamily="18" charset="0"/>
              </a:rPr>
              <a:t>Financial objectives: It aims to increase the total monthly returns from the company sales while reducing quarterly the expenditures of production.</a:t>
            </a:r>
          </a:p>
          <a:p>
            <a:r>
              <a:rPr lang="en-US" dirty="0">
                <a:latin typeface="Times New Roman" panose="02020603050405020304" pitchFamily="18" charset="0"/>
                <a:cs typeface="Times New Roman" panose="02020603050405020304" pitchFamily="18" charset="0"/>
              </a:rPr>
              <a:t>Production objectives: Increasing monthly production levels, minimizing daily error rates and increasing production efficiency (Burmann et al., 2017). </a:t>
            </a:r>
          </a:p>
          <a:p>
            <a:r>
              <a:rPr lang="en-US" b="1" dirty="0">
                <a:latin typeface="Times New Roman" panose="02020603050405020304" pitchFamily="18" charset="0"/>
                <a:cs typeface="Times New Roman" panose="02020603050405020304" pitchFamily="18" charset="0"/>
              </a:rPr>
              <a:t>Action plan</a:t>
            </a:r>
            <a:r>
              <a:rPr lang="en-US" dirty="0">
                <a:latin typeface="Times New Roman" panose="02020603050405020304" pitchFamily="18" charset="0"/>
                <a:cs typeface="Times New Roman" panose="02020603050405020304" pitchFamily="18" charset="0"/>
              </a:rPr>
              <a:t>: the management can ensure the above short-term objectives by sensitizing workers on the importance of time management, proper utilization of firm machinery. Moreover, the company should aim to increase the volume of sales by recruiting more qualified sales employees. The management should seek standardization of firms’ products to counter </a:t>
            </a:r>
          </a:p>
        </p:txBody>
      </p:sp>
    </p:spTree>
    <p:extLst>
      <p:ext uri="{BB962C8B-B14F-4D97-AF65-F5344CB8AC3E}">
        <p14:creationId xmlns:p14="http://schemas.microsoft.com/office/powerpoint/2010/main" xmlns="" val="929385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Long-term strategy.</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202500"/>
            <a:ext cx="8946541" cy="5045900"/>
          </a:xfrm>
        </p:spPr>
        <p:txBody>
          <a:bodyPr/>
          <a:lstStyle/>
          <a:p>
            <a:r>
              <a:rPr lang="en-US" dirty="0">
                <a:latin typeface="Times New Roman" panose="02020603050405020304" pitchFamily="18" charset="0"/>
                <a:cs typeface="Times New Roman" panose="02020603050405020304" pitchFamily="18" charset="0"/>
              </a:rPr>
              <a:t>Employee objectives; the firm should meet this by first accomplishing short-term employee goals through increased weekly personal selling and enriching monthly personal production. Through employee’s productivity, the business will have a long-term development.</a:t>
            </a:r>
          </a:p>
          <a:p>
            <a:r>
              <a:rPr lang="en-US" dirty="0">
                <a:latin typeface="Times New Roman" panose="02020603050405020304" pitchFamily="18" charset="0"/>
                <a:cs typeface="Times New Roman" panose="02020603050405020304" pitchFamily="18" charset="0"/>
              </a:rPr>
              <a:t>Sales objectives: the company should focus on increased sales. Adjustments of short-term sales will lead to the firm’s long-term strategies.</a:t>
            </a:r>
          </a:p>
          <a:p>
            <a:r>
              <a:rPr lang="en-US" dirty="0">
                <a:latin typeface="Times New Roman" panose="02020603050405020304" pitchFamily="18" charset="0"/>
                <a:cs typeface="Times New Roman" panose="02020603050405020304" pitchFamily="18" charset="0"/>
              </a:rPr>
              <a:t>Action </a:t>
            </a:r>
            <a:r>
              <a:rPr lang="en-US" dirty="0" smtClean="0">
                <a:latin typeface="Times New Roman" panose="02020603050405020304" pitchFamily="18" charset="0"/>
                <a:cs typeface="Times New Roman" panose="02020603050405020304" pitchFamily="18" charset="0"/>
              </a:rPr>
              <a:t>plans: </a:t>
            </a:r>
            <a:r>
              <a:rPr lang="en-US" dirty="0">
                <a:latin typeface="Times New Roman" panose="02020603050405020304" pitchFamily="18" charset="0"/>
                <a:cs typeface="Times New Roman" panose="02020603050405020304" pitchFamily="18" charset="0"/>
              </a:rPr>
              <a:t>to realize increased sales, the firm should venture into long-term investments by making changes in marketing tactics, giving incentives to employees and suppliers (Bovie et al., 2017). The management should also consider policies and regulations to control employee’s efficiency.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8782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dirty="0">
                <a:latin typeface="Times New Roman" panose="02020603050405020304" pitchFamily="18" charset="0"/>
                <a:cs typeface="Times New Roman" panose="02020603050405020304" pitchFamily="18" charset="0"/>
              </a:rPr>
              <a:t>Summary.</a:t>
            </a:r>
            <a:r>
              <a:rPr lang="en-US" dirty="0"/>
              <a:t/>
            </a:r>
            <a:br>
              <a:rPr lang="en-US" dirty="0"/>
            </a:br>
            <a:endParaRPr lang="en-US" dirty="0"/>
          </a:p>
        </p:txBody>
      </p:sp>
      <p:sp>
        <p:nvSpPr>
          <p:cNvPr id="3" name="Content Placeholder 2"/>
          <p:cNvSpPr>
            <a:spLocks noGrp="1"/>
          </p:cNvSpPr>
          <p:nvPr>
            <p:ph idx="1"/>
          </p:nvPr>
        </p:nvSpPr>
        <p:spPr>
          <a:xfrm>
            <a:off x="1103312" y="1114816"/>
            <a:ext cx="8946541" cy="5133583"/>
          </a:xfrm>
        </p:spPr>
        <p:txBody>
          <a:bodyPr/>
          <a:lstStyle/>
          <a:p>
            <a:r>
              <a:rPr lang="en-US" dirty="0">
                <a:latin typeface="Times New Roman" panose="02020603050405020304" pitchFamily="18" charset="0"/>
                <a:cs typeface="Times New Roman" panose="02020603050405020304" pitchFamily="18" charset="0"/>
              </a:rPr>
              <a:t>Anheuser –Busch Company is one among the leading breweries companies in the world. Arguably, Budweiser is one of the company's frontier brands and its relevance in the market regarding sales and profitability is evident. </a:t>
            </a:r>
          </a:p>
          <a:p>
            <a:r>
              <a:rPr lang="en-US" dirty="0">
                <a:latin typeface="Times New Roman" panose="02020603050405020304" pitchFamily="18" charset="0"/>
                <a:cs typeface="Times New Roman" panose="02020603050405020304" pitchFamily="18" charset="0"/>
              </a:rPr>
              <a:t>With proper implementation of the above strategies, the company is likely to have far-reaching consequences for the fans. It is likely to achieve growing loyalty thus accessing the greater market share </a:t>
            </a:r>
            <a:r>
              <a:rPr lang="en-US" dirty="0" smtClean="0">
                <a:latin typeface="Times New Roman" panose="02020603050405020304" pitchFamily="18" charset="0"/>
                <a:cs typeface="Times New Roman" panose="02020603050405020304" pitchFamily="18" charset="0"/>
              </a:rPr>
              <a:t>soon.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6025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latin typeface="Times New Roman" panose="02020603050405020304" pitchFamily="18" charset="0"/>
                <a:cs typeface="Times New Roman" panose="02020603050405020304" pitchFamily="18" charset="0"/>
              </a:rPr>
              <a:t>References</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102290"/>
            <a:ext cx="8946541" cy="5146109"/>
          </a:xfrm>
        </p:spPr>
        <p:txBody>
          <a:bodyPr/>
          <a:lstStyle/>
          <a:p>
            <a:pPr marL="0" indent="-640080">
              <a:buNone/>
            </a:pPr>
            <a:r>
              <a:rPr lang="en-US" dirty="0">
                <a:latin typeface="Times New Roman" panose="02020603050405020304" pitchFamily="18" charset="0"/>
                <a:cs typeface="Times New Roman" panose="02020603050405020304" pitchFamily="18" charset="0"/>
              </a:rPr>
              <a:t>Bovie, P., Couch, K., Fisher, L., Morrison, E., Stanford, S., &amp; Uhlending, S. (2017). Behavioral Analysis of a Competitive Market: The Craft Beer Industry.</a:t>
            </a:r>
          </a:p>
          <a:p>
            <a:pPr marL="0" indent="-640080">
              <a:buNone/>
            </a:pPr>
            <a:r>
              <a:rPr lang="en-US" dirty="0">
                <a:latin typeface="Times New Roman" panose="02020603050405020304" pitchFamily="18" charset="0"/>
                <a:cs typeface="Times New Roman" panose="02020603050405020304" pitchFamily="18" charset="0"/>
              </a:rPr>
              <a:t>Burmann, C., Riley, N. M., Halaszovich, T., &amp; Schade, M. (2017). International Identity-Based Brand Management. In </a:t>
            </a:r>
            <a:r>
              <a:rPr lang="en-US" i="1" dirty="0">
                <a:latin typeface="Times New Roman" panose="02020603050405020304" pitchFamily="18" charset="0"/>
                <a:cs typeface="Times New Roman" panose="02020603050405020304" pitchFamily="18" charset="0"/>
              </a:rPr>
              <a:t>Identity-Based Brand Management</a:t>
            </a:r>
            <a:r>
              <a:rPr lang="en-US" dirty="0">
                <a:latin typeface="Times New Roman" panose="02020603050405020304" pitchFamily="18" charset="0"/>
                <a:cs typeface="Times New Roman" panose="02020603050405020304" pitchFamily="18" charset="0"/>
              </a:rPr>
              <a:t> (pp. 291-312). Springer Fachmedien Wiesbaden.</a:t>
            </a:r>
          </a:p>
          <a:p>
            <a:pPr marL="0" indent="-640080">
              <a:buNone/>
            </a:pPr>
            <a:r>
              <a:rPr lang="en-US" dirty="0">
                <a:latin typeface="Times New Roman" panose="02020603050405020304" pitchFamily="18" charset="0"/>
                <a:cs typeface="Times New Roman" panose="02020603050405020304" pitchFamily="18" charset="0"/>
              </a:rPr>
              <a:t>Feeney, A. E. (2017). The Geography of Beer: Regions, Environment, and Societies. </a:t>
            </a:r>
            <a:r>
              <a:rPr lang="en-US" i="1" dirty="0">
                <a:latin typeface="Times New Roman" panose="02020603050405020304" pitchFamily="18" charset="0"/>
                <a:cs typeface="Times New Roman" panose="02020603050405020304" pitchFamily="18" charset="0"/>
              </a:rPr>
              <a:t>Material Culture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49</a:t>
            </a:r>
            <a:r>
              <a:rPr lang="en-US" dirty="0">
                <a:latin typeface="Times New Roman" panose="02020603050405020304" pitchFamily="18" charset="0"/>
                <a:cs typeface="Times New Roman" panose="02020603050405020304" pitchFamily="18" charset="0"/>
              </a:rPr>
              <a:t>(1), 115.</a:t>
            </a:r>
          </a:p>
          <a:p>
            <a:pPr marL="0" indent="-640080">
              <a:buNone/>
            </a:pPr>
            <a:r>
              <a:rPr lang="en-US" dirty="0">
                <a:latin typeface="Times New Roman" panose="02020603050405020304" pitchFamily="18" charset="0"/>
                <a:cs typeface="Times New Roman" panose="02020603050405020304" pitchFamily="18" charset="0"/>
              </a:rPr>
              <a:t>Sauer, K. M. (2017). There and Back Again: Regulation, Innovation, and Change in the Beer Industry.</a:t>
            </a:r>
          </a:p>
          <a:p>
            <a:pPr marL="0" indent="-640080">
              <a:buNone/>
            </a:pPr>
            <a:r>
              <a:rPr lang="en-US" dirty="0">
                <a:latin typeface="Times New Roman" panose="02020603050405020304" pitchFamily="18" charset="0"/>
                <a:cs typeface="Times New Roman" panose="02020603050405020304" pitchFamily="18" charset="0"/>
              </a:rPr>
              <a:t>Stack, M., Gartland, M., &amp; Keane, T. (2016). Path Dependency, Behavioral Lock-in and the International Market for Beer. In </a:t>
            </a:r>
            <a:r>
              <a:rPr lang="en-US" i="1" dirty="0">
                <a:latin typeface="Times New Roman" panose="02020603050405020304" pitchFamily="18" charset="0"/>
                <a:cs typeface="Times New Roman" panose="02020603050405020304" pitchFamily="18" charset="0"/>
              </a:rPr>
              <a:t>Brewing, Beer and Pubs</a:t>
            </a:r>
            <a:r>
              <a:rPr lang="en-US" dirty="0">
                <a:latin typeface="Times New Roman" panose="02020603050405020304" pitchFamily="18" charset="0"/>
                <a:cs typeface="Times New Roman" panose="02020603050405020304" pitchFamily="18" charset="0"/>
              </a:rPr>
              <a:t> (pp. 54-73). Palgrave Macmillan UK.</a:t>
            </a:r>
          </a:p>
          <a:p>
            <a:pPr marL="0" indent="-64008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977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32</TotalTime>
  <Words>916</Words>
  <Application>Microsoft Office PowerPoint</Application>
  <PresentationFormat>Custom</PresentationFormat>
  <Paragraphs>38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vt:lpstr>
      <vt:lpstr>ANHEUSER –BUSCH COMPANY  Budweiser.</vt:lpstr>
      <vt:lpstr>Introduction</vt:lpstr>
      <vt:lpstr>The product. </vt:lpstr>
      <vt:lpstr>Demographics and target market. </vt:lpstr>
      <vt:lpstr>Analytical illustrations</vt:lpstr>
      <vt:lpstr>Short term strategy. </vt:lpstr>
      <vt:lpstr>Long-term strategy.</vt:lpstr>
      <vt:lpstr>Summary.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ANHEUSER –BUSCH COMPANY</dc:title>
  <dc:creator>user</dc:creator>
  <cp:lastModifiedBy>ADM</cp:lastModifiedBy>
  <cp:revision>6</cp:revision>
  <dcterms:created xsi:type="dcterms:W3CDTF">2017-11-03T12:39:28Z</dcterms:created>
  <dcterms:modified xsi:type="dcterms:W3CDTF">2017-11-03T13:56:41Z</dcterms:modified>
</cp:coreProperties>
</file>