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2" d="100"/>
          <a:sy n="82" d="100"/>
        </p:scale>
        <p:origin x="-774" y="-5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notesMaster" Target="notesMasters/notesMaster1.xml" /><Relationship Id="rId5" Type="http://schemas.openxmlformats.org/officeDocument/2006/relationships/slide" Target="slides/slide4.xml" /><Relationship Id="rId15" Type="http://schemas.openxmlformats.org/officeDocument/2006/relationships/tableStyles" Target="tableStyle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8AE19C-A076-46DB-B3F2-E5820F2449F9}" type="datetimeFigureOut">
              <a:rPr lang="en-US" smtClean="0"/>
              <a:pPr/>
              <a:t>5/18/2021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05924E-BB3B-40D2-BB41-0E471A2B0B1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Risk are controlled</a:t>
            </a:r>
          </a:p>
          <a:p>
            <a:endParaRPr lang="en-US" b="0" dirty="0"/>
          </a:p>
          <a:p>
            <a:endParaRPr lang="en-US" dirty="0"/>
          </a:p>
        </p:txBody>
      </p:sp>
      <p:sp>
        <p:nvSpPr>
          <p:cNvPr id="4" name="Slide Number Placeholder 3"/>
          <p:cNvSpPr>
            <a:spLocks noGrp="1"/>
          </p:cNvSpPr>
          <p:nvPr>
            <p:ph type="sldNum" sz="quarter" idx="10"/>
          </p:nvPr>
        </p:nvSpPr>
        <p:spPr/>
        <p:txBody>
          <a:bodyPr/>
          <a:lstStyle/>
          <a:p>
            <a:fld id="{3D05924E-BB3B-40D2-BB41-0E471A2B0B1D}" type="slidenum">
              <a:rPr lang="en-US" smtClean="0"/>
              <a:pPr/>
              <a:t>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D05924E-BB3B-40D2-BB41-0E471A2B0B1D}"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25DA28A-8B80-47A5-BAFE-2C0283552512}" type="datetimeFigureOut">
              <a:rPr lang="en-US" smtClean="0"/>
              <a:pPr/>
              <a:t>5/18/2021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EFE9520-1853-46B7-9FF8-FEF057F1DA6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25DA28A-8B80-47A5-BAFE-2C0283552512}" type="datetimeFigureOut">
              <a:rPr lang="en-US" smtClean="0"/>
              <a:pPr/>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FE9520-1853-46B7-9FF8-FEF057F1DA6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25DA28A-8B80-47A5-BAFE-2C0283552512}" type="datetimeFigureOut">
              <a:rPr lang="en-US" smtClean="0"/>
              <a:pPr/>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FE9520-1853-46B7-9FF8-FEF057F1DA6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25DA28A-8B80-47A5-BAFE-2C0283552512}" type="datetimeFigureOut">
              <a:rPr lang="en-US" smtClean="0"/>
              <a:pPr/>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FE9520-1853-46B7-9FF8-FEF057F1DA64}"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25DA28A-8B80-47A5-BAFE-2C0283552512}" type="datetimeFigureOut">
              <a:rPr lang="en-US" smtClean="0"/>
              <a:pPr/>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FE9520-1853-46B7-9FF8-FEF057F1DA6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25DA28A-8B80-47A5-BAFE-2C0283552512}" type="datetimeFigureOut">
              <a:rPr lang="en-US" smtClean="0"/>
              <a:pPr/>
              <a:t>5/18/2021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FE9520-1853-46B7-9FF8-FEF057F1DA64}"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25DA28A-8B80-47A5-BAFE-2C0283552512}" type="datetimeFigureOut">
              <a:rPr lang="en-US" smtClean="0"/>
              <a:pPr/>
              <a:t>5/18/2021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FE9520-1853-46B7-9FF8-FEF057F1DA6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25DA28A-8B80-47A5-BAFE-2C0283552512}" type="datetimeFigureOut">
              <a:rPr lang="en-US" smtClean="0"/>
              <a:pPr/>
              <a:t>5/18/2021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FE9520-1853-46B7-9FF8-FEF057F1DA64}"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5DA28A-8B80-47A5-BAFE-2C0283552512}" type="datetimeFigureOut">
              <a:rPr lang="en-US" smtClean="0"/>
              <a:pPr/>
              <a:t>5/18/2021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FE9520-1853-46B7-9FF8-FEF057F1DA6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025DA28A-8B80-47A5-BAFE-2C0283552512}" type="datetimeFigureOut">
              <a:rPr lang="en-US" smtClean="0"/>
              <a:pPr/>
              <a:t>5/18/2021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FE9520-1853-46B7-9FF8-FEF057F1DA6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25DA28A-8B80-47A5-BAFE-2C0283552512}" type="datetimeFigureOut">
              <a:rPr lang="en-US" smtClean="0"/>
              <a:pPr/>
              <a:t>5/18/2021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EFE9520-1853-46B7-9FF8-FEF057F1DA6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25DA28A-8B80-47A5-BAFE-2C0283552512}" type="datetimeFigureOut">
              <a:rPr lang="en-US" smtClean="0"/>
              <a:pPr/>
              <a:t>5/18/2021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EFE9520-1853-46B7-9FF8-FEF057F1DA6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lnSpc>
                <a:spcPct val="150000"/>
              </a:lnSpc>
            </a:pPr>
            <a:r>
              <a:rPr lang="en-US" sz="1800" dirty="0">
                <a:solidFill>
                  <a:schemeClr val="tx1"/>
                </a:solidFill>
                <a:latin typeface="Times New Roman" pitchFamily="18" charset="0"/>
                <a:cs typeface="Times New Roman" pitchFamily="18" charset="0"/>
              </a:rPr>
              <a:t> </a:t>
            </a:r>
            <a:r>
              <a:rPr lang="en-US" sz="1800" dirty="0">
                <a:solidFill>
                  <a:schemeClr val="tx1"/>
                </a:solidFill>
                <a:effectLst/>
                <a:latin typeface="Times New Roman" pitchFamily="18" charset="0"/>
                <a:cs typeface="Times New Roman" pitchFamily="18" charset="0"/>
              </a:rPr>
              <a:t>Service Department Software Design</a:t>
            </a:r>
            <a:br>
              <a:rPr lang="en-US" sz="1800" dirty="0">
                <a:solidFill>
                  <a:schemeClr val="tx1"/>
                </a:solidFill>
                <a:effectLst/>
                <a:latin typeface="Times New Roman" pitchFamily="18" charset="0"/>
                <a:cs typeface="Times New Roman" pitchFamily="18" charset="0"/>
              </a:rPr>
            </a:br>
            <a:br>
              <a:rPr lang="en-US" sz="1800" dirty="0">
                <a:effectLst/>
                <a:latin typeface="Times New Roman" pitchFamily="18" charset="0"/>
                <a:cs typeface="Times New Roman" pitchFamily="18" charset="0"/>
              </a:rPr>
            </a:br>
            <a:r>
              <a:rPr lang="en-US" sz="1800" b="0" dirty="0">
                <a:solidFill>
                  <a:schemeClr val="tx1"/>
                </a:solidFill>
                <a:effectLst/>
                <a:latin typeface="Times New Roman" pitchFamily="18" charset="0"/>
                <a:cs typeface="Times New Roman" pitchFamily="18" charset="0"/>
              </a:rPr>
              <a:t>Students Affiliation</a:t>
            </a:r>
            <a:br>
              <a:rPr lang="en-US" sz="1800" b="0" dirty="0">
                <a:solidFill>
                  <a:schemeClr val="tx1"/>
                </a:solidFill>
                <a:effectLst/>
                <a:latin typeface="Times New Roman" pitchFamily="18" charset="0"/>
                <a:cs typeface="Times New Roman" pitchFamily="18" charset="0"/>
              </a:rPr>
            </a:br>
            <a:r>
              <a:rPr lang="en-US" sz="1800" b="0" dirty="0">
                <a:solidFill>
                  <a:schemeClr val="tx1"/>
                </a:solidFill>
                <a:effectLst/>
                <a:latin typeface="Times New Roman" pitchFamily="18" charset="0"/>
                <a:cs typeface="Times New Roman" pitchFamily="18" charset="0"/>
              </a:rPr>
              <a:t>Institutional Affiliation</a:t>
            </a:r>
            <a:br>
              <a:rPr lang="en-US" sz="1800" b="0" dirty="0">
                <a:solidFill>
                  <a:schemeClr val="tx1"/>
                </a:solidFill>
                <a:effectLst/>
                <a:latin typeface="Times New Roman" pitchFamily="18" charset="0"/>
                <a:cs typeface="Times New Roman" pitchFamily="18" charset="0"/>
              </a:rPr>
            </a:br>
            <a:r>
              <a:rPr lang="en-US" sz="1800" b="0" dirty="0">
                <a:solidFill>
                  <a:schemeClr val="tx1"/>
                </a:solidFill>
                <a:effectLst/>
                <a:latin typeface="Times New Roman" pitchFamily="18" charset="0"/>
                <a:cs typeface="Times New Roman" pitchFamily="18" charset="0"/>
              </a:rPr>
              <a:t>Professor's Name </a:t>
            </a:r>
            <a:br>
              <a:rPr lang="en-US" sz="1800" b="0" dirty="0">
                <a:solidFill>
                  <a:schemeClr val="tx1"/>
                </a:solidFill>
                <a:effectLst/>
                <a:latin typeface="Times New Roman" pitchFamily="18" charset="0"/>
                <a:cs typeface="Times New Roman" pitchFamily="18" charset="0"/>
              </a:rPr>
            </a:br>
            <a:r>
              <a:rPr lang="en-US" sz="1800" b="0" dirty="0">
                <a:solidFill>
                  <a:schemeClr val="tx1"/>
                </a:solidFill>
                <a:effectLst/>
                <a:latin typeface="Times New Roman" pitchFamily="18" charset="0"/>
                <a:cs typeface="Times New Roman" pitchFamily="18" charset="0"/>
              </a:rPr>
              <a:t>Course Title</a:t>
            </a:r>
            <a:br>
              <a:rPr lang="en-US" sz="1800" b="0" dirty="0">
                <a:solidFill>
                  <a:schemeClr val="tx1"/>
                </a:solidFill>
                <a:effectLst/>
                <a:latin typeface="Times New Roman" pitchFamily="18" charset="0"/>
                <a:cs typeface="Times New Roman" pitchFamily="18" charset="0"/>
              </a:rPr>
            </a:br>
            <a:r>
              <a:rPr lang="en-US" sz="1800" b="0" dirty="0">
                <a:solidFill>
                  <a:schemeClr val="tx1"/>
                </a:solidFill>
                <a:effectLst/>
                <a:latin typeface="Times New Roman" pitchFamily="18" charset="0"/>
                <a:cs typeface="Times New Roman" pitchFamily="18" charset="0"/>
              </a:rPr>
              <a:t>Due Date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609600"/>
          </a:xfrm>
        </p:spPr>
        <p:txBody>
          <a:bodyPr>
            <a:noAutofit/>
          </a:bodyPr>
          <a:lstStyle/>
          <a:p>
            <a:pPr algn="ctr"/>
            <a:r>
              <a:rPr lang="en-US" sz="2000" dirty="0">
                <a:solidFill>
                  <a:schemeClr val="tx1"/>
                </a:solidFill>
                <a:effectLst/>
                <a:latin typeface="Times New Roman" pitchFamily="18" charset="0"/>
                <a:cs typeface="Times New Roman" pitchFamily="18" charset="0"/>
              </a:rPr>
              <a:t> service-based business applications that allow for appointment setting and service provider scheduling</a:t>
            </a:r>
          </a:p>
        </p:txBody>
      </p:sp>
      <p:sp>
        <p:nvSpPr>
          <p:cNvPr id="3" name="Subtitle 2"/>
          <p:cNvSpPr>
            <a:spLocks noGrp="1"/>
          </p:cNvSpPr>
          <p:nvPr>
            <p:ph type="subTitle" idx="1"/>
          </p:nvPr>
        </p:nvSpPr>
        <p:spPr>
          <a:xfrm>
            <a:off x="685800" y="1447800"/>
            <a:ext cx="7772400" cy="3363511"/>
          </a:xfrm>
        </p:spPr>
        <p:txBody>
          <a:bodyPr>
            <a:normAutofit lnSpcReduction="10000"/>
          </a:bodyPr>
          <a:lstStyle/>
          <a:p>
            <a:pPr algn="ctr"/>
            <a:r>
              <a:rPr lang="en-US" sz="2000" b="1" dirty="0">
                <a:solidFill>
                  <a:schemeClr val="tx1"/>
                </a:solidFill>
                <a:latin typeface="Times New Roman" pitchFamily="18" charset="0"/>
                <a:cs typeface="Times New Roman" pitchFamily="18" charset="0"/>
              </a:rPr>
              <a:t>Acuity scheduling</a:t>
            </a:r>
          </a:p>
          <a:p>
            <a:pPr algn="ctr"/>
            <a:endParaRPr lang="en-US" sz="2000" b="1" dirty="0">
              <a:solidFill>
                <a:schemeClr val="tx1"/>
              </a:solidFill>
              <a:latin typeface="Times New Roman" pitchFamily="18" charset="0"/>
              <a:cs typeface="Times New Roman" pitchFamily="18" charset="0"/>
            </a:endParaRPr>
          </a:p>
          <a:p>
            <a:pPr algn="l">
              <a:lnSpc>
                <a:spcPct val="170000"/>
              </a:lnSpc>
            </a:pPr>
            <a:r>
              <a:rPr lang="en-US" sz="2000" dirty="0">
                <a:solidFill>
                  <a:schemeClr val="tx1"/>
                </a:solidFill>
                <a:latin typeface="Times New Roman" pitchFamily="18" charset="0"/>
                <a:cs typeface="Times New Roman" pitchFamily="18" charset="0"/>
              </a:rPr>
              <a:t>It’s a software as a server software that provides it customers with various services such to manage appointments , email and data. Its highly recommended with various business owners.</a:t>
            </a:r>
          </a:p>
          <a:p>
            <a:pPr algn="l">
              <a:lnSpc>
                <a:spcPct val="170000"/>
              </a:lnSpc>
            </a:pPr>
            <a:r>
              <a:rPr lang="en-US" sz="2000" dirty="0">
                <a:solidFill>
                  <a:schemeClr val="tx1"/>
                </a:solidFill>
                <a:latin typeface="Times New Roman" pitchFamily="18" charset="0"/>
                <a:cs typeface="Times New Roman" pitchFamily="18" charset="0"/>
              </a:rPr>
              <a:t>The software is highly reliable and it clouded hosted. It has it advantages and disadvantage too.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380999"/>
          </a:xfrm>
        </p:spPr>
        <p:txBody>
          <a:bodyPr>
            <a:noAutofit/>
          </a:bodyPr>
          <a:lstStyle/>
          <a:p>
            <a:pPr algn="ctr"/>
            <a:r>
              <a:rPr lang="en-US" sz="2000" b="0" dirty="0">
                <a:solidFill>
                  <a:schemeClr val="tx1"/>
                </a:solidFill>
                <a:effectLst/>
                <a:latin typeface="Times New Roman" pitchFamily="18" charset="0"/>
                <a:cs typeface="Times New Roman" pitchFamily="18" charset="0"/>
              </a:rPr>
              <a:t>Pros And Cons For Acuity Scheduling </a:t>
            </a:r>
          </a:p>
        </p:txBody>
      </p:sp>
      <p:sp>
        <p:nvSpPr>
          <p:cNvPr id="3" name="Subtitle 2"/>
          <p:cNvSpPr>
            <a:spLocks noGrp="1"/>
          </p:cNvSpPr>
          <p:nvPr>
            <p:ph type="subTitle" idx="1"/>
          </p:nvPr>
        </p:nvSpPr>
        <p:spPr>
          <a:xfrm>
            <a:off x="685800" y="1066800"/>
            <a:ext cx="7772400" cy="3744511"/>
          </a:xfrm>
        </p:spPr>
        <p:txBody>
          <a:bodyPr>
            <a:normAutofit/>
          </a:bodyPr>
          <a:lstStyle/>
          <a:p>
            <a:pPr algn="ctr"/>
            <a:r>
              <a:rPr lang="en-US" sz="2000" b="1" dirty="0">
                <a:solidFill>
                  <a:schemeClr val="tx1"/>
                </a:solidFill>
                <a:latin typeface="Times New Roman" pitchFamily="18" charset="0"/>
                <a:cs typeface="Times New Roman" pitchFamily="18" charset="0"/>
              </a:rPr>
              <a:t>Pros</a:t>
            </a:r>
            <a:r>
              <a:rPr lang="en-US" sz="2000" b="1" dirty="0">
                <a:latin typeface="Times New Roman" pitchFamily="18" charset="0"/>
                <a:cs typeface="Times New Roman" pitchFamily="18" charset="0"/>
              </a:rPr>
              <a:t> </a:t>
            </a:r>
          </a:p>
          <a:p>
            <a:pPr algn="ctr">
              <a:buFont typeface="Wingdings" pitchFamily="2" charset="2"/>
              <a:buChar char="ü"/>
            </a:pPr>
            <a:r>
              <a:rPr lang="en-US" sz="1800" dirty="0">
                <a:solidFill>
                  <a:schemeClr val="tx1"/>
                </a:solidFill>
                <a:latin typeface="Times New Roman" pitchFamily="18" charset="0"/>
                <a:cs typeface="Times New Roman" pitchFamily="18" charset="0"/>
              </a:rPr>
              <a:t>Controls your availability</a:t>
            </a:r>
          </a:p>
          <a:p>
            <a:pPr algn="ctr">
              <a:buFont typeface="Wingdings" pitchFamily="2" charset="2"/>
              <a:buChar char="ü"/>
            </a:pPr>
            <a:r>
              <a:rPr lang="en-US" sz="1800" dirty="0">
                <a:solidFill>
                  <a:schemeClr val="tx1"/>
                </a:solidFill>
                <a:latin typeface="Times New Roman" pitchFamily="18" charset="0"/>
                <a:cs typeface="Times New Roman" pitchFamily="18" charset="0"/>
              </a:rPr>
              <a:t>Organize your schedule</a:t>
            </a:r>
          </a:p>
          <a:p>
            <a:pPr algn="ctr">
              <a:buFont typeface="Wingdings" pitchFamily="2" charset="2"/>
              <a:buChar char="ü"/>
            </a:pPr>
            <a:r>
              <a:rPr lang="en-US" sz="1800" dirty="0">
                <a:solidFill>
                  <a:schemeClr val="tx1"/>
                </a:solidFill>
                <a:latin typeface="Times New Roman" pitchFamily="18" charset="0"/>
                <a:cs typeface="Times New Roman" pitchFamily="18" charset="0"/>
              </a:rPr>
              <a:t>Organize your client information</a:t>
            </a:r>
          </a:p>
          <a:p>
            <a:pPr algn="ctr">
              <a:buFont typeface="Wingdings" pitchFamily="2" charset="2"/>
              <a:buChar char="ü"/>
            </a:pPr>
            <a:r>
              <a:rPr lang="en-US" sz="1800" dirty="0">
                <a:solidFill>
                  <a:schemeClr val="tx1"/>
                </a:solidFill>
                <a:latin typeface="Times New Roman" pitchFamily="18" charset="0"/>
                <a:cs typeface="Times New Roman" pitchFamily="18" charset="0"/>
              </a:rPr>
              <a:t>Easy to access</a:t>
            </a:r>
          </a:p>
          <a:p>
            <a:pPr algn="ctr">
              <a:buFont typeface="Wingdings" pitchFamily="2" charset="2"/>
              <a:buChar char="ü"/>
            </a:pPr>
            <a:endParaRPr lang="en-US" sz="1800" dirty="0">
              <a:latin typeface="Times New Roman" pitchFamily="18" charset="0"/>
              <a:cs typeface="Times New Roman" pitchFamily="18" charset="0"/>
            </a:endParaRPr>
          </a:p>
          <a:p>
            <a:pPr algn="ctr"/>
            <a:r>
              <a:rPr lang="en-US" sz="1800" b="1" dirty="0">
                <a:solidFill>
                  <a:schemeClr val="tx1"/>
                </a:solidFill>
                <a:latin typeface="Times New Roman" pitchFamily="18" charset="0"/>
                <a:cs typeface="Times New Roman" pitchFamily="18" charset="0"/>
              </a:rPr>
              <a:t>Cons </a:t>
            </a:r>
          </a:p>
          <a:p>
            <a:pPr algn="ctr">
              <a:buFont typeface="Wingdings" pitchFamily="2" charset="2"/>
              <a:buChar char="ü"/>
            </a:pPr>
            <a:r>
              <a:rPr lang="en-US" sz="1800" dirty="0">
                <a:solidFill>
                  <a:schemeClr val="tx1"/>
                </a:solidFill>
                <a:latin typeface="Times New Roman" pitchFamily="18" charset="0"/>
                <a:cs typeface="Times New Roman" pitchFamily="18" charset="0"/>
              </a:rPr>
              <a:t>Free version doesn’t synchronize with goggle date and time</a:t>
            </a:r>
          </a:p>
          <a:p>
            <a:pPr algn="ctr">
              <a:buFont typeface="Wingdings" pitchFamily="2" charset="2"/>
              <a:buChar char="ü"/>
            </a:pPr>
            <a:r>
              <a:rPr lang="en-US" sz="1800" dirty="0">
                <a:solidFill>
                  <a:schemeClr val="tx1"/>
                </a:solidFill>
                <a:latin typeface="Times New Roman" pitchFamily="18" charset="0"/>
                <a:cs typeface="Times New Roman" pitchFamily="18" charset="0"/>
              </a:rPr>
              <a:t>Complex flexibility</a:t>
            </a:r>
          </a:p>
          <a:p>
            <a:pPr algn="ctr">
              <a:buFont typeface="Wingdings" pitchFamily="2" charset="2"/>
              <a:buChar char="ü"/>
            </a:pPr>
            <a:r>
              <a:rPr lang="en-US" sz="1800" dirty="0">
                <a:solidFill>
                  <a:schemeClr val="tx1"/>
                </a:solidFill>
                <a:latin typeface="Times New Roman" pitchFamily="18" charset="0"/>
                <a:cs typeface="Times New Roman" pitchFamily="18" charset="0"/>
              </a:rPr>
              <a:t>New UI feels like backwards</a:t>
            </a:r>
          </a:p>
          <a:p>
            <a:pPr algn="ctr">
              <a:buFont typeface="Wingdings" pitchFamily="2" charset="2"/>
              <a:buChar char="ü"/>
            </a:pPr>
            <a:r>
              <a:rPr lang="en-US" sz="1800" dirty="0">
                <a:solidFill>
                  <a:schemeClr val="tx1"/>
                </a:solidFill>
                <a:latin typeface="Times New Roman" pitchFamily="18" charset="0"/>
                <a:cs typeface="Times New Roman" pitchFamily="18" charset="0"/>
              </a:rPr>
              <a:t>Limited to method of payment</a:t>
            </a:r>
            <a:r>
              <a:rPr lang="en-US" sz="1800" dirty="0">
                <a:latin typeface="Times New Roman" pitchFamily="18" charset="0"/>
                <a:cs typeface="Times New Roman" pitchFamily="18"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457199"/>
          </a:xfrm>
        </p:spPr>
        <p:txBody>
          <a:bodyPr>
            <a:normAutofit/>
          </a:bodyPr>
          <a:lstStyle/>
          <a:p>
            <a:pPr algn="ctr"/>
            <a:r>
              <a:rPr lang="en-US" sz="2000" dirty="0" err="1">
                <a:solidFill>
                  <a:schemeClr val="tx1"/>
                </a:solidFill>
                <a:effectLst/>
                <a:latin typeface="Times New Roman" pitchFamily="18" charset="0"/>
                <a:cs typeface="Times New Roman" pitchFamily="18" charset="0"/>
              </a:rPr>
              <a:t>SaaS</a:t>
            </a:r>
            <a:r>
              <a:rPr lang="en-US" sz="2000" dirty="0">
                <a:solidFill>
                  <a:schemeClr val="tx1"/>
                </a:solidFill>
                <a:effectLst/>
                <a:latin typeface="Times New Roman" pitchFamily="18" charset="0"/>
                <a:cs typeface="Times New Roman" pitchFamily="18" charset="0"/>
              </a:rPr>
              <a:t> – software as a service </a:t>
            </a:r>
          </a:p>
        </p:txBody>
      </p:sp>
      <p:sp>
        <p:nvSpPr>
          <p:cNvPr id="3" name="Subtitle 2"/>
          <p:cNvSpPr>
            <a:spLocks noGrp="1"/>
          </p:cNvSpPr>
          <p:nvPr>
            <p:ph type="subTitle" idx="1"/>
          </p:nvPr>
        </p:nvSpPr>
        <p:spPr>
          <a:xfrm>
            <a:off x="685800" y="1219201"/>
            <a:ext cx="7772400" cy="3352800"/>
          </a:xfrm>
        </p:spPr>
        <p:txBody>
          <a:bodyPr>
            <a:normAutofit fontScale="92500"/>
          </a:bodyPr>
          <a:lstStyle/>
          <a:p>
            <a:pPr algn="l">
              <a:lnSpc>
                <a:spcPct val="150000"/>
              </a:lnSpc>
            </a:pPr>
            <a:r>
              <a:rPr lang="en-US" sz="2400" dirty="0" err="1">
                <a:solidFill>
                  <a:schemeClr val="tx1"/>
                </a:solidFill>
                <a:latin typeface="Times New Roman" pitchFamily="18" charset="0"/>
                <a:cs typeface="Times New Roman" pitchFamily="18" charset="0"/>
              </a:rPr>
              <a:t>SaaS</a:t>
            </a:r>
            <a:r>
              <a:rPr lang="en-US" sz="2400" dirty="0">
                <a:solidFill>
                  <a:schemeClr val="tx1"/>
                </a:solidFill>
                <a:latin typeface="Times New Roman" pitchFamily="18" charset="0"/>
                <a:cs typeface="Times New Roman" pitchFamily="18" charset="0"/>
              </a:rPr>
              <a:t>- software as a service is cloud based software. It has everything be hosted in the interne net for all its users. The owner controls everything on the software. He or she builds the software, create the updates and host the data base. The owner offers are the services all at once to its users with out no limitation.</a:t>
            </a:r>
          </a:p>
          <a:p>
            <a:pPr algn="l">
              <a:lnSpc>
                <a:spcPct val="150000"/>
              </a:lnSpc>
            </a:pPr>
            <a:r>
              <a:rPr lang="en-US" sz="2400" dirty="0">
                <a:solidFill>
                  <a:schemeClr val="tx1"/>
                </a:solidFill>
                <a:latin typeface="Times New Roman" pitchFamily="18" charset="0"/>
                <a:cs typeface="Times New Roman" pitchFamily="18" charset="0"/>
              </a:rPr>
              <a:t>Its one of the most recent software small business go for</a:t>
            </a:r>
            <a:r>
              <a:rPr lang="en-US" sz="2400" dirty="0">
                <a:latin typeface="Times New Roman" pitchFamily="18" charset="0"/>
                <a:cs typeface="Times New Roman" pitchFamily="18" charset="0"/>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533399"/>
          </a:xfrm>
        </p:spPr>
        <p:txBody>
          <a:bodyPr>
            <a:noAutofit/>
          </a:bodyPr>
          <a:lstStyle/>
          <a:p>
            <a:pPr algn="ctr"/>
            <a:r>
              <a:rPr lang="en-US" sz="3200" dirty="0">
                <a:solidFill>
                  <a:schemeClr val="tx1"/>
                </a:solidFill>
                <a:effectLst/>
                <a:latin typeface="Times New Roman" pitchFamily="18" charset="0"/>
                <a:cs typeface="Times New Roman" pitchFamily="18" charset="0"/>
              </a:rPr>
              <a:t>Pros and cons for </a:t>
            </a:r>
            <a:r>
              <a:rPr lang="en-US" sz="3200" dirty="0" err="1">
                <a:solidFill>
                  <a:schemeClr val="tx1"/>
                </a:solidFill>
                <a:effectLst/>
                <a:latin typeface="Times New Roman" pitchFamily="18" charset="0"/>
                <a:cs typeface="Times New Roman" pitchFamily="18" charset="0"/>
              </a:rPr>
              <a:t>SaaS</a:t>
            </a:r>
            <a:endParaRPr lang="en-US" sz="3200" dirty="0">
              <a:solidFill>
                <a:schemeClr val="tx1"/>
              </a:solidFill>
              <a:effectLst/>
              <a:latin typeface="Times New Roman" pitchFamily="18" charset="0"/>
              <a:cs typeface="Times New Roman" pitchFamily="18" charset="0"/>
            </a:endParaRPr>
          </a:p>
        </p:txBody>
      </p:sp>
      <p:sp>
        <p:nvSpPr>
          <p:cNvPr id="3" name="Subtitle 2"/>
          <p:cNvSpPr>
            <a:spLocks noGrp="1"/>
          </p:cNvSpPr>
          <p:nvPr>
            <p:ph type="subTitle" idx="1"/>
          </p:nvPr>
        </p:nvSpPr>
        <p:spPr>
          <a:xfrm>
            <a:off x="685800" y="914400"/>
            <a:ext cx="7772400" cy="3896911"/>
          </a:xfrm>
        </p:spPr>
        <p:txBody>
          <a:bodyPr/>
          <a:lstStyle/>
          <a:p>
            <a:pPr algn="ctr"/>
            <a:r>
              <a:rPr lang="en-US" dirty="0">
                <a:solidFill>
                  <a:schemeClr val="tx1"/>
                </a:solidFill>
              </a:rPr>
              <a:t>Pros </a:t>
            </a:r>
          </a:p>
          <a:p>
            <a:pPr algn="ctr">
              <a:buClr>
                <a:schemeClr val="tx1"/>
              </a:buClr>
              <a:buFont typeface="Wingdings" pitchFamily="2" charset="2"/>
              <a:buChar char="ü"/>
            </a:pPr>
            <a:r>
              <a:rPr lang="en-US" sz="1600" dirty="0">
                <a:solidFill>
                  <a:schemeClr val="tx1"/>
                </a:solidFill>
              </a:rPr>
              <a:t>Flexible payment</a:t>
            </a:r>
          </a:p>
          <a:p>
            <a:pPr algn="ctr">
              <a:buClr>
                <a:schemeClr val="tx1"/>
              </a:buClr>
              <a:buFont typeface="Wingdings" pitchFamily="2" charset="2"/>
              <a:buChar char="ü"/>
            </a:pPr>
            <a:r>
              <a:rPr lang="en-US" sz="1600" dirty="0" err="1">
                <a:solidFill>
                  <a:schemeClr val="tx1"/>
                </a:solidFill>
              </a:rPr>
              <a:t>Scable</a:t>
            </a:r>
            <a:r>
              <a:rPr lang="en-US" sz="1600" dirty="0">
                <a:solidFill>
                  <a:schemeClr val="tx1"/>
                </a:solidFill>
              </a:rPr>
              <a:t> usage </a:t>
            </a:r>
          </a:p>
          <a:p>
            <a:pPr algn="ctr">
              <a:buClr>
                <a:schemeClr val="tx1"/>
              </a:buClr>
              <a:buFont typeface="Wingdings" pitchFamily="2" charset="2"/>
              <a:buChar char="ü"/>
            </a:pPr>
            <a:r>
              <a:rPr lang="en-US" sz="1600" dirty="0">
                <a:solidFill>
                  <a:schemeClr val="tx1"/>
                </a:solidFill>
              </a:rPr>
              <a:t>Automatic update</a:t>
            </a:r>
          </a:p>
          <a:p>
            <a:pPr algn="ctr">
              <a:buClr>
                <a:schemeClr val="tx1"/>
              </a:buClr>
              <a:buFont typeface="Wingdings" pitchFamily="2" charset="2"/>
              <a:buChar char="ü"/>
            </a:pPr>
            <a:r>
              <a:rPr lang="en-US" sz="1600" dirty="0">
                <a:solidFill>
                  <a:schemeClr val="tx1"/>
                </a:solidFill>
              </a:rPr>
              <a:t>Accessibility &amp; persistence</a:t>
            </a:r>
          </a:p>
          <a:p>
            <a:pPr algn="ctr">
              <a:buClr>
                <a:schemeClr val="tx1"/>
              </a:buClr>
              <a:buFont typeface="Wingdings" pitchFamily="2" charset="2"/>
              <a:buChar char="ü"/>
            </a:pPr>
            <a:endParaRPr lang="en-US" sz="1600" dirty="0">
              <a:solidFill>
                <a:schemeClr val="tx1"/>
              </a:solidFill>
            </a:endParaRPr>
          </a:p>
          <a:p>
            <a:pPr algn="ctr">
              <a:buClr>
                <a:schemeClr val="tx1"/>
              </a:buClr>
            </a:pPr>
            <a:r>
              <a:rPr lang="en-US" sz="1600" b="1" dirty="0">
                <a:solidFill>
                  <a:schemeClr val="tx1"/>
                </a:solidFill>
              </a:rPr>
              <a:t>Cons </a:t>
            </a:r>
          </a:p>
          <a:p>
            <a:pPr algn="ctr">
              <a:buClr>
                <a:schemeClr val="tx1"/>
              </a:buClr>
              <a:buFont typeface="Wingdings" pitchFamily="2" charset="2"/>
              <a:buChar char="ü"/>
            </a:pPr>
            <a:r>
              <a:rPr lang="en-US" sz="1600" dirty="0">
                <a:solidFill>
                  <a:schemeClr val="tx1"/>
                </a:solidFill>
              </a:rPr>
              <a:t>Issues beyond customer control</a:t>
            </a:r>
          </a:p>
          <a:p>
            <a:pPr algn="ctr">
              <a:buClr>
                <a:schemeClr val="tx1"/>
              </a:buClr>
              <a:buFont typeface="Wingdings" pitchFamily="2" charset="2"/>
              <a:buChar char="ü"/>
            </a:pPr>
            <a:r>
              <a:rPr lang="en-US" sz="1600" dirty="0">
                <a:solidFill>
                  <a:schemeClr val="tx1"/>
                </a:solidFill>
              </a:rPr>
              <a:t>Customer loses control over version</a:t>
            </a:r>
          </a:p>
          <a:p>
            <a:pPr algn="ctr">
              <a:buClr>
                <a:schemeClr val="tx1"/>
              </a:buClr>
              <a:buFont typeface="Wingdings" pitchFamily="2" charset="2"/>
              <a:buChar char="ü"/>
            </a:pPr>
            <a:r>
              <a:rPr lang="en-US" sz="1600" dirty="0">
                <a:solidFill>
                  <a:schemeClr val="tx1"/>
                </a:solidFill>
              </a:rPr>
              <a:t>Difficult switching vendors</a:t>
            </a:r>
          </a:p>
          <a:p>
            <a:pPr algn="ctr">
              <a:buClr>
                <a:schemeClr val="tx1"/>
              </a:buClr>
              <a:buFont typeface="Wingdings" pitchFamily="2" charset="2"/>
              <a:buChar char="ü"/>
            </a:pPr>
            <a:r>
              <a:rPr lang="en-US" sz="1600" dirty="0">
                <a:solidFill>
                  <a:schemeClr val="tx1"/>
                </a:solidFill>
              </a:rPr>
              <a:t>Unstable security and privacy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533399"/>
          </a:xfrm>
        </p:spPr>
        <p:txBody>
          <a:bodyPr>
            <a:normAutofit/>
          </a:bodyPr>
          <a:lstStyle/>
          <a:p>
            <a:pPr algn="ctr"/>
            <a:r>
              <a:rPr lang="en-US" sz="2000" dirty="0">
                <a:solidFill>
                  <a:schemeClr val="tx1"/>
                </a:solidFill>
                <a:effectLst/>
                <a:latin typeface="Times New Roman" pitchFamily="18" charset="0"/>
                <a:cs typeface="Times New Roman" pitchFamily="18" charset="0"/>
              </a:rPr>
              <a:t>In- House Built Software </a:t>
            </a:r>
          </a:p>
        </p:txBody>
      </p:sp>
      <p:sp>
        <p:nvSpPr>
          <p:cNvPr id="3" name="Subtitle 2"/>
          <p:cNvSpPr>
            <a:spLocks noGrp="1"/>
          </p:cNvSpPr>
          <p:nvPr>
            <p:ph type="subTitle" idx="1"/>
          </p:nvPr>
        </p:nvSpPr>
        <p:spPr>
          <a:xfrm>
            <a:off x="685800" y="762000"/>
            <a:ext cx="7772400" cy="4049311"/>
          </a:xfrm>
        </p:spPr>
        <p:txBody>
          <a:bodyPr>
            <a:normAutofit fontScale="92500" lnSpcReduction="10000"/>
          </a:bodyPr>
          <a:lstStyle/>
          <a:p>
            <a:pPr algn="l">
              <a:lnSpc>
                <a:spcPct val="150000"/>
              </a:lnSpc>
            </a:pPr>
            <a:r>
              <a:rPr lang="en-US" dirty="0">
                <a:solidFill>
                  <a:schemeClr val="tx1"/>
                </a:solidFill>
                <a:latin typeface="Times New Roman" pitchFamily="18" charset="0"/>
                <a:cs typeface="Times New Roman" pitchFamily="18" charset="0"/>
              </a:rPr>
              <a:t>This are software's that are build in our respective place of work. We are realizable for day to day running and it functionality. Lets take an example to explain this. When a company has its specialists it instructs its employees to build a software to run it daily programs. That software that run all the actives of the company we call it In-house Built Software </a:t>
            </a:r>
          </a:p>
          <a:p>
            <a:pPr algn="ctr"/>
            <a:endParaRPr lang="en-US" dirty="0">
              <a:solidFill>
                <a:schemeClr val="tx1"/>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799"/>
          </a:xfrm>
        </p:spPr>
        <p:txBody>
          <a:bodyPr>
            <a:normAutofit/>
          </a:bodyPr>
          <a:lstStyle/>
          <a:p>
            <a:pPr algn="ctr"/>
            <a:r>
              <a:rPr lang="en-US" sz="2800" b="0" dirty="0">
                <a:solidFill>
                  <a:schemeClr val="tx1"/>
                </a:solidFill>
                <a:effectLst/>
                <a:latin typeface="Times New Roman" pitchFamily="18" charset="0"/>
                <a:cs typeface="Times New Roman" pitchFamily="18" charset="0"/>
              </a:rPr>
              <a:t>Pros and cons </a:t>
            </a:r>
          </a:p>
        </p:txBody>
      </p:sp>
      <p:sp>
        <p:nvSpPr>
          <p:cNvPr id="3" name="Subtitle 2"/>
          <p:cNvSpPr>
            <a:spLocks noGrp="1"/>
          </p:cNvSpPr>
          <p:nvPr>
            <p:ph type="subTitle" idx="1"/>
          </p:nvPr>
        </p:nvSpPr>
        <p:spPr>
          <a:xfrm>
            <a:off x="685800" y="990600"/>
            <a:ext cx="7772400" cy="4038600"/>
          </a:xfrm>
        </p:spPr>
        <p:txBody>
          <a:bodyPr/>
          <a:lstStyle/>
          <a:p>
            <a:pPr algn="ctr"/>
            <a:r>
              <a:rPr lang="en-US" dirty="0">
                <a:solidFill>
                  <a:schemeClr val="tx1"/>
                </a:solidFill>
              </a:rPr>
              <a:t>Pros </a:t>
            </a:r>
          </a:p>
          <a:p>
            <a:pPr algn="ctr">
              <a:buFont typeface="Wingdings" pitchFamily="2" charset="2"/>
              <a:buChar char="ü"/>
            </a:pPr>
            <a:r>
              <a:rPr lang="en-US" sz="1800" dirty="0">
                <a:solidFill>
                  <a:schemeClr val="tx1"/>
                </a:solidFill>
                <a:latin typeface="Times New Roman" pitchFamily="18" charset="0"/>
                <a:cs typeface="Times New Roman" pitchFamily="18" charset="0"/>
              </a:rPr>
              <a:t>Risks are controlled</a:t>
            </a:r>
          </a:p>
          <a:p>
            <a:pPr algn="ctr">
              <a:buFont typeface="Wingdings" pitchFamily="2" charset="2"/>
              <a:buChar char="ü"/>
            </a:pPr>
            <a:r>
              <a:rPr lang="en-US" sz="1800" dirty="0">
                <a:solidFill>
                  <a:schemeClr val="tx1"/>
                </a:solidFill>
                <a:latin typeface="Times New Roman" pitchFamily="18" charset="0"/>
                <a:cs typeface="Times New Roman" pitchFamily="18" charset="0"/>
              </a:rPr>
              <a:t>Guaranteed availability</a:t>
            </a:r>
          </a:p>
          <a:p>
            <a:pPr algn="ctr">
              <a:buFont typeface="Wingdings" pitchFamily="2" charset="2"/>
              <a:buChar char="ü"/>
            </a:pPr>
            <a:r>
              <a:rPr lang="en-US" sz="1800" dirty="0">
                <a:solidFill>
                  <a:schemeClr val="tx1"/>
                </a:solidFill>
                <a:latin typeface="Times New Roman" pitchFamily="18" charset="0"/>
                <a:cs typeface="Times New Roman" pitchFamily="18" charset="0"/>
              </a:rPr>
              <a:t>Good communication</a:t>
            </a:r>
          </a:p>
          <a:p>
            <a:pPr algn="ctr">
              <a:buFont typeface="Wingdings" pitchFamily="2" charset="2"/>
              <a:buChar char="ü"/>
            </a:pPr>
            <a:r>
              <a:rPr lang="en-US" sz="1800" dirty="0">
                <a:solidFill>
                  <a:schemeClr val="tx1"/>
                </a:solidFill>
                <a:latin typeface="Times New Roman" pitchFamily="18" charset="0"/>
                <a:cs typeface="Times New Roman" pitchFamily="18" charset="0"/>
              </a:rPr>
              <a:t>Cheap in terms of subscription</a:t>
            </a:r>
          </a:p>
          <a:p>
            <a:pPr algn="ctr"/>
            <a:r>
              <a:rPr lang="en-US" sz="2400" b="1" dirty="0">
                <a:solidFill>
                  <a:schemeClr val="tx1"/>
                </a:solidFill>
              </a:rPr>
              <a:t>Cons</a:t>
            </a:r>
          </a:p>
          <a:p>
            <a:pPr algn="ctr">
              <a:buFont typeface="Wingdings" pitchFamily="2" charset="2"/>
              <a:buChar char="ü"/>
            </a:pPr>
            <a:r>
              <a:rPr lang="en-US" sz="1800" dirty="0">
                <a:solidFill>
                  <a:schemeClr val="tx1"/>
                </a:solidFill>
                <a:latin typeface="Times New Roman" pitchFamily="18" charset="0"/>
                <a:cs typeface="Times New Roman" pitchFamily="18" charset="0"/>
              </a:rPr>
              <a:t>High cost to install</a:t>
            </a:r>
          </a:p>
          <a:p>
            <a:pPr algn="ctr">
              <a:buFont typeface="Wingdings" pitchFamily="2" charset="2"/>
              <a:buChar char="ü"/>
            </a:pPr>
            <a:r>
              <a:rPr lang="en-US" sz="1800" dirty="0">
                <a:solidFill>
                  <a:schemeClr val="tx1"/>
                </a:solidFill>
                <a:latin typeface="Times New Roman" pitchFamily="18" charset="0"/>
                <a:cs typeface="Times New Roman" pitchFamily="18" charset="0"/>
              </a:rPr>
              <a:t>Time costing to install</a:t>
            </a:r>
          </a:p>
          <a:p>
            <a:pPr algn="ctr">
              <a:buFont typeface="Wingdings" pitchFamily="2" charset="2"/>
              <a:buChar char="ü"/>
            </a:pPr>
            <a:r>
              <a:rPr lang="en-US" sz="1800" dirty="0">
                <a:solidFill>
                  <a:schemeClr val="tx1"/>
                </a:solidFill>
                <a:latin typeface="Times New Roman" pitchFamily="18" charset="0"/>
                <a:cs typeface="Times New Roman" pitchFamily="18" charset="0"/>
              </a:rPr>
              <a:t>High development and maintain cost</a:t>
            </a:r>
          </a:p>
          <a:p>
            <a:pPr algn="ctr">
              <a:buFont typeface="Wingdings" pitchFamily="2" charset="2"/>
              <a:buChar char="ü"/>
            </a:pPr>
            <a:r>
              <a:rPr lang="en-US" sz="1800" dirty="0">
                <a:solidFill>
                  <a:schemeClr val="tx1"/>
                </a:solidFill>
                <a:latin typeface="Times New Roman" pitchFamily="18" charset="0"/>
                <a:cs typeface="Times New Roman" pitchFamily="18" charset="0"/>
              </a:rPr>
              <a:t>Requires more IT skills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685799"/>
          </a:xfrm>
        </p:spPr>
        <p:txBody>
          <a:bodyPr>
            <a:normAutofit/>
          </a:bodyPr>
          <a:lstStyle/>
          <a:p>
            <a:pPr algn="ctr"/>
            <a:r>
              <a:rPr lang="en-US" sz="1800" dirty="0">
                <a:solidFill>
                  <a:schemeClr val="tx1"/>
                </a:solidFill>
                <a:effectLst/>
                <a:latin typeface="Times New Roman" pitchFamily="18" charset="0"/>
                <a:cs typeface="Times New Roman" pitchFamily="18" charset="0"/>
              </a:rPr>
              <a:t>Software Requirements: requirements the software must do to support the Services Department</a:t>
            </a:r>
          </a:p>
        </p:txBody>
      </p:sp>
      <p:sp>
        <p:nvSpPr>
          <p:cNvPr id="3" name="Subtitle 2"/>
          <p:cNvSpPr>
            <a:spLocks noGrp="1"/>
          </p:cNvSpPr>
          <p:nvPr>
            <p:ph type="subTitle" idx="1"/>
          </p:nvPr>
        </p:nvSpPr>
        <p:spPr>
          <a:xfrm>
            <a:off x="685800" y="1219200"/>
            <a:ext cx="7772400" cy="3592111"/>
          </a:xfrm>
        </p:spPr>
        <p:txBody>
          <a:bodyPr>
            <a:normAutofit/>
          </a:bodyPr>
          <a:lstStyle/>
          <a:p>
            <a:pPr algn="ctr">
              <a:buFont typeface="Wingdings" pitchFamily="2" charset="2"/>
              <a:buChar char="ü"/>
            </a:pPr>
            <a:endParaRPr lang="en-US" sz="1600" dirty="0">
              <a:solidFill>
                <a:schemeClr val="tx1"/>
              </a:solidFill>
              <a:latin typeface="Times New Roman" pitchFamily="18" charset="0"/>
              <a:cs typeface="Times New Roman" pitchFamily="18" charset="0"/>
            </a:endParaRPr>
          </a:p>
          <a:p>
            <a:pPr algn="ctr">
              <a:buFont typeface="Wingdings" pitchFamily="2" charset="2"/>
              <a:buChar char="ü"/>
            </a:pPr>
            <a:r>
              <a:rPr lang="en-US" sz="1600" dirty="0">
                <a:solidFill>
                  <a:schemeClr val="tx1"/>
                </a:solidFill>
                <a:latin typeface="Times New Roman" pitchFamily="18" charset="0"/>
                <a:cs typeface="Times New Roman" pitchFamily="18" charset="0"/>
              </a:rPr>
              <a:t>Organize emails</a:t>
            </a:r>
          </a:p>
          <a:p>
            <a:pPr algn="ctr">
              <a:buFont typeface="Wingdings" pitchFamily="2" charset="2"/>
              <a:buChar char="ü"/>
            </a:pPr>
            <a:r>
              <a:rPr lang="en-US" sz="1600" dirty="0">
                <a:solidFill>
                  <a:schemeClr val="tx1"/>
                </a:solidFill>
                <a:latin typeface="Times New Roman" pitchFamily="18" charset="0"/>
                <a:cs typeface="Times New Roman" pitchFamily="18" charset="0"/>
              </a:rPr>
              <a:t>Notify new emails</a:t>
            </a:r>
          </a:p>
          <a:p>
            <a:pPr algn="ctr">
              <a:buFont typeface="Wingdings" pitchFamily="2" charset="2"/>
              <a:buChar char="ü"/>
            </a:pPr>
            <a:r>
              <a:rPr lang="en-US" sz="1600" dirty="0">
                <a:solidFill>
                  <a:schemeClr val="tx1"/>
                </a:solidFill>
                <a:latin typeface="Times New Roman" pitchFamily="18" charset="0"/>
                <a:cs typeface="Times New Roman" pitchFamily="18" charset="0"/>
              </a:rPr>
              <a:t>Notify and reminder both client and and service provider the date and time of appointment</a:t>
            </a:r>
          </a:p>
          <a:p>
            <a:pPr algn="ctr">
              <a:buFont typeface="Wingdings" pitchFamily="2" charset="2"/>
              <a:buChar char="ü"/>
            </a:pPr>
            <a:r>
              <a:rPr lang="en-US" sz="1600" dirty="0">
                <a:solidFill>
                  <a:schemeClr val="tx1"/>
                </a:solidFill>
                <a:latin typeface="Times New Roman" pitchFamily="18" charset="0"/>
                <a:cs typeface="Times New Roman" pitchFamily="18" charset="0"/>
              </a:rPr>
              <a:t>Store both customers and employees data.</a:t>
            </a:r>
          </a:p>
          <a:p>
            <a:pPr algn="ctr">
              <a:buFont typeface="Wingdings" pitchFamily="2" charset="2"/>
              <a:buChar char="ü"/>
            </a:pPr>
            <a:r>
              <a:rPr lang="en-US" sz="1600" dirty="0">
                <a:solidFill>
                  <a:schemeClr val="tx1"/>
                </a:solidFill>
                <a:latin typeface="Times New Roman" pitchFamily="18" charset="0"/>
                <a:cs typeface="Times New Roman" pitchFamily="18" charset="0"/>
              </a:rPr>
              <a:t>Organize clients information</a:t>
            </a:r>
          </a:p>
          <a:p>
            <a:pPr algn="ctr">
              <a:buFont typeface="Wingdings" pitchFamily="2" charset="2"/>
              <a:buChar char="ü"/>
            </a:pPr>
            <a:r>
              <a:rPr lang="en-US" sz="1600" dirty="0">
                <a:solidFill>
                  <a:schemeClr val="tx1"/>
                </a:solidFill>
                <a:latin typeface="Times New Roman" pitchFamily="18" charset="0"/>
                <a:cs typeface="Times New Roman" pitchFamily="18" charset="0"/>
              </a:rPr>
              <a:t>Controls the activity with the business set up</a:t>
            </a:r>
          </a:p>
          <a:p>
            <a:pPr algn="ctr">
              <a:buFont typeface="Wingdings" pitchFamily="2" charset="2"/>
              <a:buChar char="ü"/>
            </a:pPr>
            <a:r>
              <a:rPr lang="en-US" sz="1600" dirty="0">
                <a:solidFill>
                  <a:schemeClr val="tx1"/>
                </a:solidFill>
                <a:latin typeface="Times New Roman" pitchFamily="18" charset="0"/>
                <a:cs typeface="Times New Roman" pitchFamily="18" charset="0"/>
              </a:rPr>
              <a:t>Organize your schedule</a:t>
            </a:r>
          </a:p>
          <a:p>
            <a:pPr algn="ctr">
              <a:buFont typeface="Wingdings" pitchFamily="2" charset="2"/>
              <a:buChar char="ü"/>
            </a:pPr>
            <a:r>
              <a:rPr lang="en-US" sz="1600">
                <a:solidFill>
                  <a:schemeClr val="tx1"/>
                </a:solidFill>
                <a:latin typeface="Times New Roman" pitchFamily="18" charset="0"/>
                <a:cs typeface="Times New Roman" pitchFamily="18" charset="0"/>
              </a:rPr>
              <a:t>Easy communication </a:t>
            </a:r>
            <a:r>
              <a:rPr lang="en-US" sz="1600" dirty="0">
                <a:solidFill>
                  <a:schemeClr val="tx1"/>
                </a:solidFill>
                <a:latin typeface="Times New Roman" pitchFamily="18" charset="0"/>
                <a:cs typeface="Times New Roman" pitchFamily="18" charset="0"/>
              </a:rPr>
              <a:t>among the employees if the company decides to go with voice through IP, IT business strategies.</a:t>
            </a:r>
          </a:p>
          <a:p>
            <a:pPr algn="ctr">
              <a:buFont typeface="Wingdings" pitchFamily="2" charset="2"/>
              <a:buChar char="ü"/>
            </a:pPr>
            <a:endParaRPr lang="en-US" sz="1600" dirty="0">
              <a:solidFill>
                <a:schemeClr val="tx1"/>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533399"/>
          </a:xfrm>
        </p:spPr>
        <p:txBody>
          <a:bodyPr>
            <a:normAutofit/>
          </a:bodyPr>
          <a:lstStyle/>
          <a:p>
            <a:pPr algn="ctr"/>
            <a:r>
              <a:rPr lang="en-US" sz="2400" dirty="0">
                <a:solidFill>
                  <a:schemeClr val="tx1"/>
                </a:solidFill>
                <a:effectLst/>
                <a:latin typeface="Times New Roman" pitchFamily="18" charset="0"/>
                <a:cs typeface="Times New Roman" pitchFamily="18" charset="0"/>
              </a:rPr>
              <a:t> Communication Plan</a:t>
            </a:r>
          </a:p>
        </p:txBody>
      </p:sp>
      <p:graphicFrame>
        <p:nvGraphicFramePr>
          <p:cNvPr id="4" name="Table 3"/>
          <p:cNvGraphicFramePr>
            <a:graphicFrameLocks noGrp="1"/>
          </p:cNvGraphicFramePr>
          <p:nvPr/>
        </p:nvGraphicFramePr>
        <p:xfrm>
          <a:off x="685800" y="762000"/>
          <a:ext cx="7620000" cy="4114800"/>
        </p:xfrm>
        <a:graphic>
          <a:graphicData uri="http://schemas.openxmlformats.org/drawingml/2006/table">
            <a:tbl>
              <a:tblPr firstRow="1" bandRow="1">
                <a:tableStyleId>{00A15C55-8517-42AA-B614-E9B94910E393}</a:tableStyleId>
              </a:tblPr>
              <a:tblGrid>
                <a:gridCol w="1270000">
                  <a:extLst>
                    <a:ext uri="{9D8B030D-6E8A-4147-A177-3AD203B41FA5}">
                      <a16:colId xmlns:a16="http://schemas.microsoft.com/office/drawing/2014/main" val="20000"/>
                    </a:ext>
                  </a:extLst>
                </a:gridCol>
                <a:gridCol w="1270000">
                  <a:extLst>
                    <a:ext uri="{9D8B030D-6E8A-4147-A177-3AD203B41FA5}">
                      <a16:colId xmlns:a16="http://schemas.microsoft.com/office/drawing/2014/main" val="20001"/>
                    </a:ext>
                  </a:extLst>
                </a:gridCol>
                <a:gridCol w="1270000">
                  <a:extLst>
                    <a:ext uri="{9D8B030D-6E8A-4147-A177-3AD203B41FA5}">
                      <a16:colId xmlns:a16="http://schemas.microsoft.com/office/drawing/2014/main" val="20002"/>
                    </a:ext>
                  </a:extLst>
                </a:gridCol>
                <a:gridCol w="1270000">
                  <a:extLst>
                    <a:ext uri="{9D8B030D-6E8A-4147-A177-3AD203B41FA5}">
                      <a16:colId xmlns:a16="http://schemas.microsoft.com/office/drawing/2014/main" val="20003"/>
                    </a:ext>
                  </a:extLst>
                </a:gridCol>
                <a:gridCol w="1270000">
                  <a:extLst>
                    <a:ext uri="{9D8B030D-6E8A-4147-A177-3AD203B41FA5}">
                      <a16:colId xmlns:a16="http://schemas.microsoft.com/office/drawing/2014/main" val="20004"/>
                    </a:ext>
                  </a:extLst>
                </a:gridCol>
                <a:gridCol w="1270000">
                  <a:extLst>
                    <a:ext uri="{9D8B030D-6E8A-4147-A177-3AD203B41FA5}">
                      <a16:colId xmlns:a16="http://schemas.microsoft.com/office/drawing/2014/main" val="20005"/>
                    </a:ext>
                  </a:extLst>
                </a:gridCol>
              </a:tblGrid>
              <a:tr h="583442">
                <a:tc>
                  <a:txBody>
                    <a:bodyPr/>
                    <a:lstStyle/>
                    <a:p>
                      <a:r>
                        <a:rPr lang="en-US" sz="1200" dirty="0">
                          <a:latin typeface="Times New Roman" pitchFamily="18" charset="0"/>
                          <a:cs typeface="Times New Roman" pitchFamily="18" charset="0"/>
                        </a:rPr>
                        <a:t>communication</a:t>
                      </a:r>
                    </a:p>
                  </a:txBody>
                  <a:tcPr/>
                </a:tc>
                <a:tc>
                  <a:txBody>
                    <a:bodyPr/>
                    <a:lstStyle/>
                    <a:p>
                      <a:r>
                        <a:rPr lang="en-US" dirty="0"/>
                        <a:t>Method </a:t>
                      </a:r>
                    </a:p>
                  </a:txBody>
                  <a:tcPr/>
                </a:tc>
                <a:tc>
                  <a:txBody>
                    <a:bodyPr/>
                    <a:lstStyle/>
                    <a:p>
                      <a:r>
                        <a:rPr lang="en-US" b="0" dirty="0">
                          <a:latin typeface="Times New Roman" pitchFamily="18" charset="0"/>
                          <a:cs typeface="Times New Roman" pitchFamily="18" charset="0"/>
                        </a:rPr>
                        <a:t>Frequency</a:t>
                      </a:r>
                    </a:p>
                  </a:txBody>
                  <a:tcPr/>
                </a:tc>
                <a:tc>
                  <a:txBody>
                    <a:bodyPr/>
                    <a:lstStyle/>
                    <a:p>
                      <a:r>
                        <a:rPr lang="en-US" b="0" dirty="0"/>
                        <a:t>Goals</a:t>
                      </a:r>
                    </a:p>
                  </a:txBody>
                  <a:tcPr/>
                </a:tc>
                <a:tc>
                  <a:txBody>
                    <a:bodyPr/>
                    <a:lstStyle/>
                    <a:p>
                      <a:r>
                        <a:rPr lang="en-US" b="0" dirty="0"/>
                        <a:t>owner</a:t>
                      </a:r>
                    </a:p>
                  </a:txBody>
                  <a:tcPr/>
                </a:tc>
                <a:tc>
                  <a:txBody>
                    <a:bodyPr/>
                    <a:lstStyle/>
                    <a:p>
                      <a:r>
                        <a:rPr lang="en-US" dirty="0"/>
                        <a:t>Audience </a:t>
                      </a:r>
                    </a:p>
                  </a:txBody>
                  <a:tcPr/>
                </a:tc>
                <a:extLst>
                  <a:ext uri="{0D108BD9-81ED-4DB2-BD59-A6C34878D82A}">
                    <a16:rowId xmlns:a16="http://schemas.microsoft.com/office/drawing/2014/main" val="10000"/>
                  </a:ext>
                </a:extLst>
              </a:tr>
              <a:tr h="1013347">
                <a:tc>
                  <a:txBody>
                    <a:bodyPr/>
                    <a:lstStyle/>
                    <a:p>
                      <a:r>
                        <a:rPr lang="en-US" dirty="0"/>
                        <a:t>Project status</a:t>
                      </a:r>
                    </a:p>
                  </a:txBody>
                  <a:tcPr/>
                </a:tc>
                <a:tc>
                  <a:txBody>
                    <a:bodyPr/>
                    <a:lstStyle/>
                    <a:p>
                      <a:r>
                        <a:rPr lang="en-US" dirty="0"/>
                        <a:t>Email </a:t>
                      </a:r>
                    </a:p>
                  </a:txBody>
                  <a:tcPr/>
                </a:tc>
                <a:tc>
                  <a:txBody>
                    <a:bodyPr/>
                    <a:lstStyle/>
                    <a:p>
                      <a:r>
                        <a:rPr lang="en-US" dirty="0"/>
                        <a:t>Weekly</a:t>
                      </a:r>
                      <a:r>
                        <a:rPr lang="en-US" baseline="0" dirty="0"/>
                        <a:t> </a:t>
                      </a:r>
                      <a:endParaRPr lang="en-US" dirty="0"/>
                    </a:p>
                  </a:txBody>
                  <a:tcPr/>
                </a:tc>
                <a:tc>
                  <a:txBody>
                    <a:bodyPr/>
                    <a:lstStyle/>
                    <a:p>
                      <a:r>
                        <a:rPr lang="en-US" sz="1200" dirty="0"/>
                        <a:t>Go through the status and discuss on ways to upgrade</a:t>
                      </a:r>
                    </a:p>
                  </a:txBody>
                  <a:tcPr/>
                </a:tc>
                <a:tc>
                  <a:txBody>
                    <a:bodyPr/>
                    <a:lstStyle/>
                    <a:p>
                      <a:r>
                        <a:rPr lang="en-US" dirty="0"/>
                        <a:t>Manager</a:t>
                      </a:r>
                      <a:r>
                        <a:rPr lang="en-US" baseline="0" dirty="0"/>
                        <a:t> </a:t>
                      </a:r>
                      <a:endParaRPr lang="en-US" dirty="0"/>
                    </a:p>
                  </a:txBody>
                  <a:tcPr/>
                </a:tc>
                <a:tc>
                  <a:txBody>
                    <a:bodyPr/>
                    <a:lstStyle/>
                    <a:p>
                      <a:r>
                        <a:rPr lang="en-US" sz="1200" dirty="0"/>
                        <a:t>Business</a:t>
                      </a:r>
                      <a:r>
                        <a:rPr lang="en-US" sz="1200" baseline="0" dirty="0"/>
                        <a:t> board and IT experts</a:t>
                      </a:r>
                      <a:endParaRPr lang="en-US" sz="1200" dirty="0"/>
                    </a:p>
                  </a:txBody>
                  <a:tcPr/>
                </a:tc>
                <a:extLst>
                  <a:ext uri="{0D108BD9-81ED-4DB2-BD59-A6C34878D82A}">
                    <a16:rowId xmlns:a16="http://schemas.microsoft.com/office/drawing/2014/main" val="10001"/>
                  </a:ext>
                </a:extLst>
              </a:tr>
              <a:tr h="829102">
                <a:tc>
                  <a:txBody>
                    <a:bodyPr/>
                    <a:lstStyle/>
                    <a:p>
                      <a:r>
                        <a:rPr lang="en-US" sz="1600" dirty="0"/>
                        <a:t>Motivation</a:t>
                      </a:r>
                    </a:p>
                  </a:txBody>
                  <a:tcPr/>
                </a:tc>
                <a:tc>
                  <a:txBody>
                    <a:bodyPr/>
                    <a:lstStyle/>
                    <a:p>
                      <a:r>
                        <a:rPr lang="en-US" dirty="0"/>
                        <a:t>email</a:t>
                      </a:r>
                    </a:p>
                  </a:txBody>
                  <a:tcPr/>
                </a:tc>
                <a:tc>
                  <a:txBody>
                    <a:bodyPr/>
                    <a:lstStyle/>
                    <a:p>
                      <a:r>
                        <a:rPr lang="en-US" dirty="0"/>
                        <a:t>Daily</a:t>
                      </a:r>
                      <a:r>
                        <a:rPr lang="en-US" baseline="0" dirty="0"/>
                        <a:t> </a:t>
                      </a:r>
                      <a:endParaRPr lang="en-US" dirty="0"/>
                    </a:p>
                  </a:txBody>
                  <a:tcPr/>
                </a:tc>
                <a:tc>
                  <a:txBody>
                    <a:bodyPr/>
                    <a:lstStyle/>
                    <a:p>
                      <a:r>
                        <a:rPr lang="en-US" sz="1200" dirty="0"/>
                        <a:t>To boost the morale for all the workers</a:t>
                      </a:r>
                      <a:r>
                        <a:rPr lang="en-US" sz="1200" baseline="0" dirty="0"/>
                        <a:t> in the company</a:t>
                      </a:r>
                      <a:endParaRPr lang="en-US" sz="1200" dirty="0"/>
                    </a:p>
                  </a:txBody>
                  <a:tcPr/>
                </a:tc>
                <a:tc>
                  <a:txBody>
                    <a:bodyPr/>
                    <a:lstStyle/>
                    <a:p>
                      <a:r>
                        <a:rPr lang="en-US" dirty="0"/>
                        <a:t>Manager </a:t>
                      </a:r>
                    </a:p>
                  </a:txBody>
                  <a:tcPr/>
                </a:tc>
                <a:tc>
                  <a:txBody>
                    <a:bodyPr/>
                    <a:lstStyle/>
                    <a:p>
                      <a:r>
                        <a:rPr lang="en-US" sz="1200" dirty="0"/>
                        <a:t>Employees</a:t>
                      </a:r>
                      <a:r>
                        <a:rPr lang="en-US" sz="1200" baseline="0" dirty="0"/>
                        <a:t> and employers </a:t>
                      </a:r>
                      <a:endParaRPr lang="en-US" sz="1200" dirty="0"/>
                    </a:p>
                  </a:txBody>
                  <a:tcPr/>
                </a:tc>
                <a:extLst>
                  <a:ext uri="{0D108BD9-81ED-4DB2-BD59-A6C34878D82A}">
                    <a16:rowId xmlns:a16="http://schemas.microsoft.com/office/drawing/2014/main" val="10002"/>
                  </a:ext>
                </a:extLst>
              </a:tr>
              <a:tr h="951931">
                <a:tc>
                  <a:txBody>
                    <a:bodyPr/>
                    <a:lstStyle/>
                    <a:p>
                      <a:r>
                        <a:rPr lang="en-US" sz="1400" dirty="0"/>
                        <a:t>Task upgrade</a:t>
                      </a:r>
                      <a:r>
                        <a:rPr lang="en-US" sz="1400" baseline="0" dirty="0"/>
                        <a:t> updates </a:t>
                      </a:r>
                      <a:endParaRPr lang="en-US" sz="1400" dirty="0"/>
                    </a:p>
                  </a:txBody>
                  <a:tcPr/>
                </a:tc>
                <a:tc>
                  <a:txBody>
                    <a:bodyPr/>
                    <a:lstStyle/>
                    <a:p>
                      <a:r>
                        <a:rPr lang="en-US" dirty="0"/>
                        <a:t>Email </a:t>
                      </a:r>
                    </a:p>
                  </a:txBody>
                  <a:tcPr/>
                </a:tc>
                <a:tc>
                  <a:txBody>
                    <a:bodyPr/>
                    <a:lstStyle/>
                    <a:p>
                      <a:r>
                        <a:rPr lang="en-US" dirty="0"/>
                        <a:t>Weekly </a:t>
                      </a:r>
                    </a:p>
                  </a:txBody>
                  <a:tcPr/>
                </a:tc>
                <a:tc>
                  <a:txBody>
                    <a:bodyPr/>
                    <a:lstStyle/>
                    <a:p>
                      <a:r>
                        <a:rPr lang="en-US" sz="1200" dirty="0"/>
                        <a:t>To over look the previous</a:t>
                      </a:r>
                      <a:r>
                        <a:rPr lang="en-US" sz="1200" baseline="0" dirty="0"/>
                        <a:t> gender on versions</a:t>
                      </a:r>
                      <a:endParaRPr lang="en-US" sz="1200" dirty="0"/>
                    </a:p>
                  </a:txBody>
                  <a:tcPr/>
                </a:tc>
                <a:tc>
                  <a:txBody>
                    <a:bodyPr/>
                    <a:lstStyle/>
                    <a:p>
                      <a:r>
                        <a:rPr lang="en-US" dirty="0"/>
                        <a:t>Manager</a:t>
                      </a:r>
                      <a:r>
                        <a:rPr lang="en-US" baseline="0" dirty="0"/>
                        <a:t> </a:t>
                      </a:r>
                      <a:endParaRPr lang="en-US" dirty="0"/>
                    </a:p>
                  </a:txBody>
                  <a:tcPr/>
                </a:tc>
                <a:tc>
                  <a:txBody>
                    <a:bodyPr/>
                    <a:lstStyle/>
                    <a:p>
                      <a:r>
                        <a:rPr lang="en-US" sz="1400" dirty="0"/>
                        <a:t>Board members</a:t>
                      </a:r>
                      <a:r>
                        <a:rPr lang="en-US" sz="1400" baseline="0" dirty="0"/>
                        <a:t> and IT experts</a:t>
                      </a:r>
                      <a:endParaRPr lang="en-US" sz="1400" dirty="0"/>
                    </a:p>
                  </a:txBody>
                  <a:tcPr/>
                </a:tc>
                <a:extLst>
                  <a:ext uri="{0D108BD9-81ED-4DB2-BD59-A6C34878D82A}">
                    <a16:rowId xmlns:a16="http://schemas.microsoft.com/office/drawing/2014/main" val="10003"/>
                  </a:ext>
                </a:extLst>
              </a:tr>
              <a:tr h="368489">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10004"/>
                  </a:ext>
                </a:extLst>
              </a:tr>
              <a:tr h="368489">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5"/>
                  </a:ext>
                </a:extLst>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564</TotalTime>
  <Words>479</Words>
  <Application>Microsoft Office PowerPoint</Application>
  <PresentationFormat>On-screen Show (4:3)</PresentationFormat>
  <Paragraphs>84</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Concourse</vt:lpstr>
      <vt:lpstr> Service Department Software Design  Students Affiliation Institutional Affiliation Professor's Name  Course Title Due Date </vt:lpstr>
      <vt:lpstr> service-based business applications that allow for appointment setting and service provider scheduling</vt:lpstr>
      <vt:lpstr>Pros And Cons For Acuity Scheduling </vt:lpstr>
      <vt:lpstr>SaaS – software as a service </vt:lpstr>
      <vt:lpstr>Pros and cons for SaaS</vt:lpstr>
      <vt:lpstr>In- House Built Software </vt:lpstr>
      <vt:lpstr>Pros and cons </vt:lpstr>
      <vt:lpstr>Software Requirements: requirements the software must do to support the Services Department</vt:lpstr>
      <vt:lpstr> Communication Plan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Service Department Software Design  Students Affiliation Institutional Affiliation Professor's Name  Course Title Due Date</dc:title>
  <dc:creator>urban</dc:creator>
  <cp:lastModifiedBy>nyoike31@gmail.com</cp:lastModifiedBy>
  <cp:revision>61</cp:revision>
  <dcterms:created xsi:type="dcterms:W3CDTF">2021-05-18T04:43:39Z</dcterms:created>
  <dcterms:modified xsi:type="dcterms:W3CDTF">2021-05-18T17:38:49Z</dcterms:modified>
</cp:coreProperties>
</file>