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C8E2C3-A870-4CD7-BA63-2F4661F9F18B}"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1836301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C8E2C3-A870-4CD7-BA63-2F4661F9F18B}"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2745817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C8E2C3-A870-4CD7-BA63-2F4661F9F18B}"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974402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C8E2C3-A870-4CD7-BA63-2F4661F9F18B}"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2838960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C8E2C3-A870-4CD7-BA63-2F4661F9F18B}" type="datetimeFigureOut">
              <a:rPr lang="en-US" smtClean="0"/>
              <a:t>11/3/2019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1287780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8E2C3-A870-4CD7-BA63-2F4661F9F18B}" type="datetimeFigureOut">
              <a:rPr lang="en-US" smtClean="0"/>
              <a:t>11/3/2019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3169940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C8E2C3-A870-4CD7-BA63-2F4661F9F18B}" type="datetimeFigureOut">
              <a:rPr lang="en-US" smtClean="0"/>
              <a:t>11/3/2019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3725768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C8E2C3-A870-4CD7-BA63-2F4661F9F18B}"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905081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C8E2C3-A870-4CD7-BA63-2F4661F9F18B}"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852907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C8E2C3-A870-4CD7-BA63-2F4661F9F18B}"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78729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C8E2C3-A870-4CD7-BA63-2F4661F9F18B}"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5B56-EE88-452D-A2D0-26BC1F69C597}" type="slidenum">
              <a:rPr lang="en-US" smtClean="0"/>
              <a:t>‹#›</a:t>
            </a:fld>
            <a:endParaRPr lang="en-US"/>
          </a:p>
        </p:txBody>
      </p:sp>
    </p:spTree>
    <p:extLst>
      <p:ext uri="{BB962C8B-B14F-4D97-AF65-F5344CB8AC3E}">
        <p14:creationId xmlns:p14="http://schemas.microsoft.com/office/powerpoint/2010/main" val="1902893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C8E2C3-A870-4CD7-BA63-2F4661F9F18B}" type="datetimeFigureOut">
              <a:rPr lang="en-US" smtClean="0"/>
              <a:t>11/3/2019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95B56-EE88-452D-A2D0-26BC1F69C597}" type="slidenum">
              <a:rPr lang="en-US" smtClean="0"/>
              <a:t>‹#›</a:t>
            </a:fld>
            <a:endParaRPr lang="en-US"/>
          </a:p>
        </p:txBody>
      </p:sp>
    </p:spTree>
    <p:extLst>
      <p:ext uri="{BB962C8B-B14F-4D97-AF65-F5344CB8AC3E}">
        <p14:creationId xmlns:p14="http://schemas.microsoft.com/office/powerpoint/2010/main" val="3620298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tb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905232"/>
            <a:ext cx="4572000" cy="5047536"/>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600" b="1" i="0" u="none" strike="noStrike" kern="0" cap="all" spc="0" normalizeH="0" baseline="0" noProof="0" dirty="0" smtClean="0">
                <a:ln w="5000" cmpd="sng">
                  <a:solidFill>
                    <a:srgbClr val="6EA0B0">
                      <a:tint val="80000"/>
                      <a:shade val="99000"/>
                      <a:satMod val="500000"/>
                    </a:srgbClr>
                  </a:solidFill>
                  <a:prstDash val="solid"/>
                </a:ln>
                <a:solidFill>
                  <a:schemeClr val="accent2"/>
                </a:solidFill>
                <a:effectLst>
                  <a:outerShdw blurRad="50800" dist="38100" dir="5400000" algn="t" rotWithShape="0">
                    <a:prstClr val="black">
                      <a:alpha val="50000"/>
                    </a:prstClr>
                  </a:outerShdw>
                </a:effectLst>
                <a:uLnTx/>
                <a:uFillTx/>
                <a:latin typeface="Times New Roman" pitchFamily="18" charset="0"/>
                <a:ea typeface="+mj-ea"/>
                <a:cs typeface="Times New Roman" pitchFamily="18" charset="0"/>
              </a:rPr>
              <a:t>CONSUMER PSYCHOLOGICAL AND CULTURAL PROFILE IN PRODUCT MARKETING</a:t>
            </a:r>
            <a:endParaRPr kumimoji="0" lang="en-US" sz="1800" b="0" i="0" u="none" strike="noStrike" kern="0" cap="none" spc="0" normalizeH="0" baseline="0" noProof="0" dirty="0" smtClean="0">
              <a:ln>
                <a:noFill/>
              </a:ln>
              <a:solidFill>
                <a:schemeClr val="accent2"/>
              </a:solidFill>
              <a:effectLst/>
              <a:uLnTx/>
              <a:uFillTx/>
            </a:endParaRPr>
          </a:p>
        </p:txBody>
      </p:sp>
    </p:spTree>
    <p:extLst>
      <p:ext uri="{BB962C8B-B14F-4D97-AF65-F5344CB8AC3E}">
        <p14:creationId xmlns:p14="http://schemas.microsoft.com/office/powerpoint/2010/main" val="123801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latin typeface="Times New Roman" pitchFamily="18" charset="0"/>
                <a:cs typeface="Times New Roman" pitchFamily="18" charset="0"/>
              </a:rPr>
              <a:t>Introduction</a:t>
            </a:r>
            <a:r>
              <a:rPr lang="en-GB" sz="5400" b="1" dirty="0" smtClean="0">
                <a:latin typeface="Times New Roman" pitchFamily="18" charset="0"/>
                <a:cs typeface="Times New Roman" pitchFamily="18" charset="0"/>
              </a:rPr>
              <a:t/>
            </a:r>
            <a:br>
              <a:rPr lang="en-GB" sz="5400" b="1" dirty="0" smtClean="0">
                <a:latin typeface="Times New Roman" pitchFamily="18" charset="0"/>
                <a:cs typeface="Times New Roman" pitchFamily="18" charset="0"/>
              </a:rPr>
            </a:br>
            <a:endParaRPr lang="en-US"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sz="2400" dirty="0" smtClean="0">
                <a:latin typeface="Times New Roman" pitchFamily="18" charset="0"/>
                <a:cs typeface="Times New Roman" pitchFamily="18" charset="0"/>
              </a:rPr>
              <a:t>Marketing is an element that play a crucial role in the current business environment. Marketing function has devolved across the companies main branch and to all of its branches. This process has yielded positively increasing profit margins of the company. Marketing has aided companies limit negative effects caused by product close substitutes from other rivals by enhancing product loyalty to loyal customers.</a:t>
            </a:r>
            <a:endParaRPr lang="en-GB"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Marketing strategies used among companies have been changing from time to time. However, the expected effects of marketing activities has remained; maintenance of existing customers, acquisition of new customers, penetration of new markets among others.</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777515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Introduction </a:t>
            </a:r>
            <a:endParaRPr lang="en-US" sz="5400" dirty="0"/>
          </a:p>
        </p:txBody>
      </p:sp>
      <p:sp>
        <p:nvSpPr>
          <p:cNvPr id="3" name="Content Placeholder 2"/>
          <p:cNvSpPr>
            <a:spLocks noGrp="1"/>
          </p:cNvSpPr>
          <p:nvPr>
            <p:ph idx="1"/>
          </p:nvPr>
        </p:nvSpPr>
        <p:spPr/>
        <p:txBody>
          <a:bodyPr>
            <a:normAutofit fontScale="25000" lnSpcReduction="20000"/>
          </a:bodyPr>
          <a:lstStyle/>
          <a:p>
            <a:r>
              <a:rPr lang="en-US" sz="14400" dirty="0" smtClean="0">
                <a:latin typeface="Times New Roman" pitchFamily="18" charset="0"/>
                <a:cs typeface="Times New Roman" pitchFamily="18" charset="0"/>
              </a:rPr>
              <a:t>Various companies have been seen changing this m</a:t>
            </a:r>
            <a:r>
              <a:rPr lang="en-US" sz="14400" dirty="0" smtClean="0">
                <a:latin typeface="Times New Roman" pitchFamily="18" charset="0"/>
                <a:cs typeface="Times New Roman" pitchFamily="18" charset="0"/>
              </a:rPr>
              <a:t>arketing strategies have been changing every time. This was due to the challenges like maintenance of existing customers, acquisition of new customers and  penetration of new markets among others. Currently, marketing as a function has been harmonized with accounting and finance department and no longer conflicts with either in achieving organizational objectives in-terms of resources used.</a:t>
            </a:r>
            <a:endParaRPr lang="en-GB" sz="14400" dirty="0" smtClean="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834308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Cultural profile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sz="2800" dirty="0" smtClean="0">
                <a:latin typeface="Times New Roman" pitchFamily="18" charset="0"/>
                <a:cs typeface="Times New Roman" pitchFamily="18" charset="0"/>
              </a:rPr>
              <a:t>Scholars started paying attention to culture concept in since 1980’s. Since then, cultural study by scholars has increased creating attention to organizations who have realized the impacts culture causes on the demand of the products by consumers.</a:t>
            </a:r>
            <a:endParaRPr lang="en-GB"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Cultural beliefs differ from one culture to another. It is the responsibility of the marketing teams to ensure cultural difference doesn’t hinder use of the product by consumers. Cultural profile can be sub-classified into; cultural types, sub culture, social class, communication and personal level.</a:t>
            </a:r>
            <a:endParaRPr lang="en-US" sz="2800" dirty="0"/>
          </a:p>
        </p:txBody>
      </p:sp>
    </p:spTree>
    <p:extLst>
      <p:ext uri="{BB962C8B-B14F-4D97-AF65-F5344CB8AC3E}">
        <p14:creationId xmlns:p14="http://schemas.microsoft.com/office/powerpoint/2010/main" val="4206109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Cultural profile</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latin typeface="Times New Roman" pitchFamily="18" charset="0"/>
                <a:cs typeface="Times New Roman" pitchFamily="18" charset="0"/>
              </a:rPr>
              <a:t>                              Cultural type</a:t>
            </a:r>
            <a:endParaRPr lang="en-GB"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company has always showed respect to cultural diversity. Like shoes </a:t>
            </a:r>
            <a:r>
              <a:rPr lang="en-US" sz="2400" dirty="0">
                <a:latin typeface="Times New Roman" pitchFamily="18" charset="0"/>
                <a:cs typeface="Times New Roman" pitchFamily="18" charset="0"/>
              </a:rPr>
              <a:t>c</a:t>
            </a:r>
            <a:r>
              <a:rPr lang="en-US" sz="2400" dirty="0" smtClean="0">
                <a:latin typeface="Times New Roman" pitchFamily="18" charset="0"/>
                <a:cs typeface="Times New Roman" pitchFamily="18" charset="0"/>
              </a:rPr>
              <a:t>ompany which treats all customers equally </a:t>
            </a:r>
            <a:r>
              <a:rPr lang="en-US" sz="2400" dirty="0" smtClean="0">
                <a:latin typeface="Times New Roman" pitchFamily="18" charset="0"/>
                <a:cs typeface="Times New Roman" pitchFamily="18" charset="0"/>
              </a:rPr>
              <a:t>while </a:t>
            </a:r>
            <a:r>
              <a:rPr lang="en-US" sz="2400" dirty="0" smtClean="0">
                <a:latin typeface="Times New Roman" pitchFamily="18" charset="0"/>
                <a:cs typeface="Times New Roman" pitchFamily="18" charset="0"/>
              </a:rPr>
              <a:t>provided services. The products produced are accepted and are neutral to cultural differences worldwide.</a:t>
            </a:r>
            <a:endParaRPr lang="en-GB"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Sub-culture</a:t>
            </a:r>
            <a:endParaRPr lang="en-GB"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research carried out on the</a:t>
            </a:r>
            <a:r>
              <a:rPr lang="en-US" sz="2400" dirty="0" smtClean="0">
                <a:latin typeface="Times New Roman" pitchFamily="18" charset="0"/>
                <a:cs typeface="Times New Roman" pitchFamily="18" charset="0"/>
              </a:rPr>
              <a:t> sub-cultural beliefs about the products produced shows that those products were accepted by all customers. These findings therefore acts as a motivation to the marketing teams regardless of there to reach all </a:t>
            </a:r>
            <a:r>
              <a:rPr lang="en-US" sz="2400" dirty="0" err="1" smtClean="0">
                <a:latin typeface="Times New Roman" pitchFamily="18" charset="0"/>
                <a:cs typeface="Times New Roman" pitchFamily="18" charset="0"/>
              </a:rPr>
              <a:t>procultural</a:t>
            </a:r>
            <a:r>
              <a:rPr lang="en-US" sz="2400" dirty="0" smtClean="0">
                <a:latin typeface="Times New Roman" pitchFamily="18" charset="0"/>
                <a:cs typeface="Times New Roman" pitchFamily="18" charset="0"/>
              </a:rPr>
              <a:t> believe of the individuals. </a:t>
            </a:r>
            <a:endParaRPr lang="en-GB" sz="2400" dirty="0" smtClean="0">
              <a:latin typeface="Times New Roman" pitchFamily="18" charset="0"/>
              <a:cs typeface="Times New Roman" pitchFamily="18" charset="0"/>
            </a:endParaRPr>
          </a:p>
          <a:p>
            <a:endParaRPr lang="en-US" sz="1200" dirty="0"/>
          </a:p>
        </p:txBody>
      </p:sp>
    </p:spTree>
    <p:extLst>
      <p:ext uri="{BB962C8B-B14F-4D97-AF65-F5344CB8AC3E}">
        <p14:creationId xmlns:p14="http://schemas.microsoft.com/office/powerpoint/2010/main" val="2203926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Cultural profile</a:t>
            </a:r>
            <a:endParaRPr lang="en-US" dirty="0"/>
          </a:p>
        </p:txBody>
      </p:sp>
      <p:sp>
        <p:nvSpPr>
          <p:cNvPr id="3" name="Content Placeholder 2"/>
          <p:cNvSpPr>
            <a:spLocks noGrp="1"/>
          </p:cNvSpPr>
          <p:nvPr>
            <p:ph idx="1"/>
          </p:nvPr>
        </p:nvSpPr>
        <p:spPr/>
        <p:txBody>
          <a:bodyPr>
            <a:normAutofit fontScale="70000" lnSpcReduction="20000"/>
          </a:bodyPr>
          <a:lstStyle/>
          <a:p>
            <a:pPr marL="0" indent="0" algn="ctr">
              <a:buNone/>
            </a:pPr>
            <a:r>
              <a:rPr lang="en-US" dirty="0" smtClean="0"/>
              <a:t> </a:t>
            </a:r>
            <a:r>
              <a:rPr lang="en-US" dirty="0" smtClean="0">
                <a:latin typeface="Times New Roman" pitchFamily="18" charset="0"/>
                <a:cs typeface="Times New Roman" pitchFamily="18" charset="0"/>
              </a:rPr>
              <a:t>Social class</a:t>
            </a:r>
            <a:endParaRPr lang="en-GB" dirty="0" smtClean="0">
              <a:latin typeface="Times New Roman" pitchFamily="18" charset="0"/>
              <a:cs typeface="Times New Roman" pitchFamily="18" charset="0"/>
            </a:endParaRPr>
          </a:p>
          <a:p>
            <a:r>
              <a:rPr lang="en-US" sz="3400" dirty="0" smtClean="0">
                <a:latin typeface="Times New Roman" pitchFamily="18" charset="0"/>
                <a:cs typeface="Times New Roman" pitchFamily="18" charset="0"/>
              </a:rPr>
              <a:t>This includes networks, family, roles and status of the customer. The company provides various types of products which suit all classes of customers. The determinant of individual’s class is based on the rate of buying price by the customer. Quality and nature of the shoe should be determined by the marketing team.</a:t>
            </a:r>
          </a:p>
          <a:p>
            <a:pPr marL="0" indent="0" algn="ctr">
              <a:buNone/>
            </a:pPr>
            <a:r>
              <a:rPr lang="en-US" sz="3400" dirty="0" smtClean="0">
                <a:latin typeface="Times New Roman" pitchFamily="18" charset="0"/>
                <a:cs typeface="Times New Roman" pitchFamily="18" charset="0"/>
              </a:rPr>
              <a:t>Communication</a:t>
            </a:r>
            <a:endParaRPr lang="en-GB" sz="3400" dirty="0">
              <a:latin typeface="Times New Roman" pitchFamily="18" charset="0"/>
              <a:cs typeface="Times New Roman" pitchFamily="18" charset="0"/>
            </a:endParaRPr>
          </a:p>
          <a:p>
            <a:r>
              <a:rPr lang="en-US" sz="3400" dirty="0" smtClean="0">
                <a:latin typeface="Times New Roman" pitchFamily="18" charset="0"/>
                <a:cs typeface="Times New Roman" pitchFamily="18" charset="0"/>
              </a:rPr>
              <a:t>The company’s employs person who are conversant in the application of both verbal and non verbal communication. This was to overcome individual differences from the customers. </a:t>
            </a:r>
            <a:r>
              <a:rPr lang="en-US" sz="3400" dirty="0" smtClean="0">
                <a:latin typeface="Times New Roman" pitchFamily="18" charset="0"/>
                <a:cs typeface="Times New Roman" pitchFamily="18" charset="0"/>
              </a:rPr>
              <a:t>Through communication which</a:t>
            </a:r>
            <a:r>
              <a:rPr lang="en-US" sz="3400" dirty="0" smtClean="0">
                <a:latin typeface="Times New Roman" pitchFamily="18" charset="0"/>
                <a:cs typeface="Times New Roman" pitchFamily="18" charset="0"/>
              </a:rPr>
              <a:t> is the mother of all cultural profile, the company can communicate to people on the performance of the company.</a:t>
            </a:r>
            <a:endParaRPr lang="en-GB" sz="3400" dirty="0" smtClean="0">
              <a:latin typeface="Times New Roman" pitchFamily="18" charset="0"/>
              <a:cs typeface="Times New Roman" pitchFamily="18" charset="0"/>
            </a:endParaRPr>
          </a:p>
          <a:p>
            <a:endParaRPr lang="en-US" sz="3400" dirty="0"/>
          </a:p>
        </p:txBody>
      </p:sp>
    </p:spTree>
    <p:extLst>
      <p:ext uri="{BB962C8B-B14F-4D97-AF65-F5344CB8AC3E}">
        <p14:creationId xmlns:p14="http://schemas.microsoft.com/office/powerpoint/2010/main" val="2751157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Cultural profile</a:t>
            </a:r>
            <a:endParaRPr lang="en-US" dirty="0"/>
          </a:p>
        </p:txBody>
      </p:sp>
      <p:sp>
        <p:nvSpPr>
          <p:cNvPr id="3" name="Content Placeholder 2"/>
          <p:cNvSpPr>
            <a:spLocks noGrp="1"/>
          </p:cNvSpPr>
          <p:nvPr>
            <p:ph idx="1"/>
          </p:nvPr>
        </p:nvSpPr>
        <p:spPr/>
        <p:txBody>
          <a:bodyPr>
            <a:normAutofit fontScale="85000" lnSpcReduction="10000"/>
          </a:bodyPr>
          <a:lstStyle/>
          <a:p>
            <a:pPr marL="0" indent="0" algn="ctr">
              <a:buNone/>
            </a:pPr>
            <a:r>
              <a:rPr lang="en-US" dirty="0" smtClean="0">
                <a:latin typeface="Times New Roman" pitchFamily="18" charset="0"/>
                <a:cs typeface="Times New Roman" pitchFamily="18" charset="0"/>
              </a:rPr>
              <a:t>Personal considerations</a:t>
            </a:r>
            <a:endParaRPr lang="en-GB" dirty="0">
              <a:latin typeface="Times New Roman" pitchFamily="18" charset="0"/>
              <a:cs typeface="Times New Roman" pitchFamily="18" charset="0"/>
            </a:endParaRPr>
          </a:p>
          <a:p>
            <a:r>
              <a:rPr lang="en-US" dirty="0" smtClean="0">
                <a:latin typeface="Times New Roman" pitchFamily="18" charset="0"/>
                <a:cs typeface="Times New Roman" pitchFamily="18" charset="0"/>
              </a:rPr>
              <a:t>Quality of shoes produced varies depending on individuals consideration that ranges from occupation to personality. This was created to conform to organization the need of creating satisfied product.</a:t>
            </a:r>
            <a:endParaRPr lang="en-GB" dirty="0">
              <a:latin typeface="Times New Roman" pitchFamily="18" charset="0"/>
              <a:cs typeface="Times New Roman" pitchFamily="18" charset="0"/>
            </a:endParaRPr>
          </a:p>
          <a:p>
            <a:pPr marL="0" indent="0" algn="ctr">
              <a:buNone/>
            </a:pPr>
            <a:r>
              <a:rPr lang="en-US" dirty="0" smtClean="0"/>
              <a:t>Psychological profile</a:t>
            </a:r>
          </a:p>
          <a:p>
            <a:r>
              <a:rPr lang="en-US" dirty="0" smtClean="0">
                <a:latin typeface="Times New Roman" pitchFamily="18" charset="0"/>
                <a:cs typeface="Times New Roman" pitchFamily="18" charset="0"/>
              </a:rPr>
              <a:t>The study conducted</a:t>
            </a:r>
            <a:r>
              <a:rPr lang="en-US" dirty="0" smtClean="0">
                <a:latin typeface="Times New Roman" pitchFamily="18" charset="0"/>
                <a:cs typeface="Times New Roman" pitchFamily="18" charset="0"/>
              </a:rPr>
              <a:t> shows that customer’s perception towards product varies depending  on certain factors.</a:t>
            </a:r>
            <a:endParaRPr lang="en-GB"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Shoes Company Limited provides the following psychological profile on the customers; consumer perception on the product, motivation   </a:t>
            </a:r>
            <a:endParaRPr lang="en-US" dirty="0" smtClean="0"/>
          </a:p>
        </p:txBody>
      </p:sp>
    </p:spTree>
    <p:extLst>
      <p:ext uri="{BB962C8B-B14F-4D97-AF65-F5344CB8AC3E}">
        <p14:creationId xmlns:p14="http://schemas.microsoft.com/office/powerpoint/2010/main" val="3788713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Psychological profile</a:t>
            </a:r>
            <a:br>
              <a:rPr lang="en-US" dirty="0" smtClean="0"/>
            </a:br>
            <a:endParaRPr lang="en-US" dirty="0"/>
          </a:p>
        </p:txBody>
      </p:sp>
      <p:sp>
        <p:nvSpPr>
          <p:cNvPr id="3" name="Content Placeholder 2"/>
          <p:cNvSpPr>
            <a:spLocks noGrp="1"/>
          </p:cNvSpPr>
          <p:nvPr>
            <p:ph idx="1"/>
          </p:nvPr>
        </p:nvSpPr>
        <p:spPr/>
        <p:txBody>
          <a:bodyPr>
            <a:normAutofit fontScale="47500" lnSpcReduction="20000"/>
          </a:bodyPr>
          <a:lstStyle/>
          <a:p>
            <a:pPr marL="0" indent="0" algn="ctr">
              <a:buNone/>
            </a:pPr>
            <a:endParaRPr lang="en-US" dirty="0" smtClean="0"/>
          </a:p>
          <a:p>
            <a:r>
              <a:rPr lang="en-US" sz="5700" dirty="0" smtClean="0">
                <a:latin typeface="Times New Roman" pitchFamily="18" charset="0"/>
                <a:cs typeface="Times New Roman" pitchFamily="18" charset="0"/>
              </a:rPr>
              <a:t>The study conducted shows that customer’s perception towards product varies depending  on certain factors.</a:t>
            </a:r>
            <a:endParaRPr lang="en-GB" sz="5700" dirty="0" smtClean="0">
              <a:latin typeface="Times New Roman" pitchFamily="18" charset="0"/>
              <a:cs typeface="Times New Roman" pitchFamily="18" charset="0"/>
            </a:endParaRPr>
          </a:p>
          <a:p>
            <a:pPr>
              <a:buNone/>
            </a:pPr>
            <a:r>
              <a:rPr lang="en-US" sz="5700" dirty="0" smtClean="0">
                <a:latin typeface="Times New Roman" pitchFamily="18" charset="0"/>
                <a:cs typeface="Times New Roman" pitchFamily="18" charset="0"/>
              </a:rPr>
              <a:t>    Shoes Company Limited provides the following psychological profile on the customers; consumer perception on the product, motivation   </a:t>
            </a:r>
          </a:p>
          <a:p>
            <a:r>
              <a:rPr lang="en-US" sz="5700" dirty="0" smtClean="0">
                <a:latin typeface="Times New Roman" pitchFamily="18" charset="0"/>
                <a:cs typeface="Times New Roman" pitchFamily="18" charset="0"/>
              </a:rPr>
              <a:t>Consumers needs, wants, desires and fears.</a:t>
            </a:r>
            <a:r>
              <a:rPr lang="en-GB" sz="5700" dirty="0" smtClean="0">
                <a:latin typeface="Times New Roman" pitchFamily="18" charset="0"/>
                <a:cs typeface="Times New Roman" pitchFamily="18" charset="0"/>
              </a:rPr>
              <a:t> </a:t>
            </a:r>
            <a:r>
              <a:rPr lang="en-US" sz="5700" dirty="0" smtClean="0">
                <a:latin typeface="Times New Roman" pitchFamily="18" charset="0"/>
                <a:cs typeface="Times New Roman" pitchFamily="18" charset="0"/>
              </a:rPr>
              <a:t>Consumers had a desire of accessing the products any time the demand arises. They want best quality of the product at an affordable price. The customers fear exploitation by sellers due to high cost and poor quality. As a such the company has to ensure that the interest of the customers is looked at.</a:t>
            </a:r>
            <a:endParaRPr lang="en-GB" sz="5700" dirty="0" smtClean="0">
              <a:latin typeface="Times New Roman" pitchFamily="18" charset="0"/>
              <a:cs typeface="Times New Roman" pitchFamily="18" charset="0"/>
            </a:endParaRPr>
          </a:p>
          <a:p>
            <a:endParaRPr lang="en-GB" dirty="0" smtClean="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79548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Psychological profile</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Consumers’ beliefs and values that influences purchases</a:t>
            </a:r>
            <a:endParaRPr lang="en-GB"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the customers change in belief leads to production change of goods and services. Positive thinking of the customers on certai</a:t>
            </a:r>
            <a:r>
              <a:rPr lang="en-US" dirty="0" smtClean="0">
                <a:latin typeface="Times New Roman" pitchFamily="18" charset="0"/>
                <a:cs typeface="Times New Roman" pitchFamily="18" charset="0"/>
              </a:rPr>
              <a:t>n products acts as a motivating factors  to the customers.</a:t>
            </a:r>
            <a:endParaRPr lang="en-GB" dirty="0" smtClean="0"/>
          </a:p>
          <a:p>
            <a:endParaRPr lang="en-US" dirty="0"/>
          </a:p>
        </p:txBody>
      </p:sp>
    </p:spTree>
    <p:extLst>
      <p:ext uri="{BB962C8B-B14F-4D97-AF65-F5344CB8AC3E}">
        <p14:creationId xmlns:p14="http://schemas.microsoft.com/office/powerpoint/2010/main" val="714334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a:t>
            </a:r>
            <a:endParaRPr lang="en-US" dirty="0"/>
          </a:p>
        </p:txBody>
      </p:sp>
      <p:sp>
        <p:nvSpPr>
          <p:cNvPr id="3" name="Content Placeholder 2"/>
          <p:cNvSpPr>
            <a:spLocks noGrp="1"/>
          </p:cNvSpPr>
          <p:nvPr>
            <p:ph idx="1"/>
          </p:nvPr>
        </p:nvSpPr>
        <p:spPr/>
        <p:txBody>
          <a:bodyPr>
            <a:normAutofit fontScale="92500" lnSpcReduction="10000"/>
          </a:bodyPr>
          <a:lstStyle/>
          <a:p>
            <a:r>
              <a:rPr lang="en-GB" dirty="0" err="1" smtClean="0">
                <a:latin typeface="Times New Roman" pitchFamily="18" charset="0"/>
                <a:cs typeface="Times New Roman" pitchFamily="18" charset="0"/>
              </a:rPr>
              <a:t>Crookall</a:t>
            </a:r>
            <a:r>
              <a:rPr lang="en-GB" dirty="0" smtClean="0">
                <a:latin typeface="Times New Roman" pitchFamily="18" charset="0"/>
                <a:cs typeface="Times New Roman" pitchFamily="18" charset="0"/>
              </a:rPr>
              <a:t>, P. and H. </a:t>
            </a:r>
            <a:r>
              <a:rPr lang="en-GB" dirty="0" err="1" smtClean="0">
                <a:latin typeface="Times New Roman" pitchFamily="18" charset="0"/>
                <a:cs typeface="Times New Roman" pitchFamily="18" charset="0"/>
              </a:rPr>
              <a:t>Schachter</a:t>
            </a:r>
            <a:r>
              <a:rPr lang="en-GB" dirty="0" smtClean="0">
                <a:latin typeface="Times New Roman" pitchFamily="18" charset="0"/>
                <a:cs typeface="Times New Roman" pitchFamily="18" charset="0"/>
              </a:rPr>
              <a:t> (2004) Changing Management Culture Report (2004), Canada: Treasury Board of Canada Secretariat, </a:t>
            </a:r>
            <a:r>
              <a:rPr lang="en-GB" u="sng" dirty="0" smtClean="0">
                <a:latin typeface="Times New Roman" pitchFamily="18" charset="0"/>
                <a:cs typeface="Times New Roman" pitchFamily="18" charset="0"/>
                <a:hlinkClick r:id="rId2"/>
              </a:rPr>
              <a:t>http://www.tbs</a:t>
            </a:r>
            <a:r>
              <a:rPr lang="en-GB" dirty="0" smtClean="0">
                <a:latin typeface="Times New Roman" pitchFamily="18" charset="0"/>
                <a:cs typeface="Times New Roman" pitchFamily="18" charset="0"/>
              </a:rPr>
              <a:t>sct.gc.ca/cmo_mfc/resources2/research/rr00_e.asp</a:t>
            </a:r>
          </a:p>
          <a:p>
            <a:r>
              <a:rPr lang="en-GB" dirty="0" smtClean="0">
                <a:latin typeface="Times New Roman" pitchFamily="18" charset="0"/>
                <a:cs typeface="Times New Roman" pitchFamily="18" charset="0"/>
              </a:rPr>
              <a:t>Denison, D.R. (1990), corporate culture and organizational effectiveness. New York: Wiley.</a:t>
            </a:r>
          </a:p>
          <a:p>
            <a:r>
              <a:rPr lang="en-GB" dirty="0" smtClean="0">
                <a:latin typeface="Times New Roman" pitchFamily="18" charset="0"/>
                <a:cs typeface="Times New Roman" pitchFamily="18" charset="0"/>
              </a:rPr>
              <a:t>Hatch, M.J. (1997) Organization Theory: Modern, Symbolic and Postmodern Perspectives. New York: Oxford University Press.</a:t>
            </a:r>
          </a:p>
          <a:p>
            <a:endParaRPr lang="en-US" dirty="0"/>
          </a:p>
        </p:txBody>
      </p:sp>
    </p:spTree>
    <p:extLst>
      <p:ext uri="{BB962C8B-B14F-4D97-AF65-F5344CB8AC3E}">
        <p14:creationId xmlns:p14="http://schemas.microsoft.com/office/powerpoint/2010/main" val="349316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TotalTime>
  <Words>770</Words>
  <Application>Microsoft Office PowerPoint</Application>
  <PresentationFormat>On-screen Show (4:3)</PresentationFormat>
  <Paragraphs>37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Introduction </vt:lpstr>
      <vt:lpstr>Introduction </vt:lpstr>
      <vt:lpstr>Cultural profile</vt:lpstr>
      <vt:lpstr>Cultural profile</vt:lpstr>
      <vt:lpstr>Cultural profile</vt:lpstr>
      <vt:lpstr>Cultural profile</vt:lpstr>
      <vt:lpstr>Psychological profile </vt:lpstr>
      <vt:lpstr>Psychological profile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21</cp:revision>
  <dcterms:created xsi:type="dcterms:W3CDTF">2019-11-03T19:14:45Z</dcterms:created>
  <dcterms:modified xsi:type="dcterms:W3CDTF">2019-11-04T00:47:53Z</dcterms:modified>
</cp:coreProperties>
</file>