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0" r:id="rId2"/>
    <p:sldId id="256" r:id="rId3"/>
    <p:sldId id="271" r:id="rId4"/>
    <p:sldId id="273" r:id="rId5"/>
    <p:sldId id="272" r:id="rId6"/>
    <p:sldId id="259" r:id="rId7"/>
    <p:sldId id="268" r:id="rId8"/>
    <p:sldId id="274" r:id="rId9"/>
    <p:sldId id="275" r:id="rId10"/>
    <p:sldId id="269"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49" d="100"/>
          <a:sy n="49" d="100"/>
        </p:scale>
        <p:origin x="-96" y="-16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54B83E4-8615-4024-9687-0E27E98D3B20}" type="datetimeFigureOut">
              <a:rPr lang="en-US" smtClean="0"/>
              <a:pPr/>
              <a:t>11/5/2017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B83E4-8615-4024-9687-0E27E98D3B20}" type="datetimeFigureOut">
              <a:rPr lang="en-US" smtClean="0"/>
              <a:pPr/>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54B83E4-8615-4024-9687-0E27E98D3B20}" type="datetimeFigureOut">
              <a:rPr lang="en-US" smtClean="0"/>
              <a:pPr/>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4B83E4-8615-4024-9687-0E27E98D3B20}" type="datetimeFigureOut">
              <a:rPr lang="en-US" smtClean="0"/>
              <a:pPr/>
              <a:t>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54B83E4-8615-4024-9687-0E27E98D3B20}" type="datetimeFigureOut">
              <a:rPr lang="en-US" smtClean="0"/>
              <a:pPr/>
              <a:t>11/5/2017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54B83E4-8615-4024-9687-0E27E98D3B20}" type="datetimeFigureOut">
              <a:rPr lang="en-US" smtClean="0"/>
              <a:pPr/>
              <a:t>11/5/2017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B83E4-8615-4024-9687-0E27E98D3B20}" type="datetimeFigureOut">
              <a:rPr lang="en-US" smtClean="0"/>
              <a:pPr/>
              <a:t>11/5/2017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4B83E4-8615-4024-9687-0E27E98D3B20}" type="datetimeFigureOut">
              <a:rPr lang="en-US" smtClean="0"/>
              <a:pPr/>
              <a:t>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54B83E4-8615-4024-9687-0E27E98D3B20}" type="datetimeFigureOut">
              <a:rPr lang="en-US" smtClean="0"/>
              <a:pPr/>
              <a:t>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5838E68C-6A4C-4D85-848C-C1D506A24183}"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B83E4-8615-4024-9687-0E27E98D3B20}" type="datetimeFigureOut">
              <a:rPr lang="en-US" smtClean="0"/>
              <a:pPr/>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B83E4-8615-4024-9687-0E27E98D3B20}" type="datetimeFigureOut">
              <a:rPr lang="en-US" smtClean="0"/>
              <a:pPr/>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54B83E4-8615-4024-9687-0E27E98D3B20}" type="datetimeFigureOut">
              <a:rPr lang="en-US" smtClean="0"/>
              <a:pPr/>
              <a:t>11/5/2017</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838E68C-6A4C-4D85-848C-C1D506A24183}"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niddk.nih.gov/health-information/digestive-diseases/peptic-ulcers-stomach-ulcers/symptoms-causes" TargetMode="Externa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600" dirty="0" smtClean="0">
                <a:latin typeface="Times New Roman" panose="02020603050405020304" pitchFamily="18" charset="0"/>
                <a:cs typeface="Times New Roman" panose="02020603050405020304" pitchFamily="18" charset="0"/>
              </a:rPr>
              <a:t>Introduction</a:t>
            </a:r>
            <a:endParaRPr lang="en-US" sz="66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3602037"/>
            <a:ext cx="9144000" cy="2272289"/>
          </a:xfrm>
        </p:spPr>
        <p:txBody>
          <a:bodyPr>
            <a:normAutofit/>
          </a:bodyPr>
          <a:lstStyle/>
          <a:p>
            <a:r>
              <a:rPr lang="en-US" sz="2800" dirty="0">
                <a:latin typeface="Times New Roman" panose="02020603050405020304" pitchFamily="18" charset="0"/>
                <a:cs typeface="Times New Roman" panose="02020603050405020304" pitchFamily="18" charset="0"/>
              </a:rPr>
              <a:t>Nutrition management for </a:t>
            </a:r>
            <a:r>
              <a:rPr lang="en-US" sz="2800" dirty="0" smtClean="0">
                <a:latin typeface="Times New Roman" panose="02020603050405020304" pitchFamily="18" charset="0"/>
                <a:cs typeface="Times New Roman" panose="02020603050405020304" pitchFamily="18" charset="0"/>
              </a:rPr>
              <a:t>peptic ulcer in;</a:t>
            </a:r>
          </a:p>
          <a:p>
            <a:r>
              <a:rPr lang="en-US" sz="2800" dirty="0" smtClean="0">
                <a:latin typeface="Times New Roman" panose="02020603050405020304" pitchFamily="18" charset="0"/>
                <a:cs typeface="Times New Roman" panose="02020603050405020304" pitchFamily="18" charset="0"/>
              </a:rPr>
              <a:t>National </a:t>
            </a:r>
            <a:r>
              <a:rPr lang="en-US" sz="2800" dirty="0">
                <a:latin typeface="Times New Roman" panose="02020603050405020304" pitchFamily="18" charset="0"/>
                <a:cs typeface="Times New Roman" panose="02020603050405020304" pitchFamily="18" charset="0"/>
              </a:rPr>
              <a:t>institute of diabetes and digestive and </a:t>
            </a:r>
            <a:r>
              <a:rPr lang="en-US" sz="2800" dirty="0" smtClean="0">
                <a:latin typeface="Times New Roman" panose="02020603050405020304" pitchFamily="18" charset="0"/>
                <a:cs typeface="Times New Roman" panose="02020603050405020304" pitchFamily="18" charset="0"/>
              </a:rPr>
              <a:t>kidney, </a:t>
            </a:r>
            <a:r>
              <a:rPr lang="en-US" sz="2800" dirty="0">
                <a:latin typeface="Times New Roman" panose="02020603050405020304" pitchFamily="18" charset="0"/>
                <a:cs typeface="Times New Roman" panose="02020603050405020304" pitchFamily="18" charset="0"/>
              </a:rPr>
              <a:t>disease  </a:t>
            </a:r>
            <a:r>
              <a:rPr lang="en-US" sz="2800" dirty="0" smtClean="0">
                <a:latin typeface="Times New Roman" panose="02020603050405020304" pitchFamily="18" charset="0"/>
                <a:cs typeface="Times New Roman" panose="02020603050405020304" pitchFamily="18" charset="0"/>
              </a:rPr>
              <a:t>American </a:t>
            </a:r>
            <a:r>
              <a:rPr lang="en-US" sz="2800" dirty="0">
                <a:latin typeface="Times New Roman" panose="02020603050405020304" pitchFamily="18" charset="0"/>
                <a:cs typeface="Times New Roman" panose="02020603050405020304" pitchFamily="18" charset="0"/>
              </a:rPr>
              <a:t>gastroenterological </a:t>
            </a:r>
            <a:r>
              <a:rPr lang="en-US" sz="2800" dirty="0" smtClean="0">
                <a:latin typeface="Times New Roman" panose="02020603050405020304" pitchFamily="18" charset="0"/>
                <a:cs typeface="Times New Roman" panose="02020603050405020304" pitchFamily="18" charset="0"/>
              </a:rPr>
              <a:t>association,</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and World Health Organization</a:t>
            </a:r>
          </a:p>
          <a:p>
            <a:pPr marL="457200" indent="-457200">
              <a:buAutoNum type="arabicPeriod"/>
            </a:pPr>
            <a:endParaRPr lang="en-US" dirty="0"/>
          </a:p>
        </p:txBody>
      </p:sp>
    </p:spTree>
    <p:extLst>
      <p:ext uri="{BB962C8B-B14F-4D97-AF65-F5344CB8AC3E}">
        <p14:creationId xmlns:p14="http://schemas.microsoft.com/office/powerpoint/2010/main" xmlns="" val="881302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157198"/>
          </a:xfrm>
        </p:spPr>
        <p:txBody>
          <a:bodyPr>
            <a:normAutofit/>
          </a:bodyPr>
          <a:lstStyle/>
          <a:p>
            <a:r>
              <a:rPr lang="en-US" sz="2800" dirty="0" smtClean="0">
                <a:latin typeface="Times New Roman" panose="02020603050405020304" pitchFamily="18" charset="0"/>
                <a:cs typeface="Times New Roman" panose="02020603050405020304" pitchFamily="18" charset="0"/>
              </a:rPr>
              <a:t>Definition </a:t>
            </a: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Definition: </a:t>
            </a:r>
            <a:r>
              <a:rPr lang="en-US" dirty="0">
                <a:latin typeface="Times New Roman" panose="02020603050405020304" pitchFamily="18" charset="0"/>
                <a:cs typeface="Times New Roman" panose="02020603050405020304" pitchFamily="18" charset="0"/>
              </a:rPr>
              <a:t>A peptic ulcer (stomach ulcer) is a sore on the lining of your stomach or duodenum. People who take NSAIDs such as aspirin and ibuprofen long-term or are infected with the bacteria </a:t>
            </a:r>
            <a:r>
              <a:rPr lang="en-US" i="1" dirty="0">
                <a:latin typeface="Times New Roman" panose="02020603050405020304" pitchFamily="18" charset="0"/>
                <a:cs typeface="Times New Roman" panose="02020603050405020304" pitchFamily="18" charset="0"/>
              </a:rPr>
              <a:t>H. pylori </a:t>
            </a:r>
            <a:r>
              <a:rPr lang="en-US" dirty="0">
                <a:latin typeface="Times New Roman" panose="02020603050405020304" pitchFamily="18" charset="0"/>
                <a:cs typeface="Times New Roman" panose="02020603050405020304" pitchFamily="18" charset="0"/>
              </a:rPr>
              <a:t>are </a:t>
            </a:r>
            <a:r>
              <a:rPr lang="en-US" dirty="0" smtClean="0">
                <a:latin typeface="Times New Roman" panose="02020603050405020304" pitchFamily="18" charset="0"/>
                <a:cs typeface="Times New Roman" panose="02020603050405020304" pitchFamily="18" charset="0"/>
              </a:rPr>
              <a:t>most likely </a:t>
            </a:r>
            <a:r>
              <a:rPr lang="en-US" dirty="0">
                <a:latin typeface="Times New Roman" panose="02020603050405020304" pitchFamily="18" charset="0"/>
                <a:cs typeface="Times New Roman" panose="02020603050405020304" pitchFamily="18" charset="0"/>
              </a:rPr>
              <a:t>to develop peptic ulcers.</a:t>
            </a:r>
          </a:p>
        </p:txBody>
      </p:sp>
    </p:spTree>
    <p:extLst>
      <p:ext uri="{BB962C8B-B14F-4D97-AF65-F5344CB8AC3E}">
        <p14:creationId xmlns:p14="http://schemas.microsoft.com/office/powerpoint/2010/main" xmlns="" val="3615773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hlinkClick r:id="rId3"/>
              </a:rPr>
              <a:t>Symptoms &amp; Causes</a:t>
            </a:r>
            <a:endParaRPr lang="en-US" dirty="0"/>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 dull and burning pain in the stomach is the most common signs of peptic ulcers identified by National institute of diabetes and digestive and kidney disease. </a:t>
            </a:r>
          </a:p>
          <a:p>
            <a:r>
              <a:rPr lang="en-US" dirty="0">
                <a:latin typeface="Times New Roman" panose="02020603050405020304" pitchFamily="18" charset="0"/>
                <a:cs typeface="Times New Roman" panose="02020603050405020304" pitchFamily="18" charset="0"/>
              </a:rPr>
              <a:t>Causes are long-term use of NSAIDs, an infection with</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H.pylori</a:t>
            </a:r>
            <a:r>
              <a:rPr lang="en-US" dirty="0">
                <a:latin typeface="Times New Roman" panose="02020603050405020304" pitchFamily="18" charset="0"/>
                <a:cs typeface="Times New Roman" panose="02020603050405020304" pitchFamily="18" charset="0"/>
              </a:rPr>
              <a:t>, or both. Rarely, tumors cause peptic ulcers.</a:t>
            </a:r>
          </a:p>
          <a:p>
            <a:r>
              <a:rPr lang="en-US" dirty="0">
                <a:latin typeface="Times New Roman" panose="02020603050405020304" pitchFamily="18" charset="0"/>
                <a:cs typeface="Times New Roman" panose="02020603050405020304" pitchFamily="18" charset="0"/>
              </a:rPr>
              <a:t>Picture from National institute of diabetes and digestive and kidney disease showing somebody with ulcer symptoms</a:t>
            </a:r>
          </a:p>
          <a:p>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94715" y="4879244"/>
            <a:ext cx="1622738" cy="1787116"/>
          </a:xfrm>
          <a:prstGeom prst="rect">
            <a:avLst/>
          </a:prstGeom>
        </p:spPr>
      </p:pic>
    </p:spTree>
    <p:extLst>
      <p:ext uri="{BB962C8B-B14F-4D97-AF65-F5344CB8AC3E}">
        <p14:creationId xmlns:p14="http://schemas.microsoft.com/office/powerpoint/2010/main" xmlns="" val="4149129255"/>
      </p:ext>
    </p:extLst>
  </p:cSld>
  <p:clrMapOvr>
    <a:masterClrMapping/>
  </p:clrMapOvr>
  <p:transition>
    <p:dissolve/>
    <p:sndAc>
      <p:stSnd>
        <p:snd r:embed="rId2" name="bomb.wav"/>
      </p:st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Pathogenesis of Peptic ulcer</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38200" y="1690688"/>
            <a:ext cx="8717923" cy="5167312"/>
          </a:xfrm>
        </p:spPr>
      </p:pic>
    </p:spTree>
    <p:extLst>
      <p:ext uri="{BB962C8B-B14F-4D97-AF65-F5344CB8AC3E}">
        <p14:creationId xmlns:p14="http://schemas.microsoft.com/office/powerpoint/2010/main" xmlns="" val="2859828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Nutritional management guidelines of </a:t>
            </a:r>
            <a:r>
              <a:rPr lang="en-US" dirty="0"/>
              <a:t>National institute of diabetes and digestive and kidney disease</a:t>
            </a:r>
          </a:p>
        </p:txBody>
      </p:sp>
      <p:sp>
        <p:nvSpPr>
          <p:cNvPr id="3" name="Content Placeholder 2"/>
          <p:cNvSpPr>
            <a:spLocks noGrp="1"/>
          </p:cNvSpPr>
          <p:nvPr>
            <p:ph idx="1"/>
          </p:nvPr>
        </p:nvSpPr>
        <p:spPr/>
        <p:txBody>
          <a:bodyPr>
            <a:normAutofit/>
          </a:bodyPr>
          <a:lstStyle/>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doctor </a:t>
            </a:r>
            <a:r>
              <a:rPr lang="en-US" dirty="0" smtClean="0">
                <a:latin typeface="Times New Roman" panose="02020603050405020304" pitchFamily="18" charset="0"/>
                <a:cs typeface="Times New Roman" panose="02020603050405020304" pitchFamily="18" charset="0"/>
              </a:rPr>
              <a:t>decide </a:t>
            </a:r>
            <a:r>
              <a:rPr lang="en-US" dirty="0">
                <a:latin typeface="Times New Roman" panose="02020603050405020304" pitchFamily="18" charset="0"/>
                <a:cs typeface="Times New Roman" panose="02020603050405020304" pitchFamily="18" charset="0"/>
              </a:rPr>
              <a:t>the best treatment based on the cause of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peptic ulcer (stomach ulcer). Most ulcers heal from treatment with Proton Pump Inhibitors (PPIs). If an ulcer is caused by NSAID’s,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doctor may tell </a:t>
            </a:r>
            <a:r>
              <a:rPr lang="en-US" dirty="0" smtClean="0">
                <a:latin typeface="Times New Roman" panose="02020603050405020304" pitchFamily="18" charset="0"/>
                <a:cs typeface="Times New Roman" panose="02020603050405020304" pitchFamily="18" charset="0"/>
              </a:rPr>
              <a:t>the patient </a:t>
            </a:r>
            <a:r>
              <a:rPr lang="en-US" dirty="0">
                <a:latin typeface="Times New Roman" panose="02020603050405020304" pitchFamily="18" charset="0"/>
                <a:cs typeface="Times New Roman" panose="02020603050405020304" pitchFamily="18" charset="0"/>
              </a:rPr>
              <a:t>to stop taking them</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The National Institute of Diabetes and Digestive and Kidney Diseases (NIDDK) and other components of the National Institutes of Health (NIH) conduct and support basic and clinical research into many digestive disorders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Suggests that Different foods do not cause or prevent peptic ulcers (stomach ulcers), but drinking alcohol worsen ulcers.</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3187942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Nutritional management guidelines of American gastroenterological association</a:t>
            </a:r>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National Institute of Diabetes and Digestive and Kidney Diseases (NIDDK) and other components of the National Institutes of Health (NIH) conduct and support basic and clinical research into many digestive disorders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Ulcers are the most common cause of hospitalization for upper gastrointestinal bleeding (UGIB), and the vast majority of clinical trials of therapy for </a:t>
            </a:r>
            <a:r>
              <a:rPr lang="en-US" dirty="0" err="1">
                <a:latin typeface="Times New Roman" panose="02020603050405020304" pitchFamily="18" charset="0"/>
                <a:cs typeface="Times New Roman" panose="02020603050405020304" pitchFamily="18" charset="0"/>
              </a:rPr>
              <a:t>nonvariceal</a:t>
            </a:r>
            <a:r>
              <a:rPr lang="en-US" dirty="0">
                <a:latin typeface="Times New Roman" panose="02020603050405020304" pitchFamily="18" charset="0"/>
                <a:cs typeface="Times New Roman" panose="02020603050405020304" pitchFamily="18" charset="0"/>
              </a:rPr>
              <a:t> UGIB focus on ulcer disease</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This organization </a:t>
            </a:r>
            <a:r>
              <a:rPr lang="en-US" dirty="0" smtClean="0">
                <a:latin typeface="Times New Roman" panose="02020603050405020304" pitchFamily="18" charset="0"/>
                <a:cs typeface="Times New Roman" panose="02020603050405020304" pitchFamily="18" charset="0"/>
              </a:rPr>
              <a:t>recommends </a:t>
            </a:r>
            <a:r>
              <a:rPr lang="en-US" dirty="0">
                <a:latin typeface="Times New Roman" panose="02020603050405020304" pitchFamily="18" charset="0"/>
                <a:cs typeface="Times New Roman" panose="02020603050405020304" pitchFamily="18" charset="0"/>
              </a:rPr>
              <a:t>for the management of patients with overt UGIB due to gastric or duodenal ulcers. "Overt" indicates that patients present with symptoms of hematemesis, melena, and/or </a:t>
            </a:r>
            <a:r>
              <a:rPr lang="en-US" dirty="0" err="1">
                <a:latin typeface="Times New Roman" panose="02020603050405020304" pitchFamily="18" charset="0"/>
                <a:cs typeface="Times New Roman" panose="02020603050405020304" pitchFamily="18" charset="0"/>
              </a:rPr>
              <a:t>hematochezia</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They then focus on the endoscopic and medical management of ulcer disease, including endoscopic findings and their prognostic implications, endoscopic hemostatic therapy, post-endoscopic medical therapy and disposition, and prevention of recurrent ulcer bleeding.</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92022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Nutritional management guidelines of </a:t>
            </a:r>
            <a:r>
              <a:rPr lang="en-US" dirty="0" smtClean="0">
                <a:latin typeface="Times New Roman" panose="02020603050405020304" pitchFamily="18" charset="0"/>
                <a:cs typeface="Times New Roman" panose="02020603050405020304" pitchFamily="18" charset="0"/>
              </a:rPr>
              <a:t>World Health Organization</a:t>
            </a:r>
            <a:endParaRPr lang="en-US" dirty="0"/>
          </a:p>
        </p:txBody>
      </p:sp>
      <p:sp>
        <p:nvSpPr>
          <p:cNvPr id="3" name="Content Placeholder 2"/>
          <p:cNvSpPr>
            <a:spLocks noGrp="1"/>
          </p:cNvSpPr>
          <p:nvPr>
            <p:ph idx="1"/>
          </p:nvPr>
        </p:nvSpPr>
        <p:spPr>
          <a:xfrm>
            <a:off x="838200" y="1825624"/>
            <a:ext cx="10515600" cy="4616739"/>
          </a:xfrm>
        </p:spPr>
        <p:txBody>
          <a:bodyPr>
            <a:normAutofit/>
          </a:bodyPr>
          <a:lstStyle/>
          <a:p>
            <a:r>
              <a:rPr lang="en-US" dirty="0">
                <a:latin typeface="Times New Roman" panose="02020603050405020304" pitchFamily="18" charset="0"/>
                <a:cs typeface="Times New Roman" panose="02020603050405020304" pitchFamily="18" charset="0"/>
              </a:rPr>
              <a:t>Peptic ulcer is a lesion of the mucosal lining of the upper gastrointestinal tract characterized by an imbalance between aggressive and protective factors of the mucosa, having </a:t>
            </a:r>
            <a:r>
              <a:rPr lang="en-US" i="1" dirty="0">
                <a:latin typeface="Times New Roman" panose="02020603050405020304" pitchFamily="18" charset="0"/>
                <a:cs typeface="Times New Roman" panose="02020603050405020304" pitchFamily="18" charset="0"/>
              </a:rPr>
              <a:t>H. pylori </a:t>
            </a:r>
            <a:r>
              <a:rPr lang="en-US" dirty="0">
                <a:latin typeface="Times New Roman" panose="02020603050405020304" pitchFamily="18" charset="0"/>
                <a:cs typeface="Times New Roman" panose="02020603050405020304" pitchFamily="18" charset="0"/>
              </a:rPr>
              <a:t>as the main etiologic factor.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is important in the prevention and treatment of this disease</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WHO suggest that; A balanced diet is vital in the treatment of peptic ulcer, once food can prevent, treat or even alleviate the symptoms involving this pathology. However, there are few papers that innovate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so additional studies addressing more specifically the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for treatment of peptic ulcer are necessary</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Malnutrition in this case may occur especially when there is stenosis, which prevents normal ingestion of foods can cause peptic ulcers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2226895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WHO claims that </a:t>
            </a:r>
            <a:r>
              <a:rPr lang="en-US" dirty="0">
                <a:latin typeface="Times New Roman" panose="02020603050405020304" pitchFamily="18" charset="0"/>
                <a:cs typeface="Times New Roman" panose="02020603050405020304" pitchFamily="18" charset="0"/>
              </a:rPr>
              <a:t>A balanced diet is vital in the treatment of peptic ulcer, </a:t>
            </a:r>
            <a:r>
              <a:rPr lang="en-US" dirty="0" smtClean="0">
                <a:latin typeface="Times New Roman" panose="02020603050405020304" pitchFamily="18" charset="0"/>
                <a:cs typeface="Times New Roman" panose="02020603050405020304" pitchFamily="18" charset="0"/>
              </a:rPr>
              <a:t>food </a:t>
            </a:r>
            <a:r>
              <a:rPr lang="en-US" dirty="0">
                <a:latin typeface="Times New Roman" panose="02020603050405020304" pitchFamily="18" charset="0"/>
                <a:cs typeface="Times New Roman" panose="02020603050405020304" pitchFamily="18" charset="0"/>
              </a:rPr>
              <a:t>can prevent, treat or even alleviate the symptoms involving </a:t>
            </a:r>
            <a:r>
              <a:rPr lang="en-US" dirty="0" smtClean="0">
                <a:latin typeface="Times New Roman" panose="02020603050405020304" pitchFamily="18" charset="0"/>
                <a:cs typeface="Times New Roman" panose="02020603050405020304" pitchFamily="18" charset="0"/>
              </a:rPr>
              <a:t>stomach ulcer </a:t>
            </a:r>
          </a:p>
          <a:p>
            <a:r>
              <a:rPr lang="en-US" dirty="0" smtClean="0"/>
              <a:t>National </a:t>
            </a:r>
            <a:r>
              <a:rPr lang="en-US" dirty="0"/>
              <a:t>institute of diabetes and digestive and kidney disease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arque</a:t>
            </a:r>
            <a:r>
              <a:rPr lang="en-US" dirty="0" smtClean="0">
                <a:latin typeface="Times New Roman" panose="02020603050405020304" pitchFamily="18" charset="0"/>
                <a:cs typeface="Times New Roman" panose="02020603050405020304" pitchFamily="18" charset="0"/>
              </a:rPr>
              <a:t> that </a:t>
            </a:r>
            <a:r>
              <a:rPr lang="en-US" dirty="0">
                <a:latin typeface="Times New Roman" panose="02020603050405020304" pitchFamily="18" charset="0"/>
                <a:cs typeface="Times New Roman" panose="02020603050405020304" pitchFamily="18" charset="0"/>
              </a:rPr>
              <a:t>Different foods do not cause or prevent peptic ulcers (stomach ulcers), but drinking alcohol worsen ulcers.</a:t>
            </a:r>
          </a:p>
          <a:p>
            <a:r>
              <a:rPr lang="en-US" dirty="0">
                <a:latin typeface="Times New Roman" panose="02020603050405020304" pitchFamily="18" charset="0"/>
                <a:cs typeface="Times New Roman" panose="02020603050405020304" pitchFamily="18" charset="0"/>
              </a:rPr>
              <a:t>American gastroenterological </a:t>
            </a:r>
            <a:r>
              <a:rPr lang="en-US" dirty="0" smtClean="0">
                <a:latin typeface="Times New Roman" panose="02020603050405020304" pitchFamily="18" charset="0"/>
                <a:cs typeface="Times New Roman" panose="02020603050405020304" pitchFamily="18" charset="0"/>
              </a:rPr>
              <a:t>association recommends that, </a:t>
            </a:r>
            <a:r>
              <a:rPr lang="en-US" dirty="0">
                <a:latin typeface="Times New Roman" panose="02020603050405020304" pitchFamily="18" charset="0"/>
                <a:cs typeface="Times New Roman" panose="02020603050405020304" pitchFamily="18" charset="0"/>
              </a:rPr>
              <a:t>the management of patients with overt UGIB due to gastric or duodenal ulcers. "Overt" indicates that patients present with symptoms of hematemesis, melena, and/or </a:t>
            </a:r>
            <a:r>
              <a:rPr lang="en-US" dirty="0" err="1">
                <a:latin typeface="Times New Roman" panose="02020603050405020304" pitchFamily="18" charset="0"/>
                <a:cs typeface="Times New Roman" panose="02020603050405020304" pitchFamily="18" charset="0"/>
              </a:rPr>
              <a:t>hematochezia</a:t>
            </a:r>
            <a:endParaRPr lang="en-US" dirty="0"/>
          </a:p>
        </p:txBody>
      </p:sp>
    </p:spTree>
    <p:extLst>
      <p:ext uri="{BB962C8B-B14F-4D97-AF65-F5344CB8AC3E}">
        <p14:creationId xmlns:p14="http://schemas.microsoft.com/office/powerpoint/2010/main" xmlns="" val="697822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DISCUSION</a:t>
            </a:r>
            <a:endParaRPr lang="en-US" dirty="0"/>
          </a:p>
        </p:txBody>
      </p:sp>
      <p:sp>
        <p:nvSpPr>
          <p:cNvPr id="3" name="Content Placeholder 2"/>
          <p:cNvSpPr>
            <a:spLocks noGrp="1"/>
          </p:cNvSpPr>
          <p:nvPr>
            <p:ph idx="1"/>
          </p:nvPr>
        </p:nvSpPr>
        <p:spPr/>
        <p:txBody>
          <a:bodyPr>
            <a:normAutofit/>
          </a:bodyPr>
          <a:lstStyle/>
          <a:p>
            <a:r>
              <a:rPr lang="en-US" dirty="0" smtClean="0"/>
              <a:t>WHO has opposed </a:t>
            </a:r>
            <a:r>
              <a:rPr lang="en-US" dirty="0"/>
              <a:t>National institute of diabetes and digestive and kidney </a:t>
            </a:r>
            <a:r>
              <a:rPr lang="en-US" dirty="0" smtClean="0"/>
              <a:t>disease that </a:t>
            </a:r>
            <a:r>
              <a:rPr lang="en-US" dirty="0">
                <a:latin typeface="Times New Roman" panose="02020603050405020304" pitchFamily="18" charset="0"/>
                <a:cs typeface="Times New Roman" panose="02020603050405020304" pitchFamily="18" charset="0"/>
              </a:rPr>
              <a:t>Malnutrition </a:t>
            </a:r>
            <a:r>
              <a:rPr lang="en-US" dirty="0" smtClean="0">
                <a:latin typeface="Times New Roman" panose="02020603050405020304" pitchFamily="18" charset="0"/>
                <a:cs typeface="Times New Roman" panose="02020603050405020304" pitchFamily="18" charset="0"/>
              </a:rPr>
              <a:t>can cause stomach ulcer especially </a:t>
            </a:r>
            <a:r>
              <a:rPr lang="en-US" dirty="0">
                <a:latin typeface="Times New Roman" panose="02020603050405020304" pitchFamily="18" charset="0"/>
                <a:cs typeface="Times New Roman" panose="02020603050405020304" pitchFamily="18" charset="0"/>
              </a:rPr>
              <a:t>when there is stenosis, which prevents normal ingestion of foods </a:t>
            </a:r>
            <a:endParaRPr lang="en-US" dirty="0" smtClean="0">
              <a:latin typeface="Times New Roman" panose="02020603050405020304" pitchFamily="18" charset="0"/>
              <a:cs typeface="Times New Roman" panose="02020603050405020304" pitchFamily="18" charset="0"/>
            </a:endParaRPr>
          </a:p>
          <a:p>
            <a:r>
              <a:rPr lang="en-US" dirty="0" smtClean="0"/>
              <a:t>WHO </a:t>
            </a:r>
            <a:r>
              <a:rPr lang="en-US" dirty="0"/>
              <a:t>claims that </a:t>
            </a:r>
            <a:r>
              <a:rPr lang="en-US" dirty="0">
                <a:latin typeface="Times New Roman" panose="02020603050405020304" pitchFamily="18" charset="0"/>
                <a:cs typeface="Times New Roman" panose="02020603050405020304" pitchFamily="18" charset="0"/>
              </a:rPr>
              <a:t>A balanced diet is vital in the treatment of peptic ulcer, food can prevent, treat or even alleviate the symptoms involving stomach ulcer while </a:t>
            </a:r>
            <a:r>
              <a:rPr lang="en-US" dirty="0"/>
              <a:t>National institute of diabetes and digestive and kidney disease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arque</a:t>
            </a:r>
            <a:r>
              <a:rPr lang="en-US" dirty="0">
                <a:latin typeface="Times New Roman" panose="02020603050405020304" pitchFamily="18" charset="0"/>
                <a:cs typeface="Times New Roman" panose="02020603050405020304" pitchFamily="18" charset="0"/>
              </a:rPr>
              <a:t> that Different foods do not cause or prevent peptic ulcers (stomach ulcers), but drinking alcohol worsen ulcers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Nurses can use </a:t>
            </a:r>
            <a:r>
              <a:rPr lang="en-US" dirty="0">
                <a:latin typeface="Times New Roman" panose="02020603050405020304" pitchFamily="18" charset="0"/>
                <a:cs typeface="Times New Roman" panose="02020603050405020304" pitchFamily="18" charset="0"/>
              </a:rPr>
              <a:t>A dull and burning pain in the stomach </a:t>
            </a:r>
            <a:r>
              <a:rPr lang="en-US" dirty="0" smtClean="0">
                <a:latin typeface="Times New Roman" panose="02020603050405020304" pitchFamily="18" charset="0"/>
                <a:cs typeface="Times New Roman" panose="02020603050405020304" pitchFamily="18" charset="0"/>
              </a:rPr>
              <a:t>symptoms to identify patients with stomach ulcer</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2391479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References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400" dirty="0"/>
              <a:t>Dickson, R. C., Everhart, J. E., Lake, J. R., Wei, Y. U. L. I. N. G., </a:t>
            </a:r>
            <a:r>
              <a:rPr lang="en-US" sz="2400" dirty="0" err="1"/>
              <a:t>Seaberg</a:t>
            </a:r>
            <a:r>
              <a:rPr lang="en-US" sz="2400" dirty="0"/>
              <a:t>, E. C., </a:t>
            </a:r>
            <a:r>
              <a:rPr lang="en-US" sz="2400" dirty="0" err="1"/>
              <a:t>Wiesner</a:t>
            </a:r>
            <a:r>
              <a:rPr lang="en-US" sz="2400" dirty="0"/>
              <a:t>, R. H., ... &amp; Hoofnagle, J. H. (1997). Transmission of hepatitis B by transplantation of livers from donors positive for antibody to hepatitis B core antigen. The National Institute of Diabetes and Digestive and Kidney Diseases Liver Transplantation Database. </a:t>
            </a:r>
            <a:r>
              <a:rPr lang="en-US" sz="2400" i="1" dirty="0"/>
              <a:t>Gastroenterology</a:t>
            </a:r>
            <a:r>
              <a:rPr lang="en-US" sz="2400" dirty="0"/>
              <a:t>, </a:t>
            </a:r>
            <a:r>
              <a:rPr lang="en-US" sz="2400" i="1" dirty="0"/>
              <a:t>113</a:t>
            </a:r>
            <a:r>
              <a:rPr lang="en-US" sz="2400" dirty="0"/>
              <a:t>(5), 1668-1674</a:t>
            </a:r>
            <a:r>
              <a:rPr lang="en-US" sz="2400" dirty="0" smtClean="0"/>
              <a:t>.</a:t>
            </a:r>
          </a:p>
          <a:p>
            <a:r>
              <a:rPr lang="en-US" sz="2400" dirty="0"/>
              <a:t>World Health Organization. (2015). </a:t>
            </a:r>
            <a:r>
              <a:rPr lang="en-US" sz="2400" i="1" dirty="0"/>
              <a:t>Guideline: sugars intake for adults and children</a:t>
            </a:r>
            <a:r>
              <a:rPr lang="en-US" sz="2400" dirty="0"/>
              <a:t>. World Health Organization</a:t>
            </a:r>
            <a:r>
              <a:rPr lang="en-US" sz="2400" dirty="0" smtClean="0"/>
              <a:t>.</a:t>
            </a:r>
          </a:p>
          <a:p>
            <a:r>
              <a:rPr lang="en-US" sz="2400" dirty="0"/>
              <a:t>Weinberg, D. S., Smalley, W., </a:t>
            </a:r>
            <a:r>
              <a:rPr lang="en-US" sz="2400" dirty="0" err="1"/>
              <a:t>Heidelbaugh</a:t>
            </a:r>
            <a:r>
              <a:rPr lang="en-US" sz="2400" dirty="0"/>
              <a:t>, J. J., &amp; Sultan, S. (2014). American Gastroenterological Association Institute Guideline on the pharmacological management of irritable bowel syndrome. </a:t>
            </a:r>
            <a:r>
              <a:rPr lang="en-US" sz="2400" i="1" dirty="0"/>
              <a:t>Gastroenterology</a:t>
            </a:r>
            <a:r>
              <a:rPr lang="en-US" sz="2400" dirty="0"/>
              <a:t>, </a:t>
            </a:r>
            <a:r>
              <a:rPr lang="en-US" sz="2400" i="1" dirty="0"/>
              <a:t>147</a:t>
            </a:r>
            <a:r>
              <a:rPr lang="en-US" sz="2400" dirty="0"/>
              <a:t>(5), 1146-1148.</a:t>
            </a:r>
            <a:endParaRPr lang="en-US" sz="2400" dirty="0" smtClean="0"/>
          </a:p>
          <a:p>
            <a:endParaRPr lang="en-US" dirty="0"/>
          </a:p>
        </p:txBody>
      </p:sp>
    </p:spTree>
    <p:extLst>
      <p:ext uri="{BB962C8B-B14F-4D97-AF65-F5344CB8AC3E}">
        <p14:creationId xmlns:p14="http://schemas.microsoft.com/office/powerpoint/2010/main" xmlns="" val="27338006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130</TotalTime>
  <Words>622</Words>
  <Application>Microsoft Office PowerPoint</Application>
  <PresentationFormat>Custom</PresentationFormat>
  <Paragraphs>40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Introduction</vt:lpstr>
      <vt:lpstr>Definition </vt:lpstr>
      <vt:lpstr>Symptoms &amp; Causes</vt:lpstr>
      <vt:lpstr>Pathogenesis of Peptic ulcer</vt:lpstr>
      <vt:lpstr>Nutritional management guidelines of National institute of diabetes and digestive and kidney disease</vt:lpstr>
      <vt:lpstr>Nutritional management guidelines of American gastroenterological association</vt:lpstr>
      <vt:lpstr>Nutritional management guidelines of World Health Organization</vt:lpstr>
      <vt:lpstr>Conclusion</vt:lpstr>
      <vt:lpstr>DISCUSION</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management for peptic ulcer</dc:title>
  <dc:creator>ALIGAMO</dc:creator>
  <cp:lastModifiedBy>FRANK</cp:lastModifiedBy>
  <cp:revision>17</cp:revision>
  <dcterms:created xsi:type="dcterms:W3CDTF">2017-11-05T00:20:17Z</dcterms:created>
  <dcterms:modified xsi:type="dcterms:W3CDTF">2017-11-05T07:40:17Z</dcterms:modified>
</cp:coreProperties>
</file>