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0852" autoAdjust="0"/>
  </p:normalViewPr>
  <p:slideViewPr>
    <p:cSldViewPr snapToGrid="0">
      <p:cViewPr varScale="1">
        <p:scale>
          <a:sx n="58" d="100"/>
          <a:sy n="58" d="100"/>
        </p:scale>
        <p:origin x="922"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BDF7FA-078A-4A4D-B7E3-D42B38A12AB0}" type="datetimeFigureOut">
              <a:rPr lang="en-GB" smtClean="0"/>
              <a:t>10/06/2020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4BD29BC-0A1F-476F-B4BD-27596ECF4CAA}" type="slidenum">
              <a:rPr lang="en-GB" smtClean="0"/>
              <a:t>‹#›</a:t>
            </a:fld>
            <a:endParaRPr lang="en-GB"/>
          </a:p>
        </p:txBody>
      </p:sp>
    </p:spTree>
    <p:extLst>
      <p:ext uri="{BB962C8B-B14F-4D97-AF65-F5344CB8AC3E}">
        <p14:creationId xmlns:p14="http://schemas.microsoft.com/office/powerpoint/2010/main" val="22179449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It is the information age, and this means that there is plenty of data present in organizations and all over the globe. The term commonly used to refer to this large dataset available is big data. Data mining is the analysis of big data to uncover meaningful patterns and trends while generating new information. Data warehousing is the collection of relevant information from diverse sources to culminate in a comprehensive database (</a:t>
            </a:r>
            <a:r>
              <a:rPr lang="en-US" sz="1200" kern="1200" dirty="0" err="1" smtClean="0">
                <a:solidFill>
                  <a:schemeClr val="tx1"/>
                </a:solidFill>
                <a:effectLst/>
                <a:latin typeface="+mn-lt"/>
                <a:ea typeface="+mn-ea"/>
                <a:cs typeface="+mn-cs"/>
              </a:rPr>
              <a:t>Kalu</a:t>
            </a:r>
            <a:r>
              <a:rPr lang="en-US" sz="1200" kern="1200" dirty="0" smtClean="0">
                <a:solidFill>
                  <a:schemeClr val="tx1"/>
                </a:solidFill>
                <a:effectLst/>
                <a:latin typeface="+mn-lt"/>
                <a:ea typeface="+mn-ea"/>
                <a:cs typeface="+mn-cs"/>
              </a:rPr>
              <a:t>, 2017).  </a:t>
            </a:r>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64BD29BC-0A1F-476F-B4BD-27596ECF4CAA}" type="slidenum">
              <a:rPr lang="en-GB" smtClean="0"/>
              <a:t>2</a:t>
            </a:fld>
            <a:endParaRPr lang="en-GB"/>
          </a:p>
        </p:txBody>
      </p:sp>
    </p:spTree>
    <p:extLst>
      <p:ext uri="{BB962C8B-B14F-4D97-AF65-F5344CB8AC3E}">
        <p14:creationId xmlns:p14="http://schemas.microsoft.com/office/powerpoint/2010/main" val="35149273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There is no doubt that enterprise data warehouses create numerous advantages for businesses. One of these advantages is in their ability to create a better understanding of information. Data warehouses help to reveal relationships between individual data points. This means that business practitioners can easily understand the meaning of information. Since it is a warehouse, it also can store large data sets from diverse sources. This is useful for the business setting, as there is information from different sources. In the end, it creates a streamlined flow of information. The other benefit for businesses lies in that data warehousing helps the user to examine the information within the platform. This ensures that there are lower or no risks for data compromise (Ram, 2013). In the end, businesses can maintain data quality and consistency once again, promoting efficient decision making. </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4BD29BC-0A1F-476F-B4BD-27596ECF4CAA}" type="slidenum">
              <a:rPr lang="en-GB" smtClean="0"/>
              <a:t>3</a:t>
            </a:fld>
            <a:endParaRPr lang="en-GB"/>
          </a:p>
        </p:txBody>
      </p:sp>
    </p:spTree>
    <p:extLst>
      <p:ext uri="{BB962C8B-B14F-4D97-AF65-F5344CB8AC3E}">
        <p14:creationId xmlns:p14="http://schemas.microsoft.com/office/powerpoint/2010/main" val="28187417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first component is the data warehouse storage, which is the database responsible for the storage of all the enterprise's data. This makes it easier for access, and reporting is optimized and straightforward ways. ETL tools are useful when it comes to the extraction of data from different source systems within the enterprise. The devices are also responsible for the transformation of the data into a format suitable for the specific data warehouse. Metadata gives context to the data to make it possible for a user to understand. Query tools are those that facilitate interaction with databases for business users. Data marts are the unaffected sections of the entire data warehouse. They represent a single functional unit of the business</a:t>
            </a:r>
            <a:endParaRPr lang="en-GB" dirty="0"/>
          </a:p>
        </p:txBody>
      </p:sp>
      <p:sp>
        <p:nvSpPr>
          <p:cNvPr id="4" name="Slide Number Placeholder 3"/>
          <p:cNvSpPr>
            <a:spLocks noGrp="1"/>
          </p:cNvSpPr>
          <p:nvPr>
            <p:ph type="sldNum" sz="quarter" idx="10"/>
          </p:nvPr>
        </p:nvSpPr>
        <p:spPr/>
        <p:txBody>
          <a:bodyPr/>
          <a:lstStyle/>
          <a:p>
            <a:fld id="{64BD29BC-0A1F-476F-B4BD-27596ECF4CAA}" type="slidenum">
              <a:rPr lang="en-GB" smtClean="0"/>
              <a:t>4</a:t>
            </a:fld>
            <a:endParaRPr lang="en-GB"/>
          </a:p>
        </p:txBody>
      </p:sp>
    </p:spTree>
    <p:extLst>
      <p:ext uri="{BB962C8B-B14F-4D97-AF65-F5344CB8AC3E}">
        <p14:creationId xmlns:p14="http://schemas.microsoft.com/office/powerpoint/2010/main" val="25424740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Data warehousing is subject-oriented in that it takes the thematic approach in offering information. The themes could be marketing, distributions, sales, among others. It is also subject-oriented in that it excludes any data that is not helpful when it comes to a decision making process for the business. Data warehousing is also integrated, meaning that the data extraction and transformation modes adopt a homogenous strategy regardless of its source. The data in a warehouse is also organized according to specific times, such as weekly and monthly, making it time-variant (</a:t>
            </a:r>
            <a:r>
              <a:rPr lang="en-US" sz="1200" kern="1200" dirty="0" err="1" smtClean="0">
                <a:solidFill>
                  <a:schemeClr val="tx1"/>
                </a:solidFill>
                <a:effectLst/>
                <a:latin typeface="+mn-lt"/>
                <a:ea typeface="+mn-ea"/>
                <a:cs typeface="+mn-cs"/>
              </a:rPr>
              <a:t>Kalu</a:t>
            </a:r>
            <a:r>
              <a:rPr lang="en-US" sz="1200" kern="1200" dirty="0" smtClean="0">
                <a:solidFill>
                  <a:schemeClr val="tx1"/>
                </a:solidFill>
                <a:effectLst/>
                <a:latin typeface="+mn-lt"/>
                <a:ea typeface="+mn-ea"/>
                <a:cs typeface="+mn-cs"/>
              </a:rPr>
              <a:t>, 2017). Lastly, data warehousing is nonvolatile. This means that its updates are not real-time. The system does not erase previous data upon entering new data.</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4BD29BC-0A1F-476F-B4BD-27596ECF4CAA}" type="slidenum">
              <a:rPr lang="en-GB" smtClean="0"/>
              <a:t>5</a:t>
            </a:fld>
            <a:endParaRPr lang="en-GB"/>
          </a:p>
        </p:txBody>
      </p:sp>
    </p:spTree>
    <p:extLst>
      <p:ext uri="{BB962C8B-B14F-4D97-AF65-F5344CB8AC3E}">
        <p14:creationId xmlns:p14="http://schemas.microsoft.com/office/powerpoint/2010/main" val="1078992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Organizations are different, which means that there have to be factors that led to their specific selection of data warehouse selection. One of these factors lies in the needs of management in terms of information. The management advocates for regulatory compliant architectures, which may lead to their choice of a specific design over another. The other factor is the availability of resources. Some design is more expensive than others meaning that an organization will go for that which they can afford. The installation of architecture may also take varying times (</a:t>
            </a:r>
            <a:r>
              <a:rPr lang="en-US" sz="1200" kern="1200" dirty="0" err="1" smtClean="0">
                <a:solidFill>
                  <a:schemeClr val="tx1"/>
                </a:solidFill>
                <a:effectLst/>
                <a:latin typeface="+mn-lt"/>
                <a:ea typeface="+mn-ea"/>
                <a:cs typeface="+mn-cs"/>
              </a:rPr>
              <a:t>Choudhary</a:t>
            </a:r>
            <a:r>
              <a:rPr lang="en-US" sz="1200" kern="1200" dirty="0" smtClean="0">
                <a:solidFill>
                  <a:schemeClr val="tx1"/>
                </a:solidFill>
                <a:effectLst/>
                <a:latin typeface="+mn-lt"/>
                <a:ea typeface="+mn-ea"/>
                <a:cs typeface="+mn-cs"/>
              </a:rPr>
              <a:t>, 2012). Therefore, depending on the urgency of the business needs, there may be a selection of different architecture. Similarly, there are different needs for different architectures, which is also another critical point of consideration in the collection. </a:t>
            </a:r>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64BD29BC-0A1F-476F-B4BD-27596ECF4CAA}" type="slidenum">
              <a:rPr lang="en-GB" smtClean="0"/>
              <a:t>6</a:t>
            </a:fld>
            <a:endParaRPr lang="en-GB"/>
          </a:p>
        </p:txBody>
      </p:sp>
    </p:spTree>
    <p:extLst>
      <p:ext uri="{BB962C8B-B14F-4D97-AF65-F5344CB8AC3E}">
        <p14:creationId xmlns:p14="http://schemas.microsoft.com/office/powerpoint/2010/main" val="5772949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IT systems need to be compatible with one another. This means that when selecting an architecture, businesses will go for the one that is compatible with the already existing systems within to avoid additional costs of complete overhauls. There is also the consideration of the technical expertise of the members of staff, especially the IT department. This department will most likely edge towards an architecture that they understand. This brings in the issue of expert influence. In the process of selection, companies will often engage experts such as consultants. These are likely to drive the direction of the company's range. There is also the issue of the source of sponsorship. Organizations may receive support for the installation from either the departments or the management. The amount of aid affects the decision. For instance, if the department is the main sponsor, then this may steer the organization towards an architecture that will serve the department more (</a:t>
            </a:r>
            <a:r>
              <a:rPr lang="en-US" sz="1200" kern="1200" dirty="0" err="1" smtClean="0">
                <a:solidFill>
                  <a:schemeClr val="tx1"/>
                </a:solidFill>
                <a:effectLst/>
                <a:latin typeface="+mn-lt"/>
                <a:ea typeface="+mn-ea"/>
                <a:cs typeface="+mn-cs"/>
              </a:rPr>
              <a:t>Choudhary</a:t>
            </a:r>
            <a:r>
              <a:rPr lang="en-US" sz="1200" kern="1200" dirty="0" smtClean="0">
                <a:solidFill>
                  <a:schemeClr val="tx1"/>
                </a:solidFill>
                <a:effectLst/>
                <a:latin typeface="+mn-lt"/>
                <a:ea typeface="+mn-ea"/>
                <a:cs typeface="+mn-cs"/>
              </a:rPr>
              <a:t>, 2012). On technical issues, architecture selection may consider factors such as scalability, the volume of data, and query performance.</a:t>
            </a:r>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64BD29BC-0A1F-476F-B4BD-27596ECF4CAA}" type="slidenum">
              <a:rPr lang="en-GB" smtClean="0"/>
              <a:t>7</a:t>
            </a:fld>
            <a:endParaRPr lang="en-GB"/>
          </a:p>
        </p:txBody>
      </p:sp>
    </p:spTree>
    <p:extLst>
      <p:ext uri="{BB962C8B-B14F-4D97-AF65-F5344CB8AC3E}">
        <p14:creationId xmlns:p14="http://schemas.microsoft.com/office/powerpoint/2010/main" val="42360395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As earlier mentioned, data mining seeks to extract meaningful information from large data sets. Therefore, the first characteristic is that data mining involves large datasets. This point also brings in the objective of data mining, which is to uncover any existing trends or patterns in the data sets. There is also the other characteristic of data mining in that it automatically detects patterns in the data to predict various outcomes through predictive analytics (Sameer, 2016). </a:t>
            </a:r>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64BD29BC-0A1F-476F-B4BD-27596ECF4CAA}" type="slidenum">
              <a:rPr lang="en-GB" smtClean="0"/>
              <a:t>8</a:t>
            </a:fld>
            <a:endParaRPr lang="en-GB"/>
          </a:p>
        </p:txBody>
      </p:sp>
    </p:spTree>
    <p:extLst>
      <p:ext uri="{BB962C8B-B14F-4D97-AF65-F5344CB8AC3E}">
        <p14:creationId xmlns:p14="http://schemas.microsoft.com/office/powerpoint/2010/main" val="9129600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Data mining seeks to uncover four types of patterns mainly. The first one is associations that identify the groups of items that frequently co-occur. For instance, data mining may reveal a relationship between beer and diapers in a market-basket analysis. The other pattern is predictions that happen after data mining has uncovered the trends and patterns. This uncovering enables the business to predict future occurrences. Clusters in data mining are the classifications of items or people dependent on their similar but known characteristics.</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An example is market segmentation from the behavior of the target market (</a:t>
            </a:r>
            <a:r>
              <a:rPr lang="en-US" sz="1200" kern="1200" dirty="0" err="1" smtClean="0">
                <a:solidFill>
                  <a:schemeClr val="tx1"/>
                </a:solidFill>
                <a:effectLst/>
                <a:latin typeface="+mn-lt"/>
                <a:ea typeface="+mn-ea"/>
                <a:cs typeface="+mn-cs"/>
              </a:rPr>
              <a:t>Mostaffa</a:t>
            </a:r>
            <a:r>
              <a:rPr lang="en-US" sz="1200" kern="1200" dirty="0" smtClean="0">
                <a:solidFill>
                  <a:schemeClr val="tx1"/>
                </a:solidFill>
                <a:effectLst/>
                <a:latin typeface="+mn-lt"/>
                <a:ea typeface="+mn-ea"/>
                <a:cs typeface="+mn-cs"/>
              </a:rPr>
              <a:t>, 2016). Lastly, there are the sequential relationships that determine the order in which people or clientele are likely to take on specific steps depending on past behavior. For instance, a bank savings customer may open an investment account after one year.</a:t>
            </a:r>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64BD29BC-0A1F-476F-B4BD-27596ECF4CAA}" type="slidenum">
              <a:rPr lang="en-GB" smtClean="0"/>
              <a:t>9</a:t>
            </a:fld>
            <a:endParaRPr lang="en-GB"/>
          </a:p>
        </p:txBody>
      </p:sp>
    </p:spTree>
    <p:extLst>
      <p:ext uri="{BB962C8B-B14F-4D97-AF65-F5344CB8AC3E}">
        <p14:creationId xmlns:p14="http://schemas.microsoft.com/office/powerpoint/2010/main" val="9447832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There are plenty of business data mining applications available in the market. One such use is the market basket analysis based on the theory that if an individual purchases a specific item, they are more likely to purchase another one. This helps businesses to predict the buying behaviors of the clientele. Another application is in future healthcare. Data mining acts as a predictor of the volume of patients in each category. This results in the development of better care facilities. There is also customer relationship management, where businesses obtain customer data. Data mining then comes in with the analysis of the data and helps companies to focus on the critical areas of ensuring the customer gets the best (</a:t>
            </a:r>
            <a:r>
              <a:rPr lang="en-US" sz="1200" kern="1200" dirty="0" err="1" smtClean="0">
                <a:solidFill>
                  <a:schemeClr val="tx1"/>
                </a:solidFill>
                <a:effectLst/>
                <a:latin typeface="+mn-lt"/>
                <a:ea typeface="+mn-ea"/>
                <a:cs typeface="+mn-cs"/>
              </a:rPr>
              <a:t>Sumiran</a:t>
            </a:r>
            <a:r>
              <a:rPr lang="en-US" sz="1200" kern="1200" dirty="0" smtClean="0">
                <a:solidFill>
                  <a:schemeClr val="tx1"/>
                </a:solidFill>
                <a:effectLst/>
                <a:latin typeface="+mn-lt"/>
                <a:ea typeface="+mn-ea"/>
                <a:cs typeface="+mn-cs"/>
              </a:rPr>
              <a:t>, 2018). Corporate surveillance is where entities get information on consumers and can even share it with the government. This ensures that there can be product tailoring to fit the needs of the citizens or the consumer.</a:t>
            </a:r>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64BD29BC-0A1F-476F-B4BD-27596ECF4CAA}" type="slidenum">
              <a:rPr lang="en-GB" smtClean="0"/>
              <a:t>10</a:t>
            </a:fld>
            <a:endParaRPr lang="en-GB"/>
          </a:p>
        </p:txBody>
      </p:sp>
    </p:spTree>
    <p:extLst>
      <p:ext uri="{BB962C8B-B14F-4D97-AF65-F5344CB8AC3E}">
        <p14:creationId xmlns:p14="http://schemas.microsoft.com/office/powerpoint/2010/main" val="25194102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Data cleaning is the process of polishing up the data. Data collected may contain errors or, in some instances, be incomplete. Data cleaning through methods such as manual filling may complete, polish, and clean up these datasets. Data integration then follows, which entails the incorporation of the data into one as datasets exist as different entities. Data selection is the retrieval of the relevant data from the database (</a:t>
            </a:r>
            <a:r>
              <a:rPr lang="en-US" sz="1200" kern="1200" dirty="0" err="1" smtClean="0">
                <a:solidFill>
                  <a:schemeClr val="tx1"/>
                </a:solidFill>
                <a:effectLst/>
                <a:latin typeface="+mn-lt"/>
                <a:ea typeface="+mn-ea"/>
                <a:cs typeface="+mn-cs"/>
              </a:rPr>
              <a:t>Sumiran</a:t>
            </a:r>
            <a:r>
              <a:rPr lang="en-US" sz="1200" kern="1200" dirty="0" smtClean="0">
                <a:solidFill>
                  <a:schemeClr val="tx1"/>
                </a:solidFill>
                <a:effectLst/>
                <a:latin typeface="+mn-lt"/>
                <a:ea typeface="+mn-ea"/>
                <a:cs typeface="+mn-cs"/>
              </a:rPr>
              <a:t>, 2018). Transformation involves the conversion of this data into forms that are suitable for mining.</a:t>
            </a:r>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64BD29BC-0A1F-476F-B4BD-27596ECF4CAA}" type="slidenum">
              <a:rPr lang="en-GB" smtClean="0"/>
              <a:t>11</a:t>
            </a:fld>
            <a:endParaRPr lang="en-GB"/>
          </a:p>
        </p:txBody>
      </p:sp>
    </p:spTree>
    <p:extLst>
      <p:ext uri="{BB962C8B-B14F-4D97-AF65-F5344CB8AC3E}">
        <p14:creationId xmlns:p14="http://schemas.microsoft.com/office/powerpoint/2010/main" val="388287755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9FFE3D8E-0487-4E25-9F5A-3D4159B9C44D}" type="datetimeFigureOut">
              <a:rPr lang="en-GB" smtClean="0"/>
              <a:t>10/06/2020</a:t>
            </a:fld>
            <a:endParaRPr lang="en-GB"/>
          </a:p>
        </p:txBody>
      </p:sp>
      <p:sp>
        <p:nvSpPr>
          <p:cNvPr id="5" name="Footer Placeholder 4"/>
          <p:cNvSpPr>
            <a:spLocks noGrp="1"/>
          </p:cNvSpPr>
          <p:nvPr>
            <p:ph type="ftr" sz="quarter" idx="11"/>
          </p:nvPr>
        </p:nvSpPr>
        <p:spPr>
          <a:xfrm>
            <a:off x="2692397" y="5037663"/>
            <a:ext cx="5214635" cy="279400"/>
          </a:xfrm>
        </p:spPr>
        <p:txBody>
          <a:bodyPr/>
          <a:lstStyle/>
          <a:p>
            <a:endParaRPr lang="en-GB"/>
          </a:p>
        </p:txBody>
      </p:sp>
      <p:sp>
        <p:nvSpPr>
          <p:cNvPr id="6" name="Slide Number Placeholder 5"/>
          <p:cNvSpPr>
            <a:spLocks noGrp="1"/>
          </p:cNvSpPr>
          <p:nvPr>
            <p:ph type="sldNum" sz="quarter" idx="12"/>
          </p:nvPr>
        </p:nvSpPr>
        <p:spPr>
          <a:xfrm>
            <a:off x="8956900" y="5037663"/>
            <a:ext cx="551167" cy="279400"/>
          </a:xfrm>
        </p:spPr>
        <p:txBody>
          <a:bodyPr/>
          <a:lstStyle/>
          <a:p>
            <a:fld id="{007DF59F-165C-453E-A40E-1594551B7AE0}" type="slidenum">
              <a:rPr lang="en-GB" smtClean="0"/>
              <a:t>‹#›</a:t>
            </a:fld>
            <a:endParaRPr lang="en-GB"/>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449293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FFE3D8E-0487-4E25-9F5A-3D4159B9C44D}" type="datetimeFigureOut">
              <a:rPr lang="en-GB" smtClean="0"/>
              <a:t>10/06/2020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07DF59F-165C-453E-A40E-1594551B7AE0}" type="slidenum">
              <a:rPr lang="en-GB" smtClean="0"/>
              <a:t>‹#›</a:t>
            </a:fld>
            <a:endParaRPr lang="en-GB"/>
          </a:p>
        </p:txBody>
      </p:sp>
    </p:spTree>
    <p:extLst>
      <p:ext uri="{BB962C8B-B14F-4D97-AF65-F5344CB8AC3E}">
        <p14:creationId xmlns:p14="http://schemas.microsoft.com/office/powerpoint/2010/main" val="14167527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FFE3D8E-0487-4E25-9F5A-3D4159B9C44D}" type="datetimeFigureOut">
              <a:rPr lang="en-GB" smtClean="0"/>
              <a:t>10/06/2020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07DF59F-165C-453E-A40E-1594551B7AE0}" type="slidenum">
              <a:rPr lang="en-GB" smtClean="0"/>
              <a:t>‹#›</a:t>
            </a:fld>
            <a:endParaRPr lang="en-GB"/>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339257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FFE3D8E-0487-4E25-9F5A-3D4159B9C44D}" type="datetimeFigureOut">
              <a:rPr lang="en-GB" smtClean="0"/>
              <a:t>10/06/2020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07DF59F-165C-453E-A40E-1594551B7AE0}" type="slidenum">
              <a:rPr lang="en-GB" smtClean="0"/>
              <a:t>‹#›</a:t>
            </a:fld>
            <a:endParaRPr lang="en-GB"/>
          </a:p>
        </p:txBody>
      </p:sp>
    </p:spTree>
    <p:extLst>
      <p:ext uri="{BB962C8B-B14F-4D97-AF65-F5344CB8AC3E}">
        <p14:creationId xmlns:p14="http://schemas.microsoft.com/office/powerpoint/2010/main" val="14620613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FFE3D8E-0487-4E25-9F5A-3D4159B9C44D}" type="datetimeFigureOut">
              <a:rPr lang="en-GB" smtClean="0"/>
              <a:t>10/06/2020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07DF59F-165C-453E-A40E-1594551B7AE0}" type="slidenum">
              <a:rPr lang="en-GB" smtClean="0"/>
              <a:t>‹#›</a:t>
            </a:fld>
            <a:endParaRPr lang="en-GB"/>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665031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FFE3D8E-0487-4E25-9F5A-3D4159B9C44D}" type="datetimeFigureOut">
              <a:rPr lang="en-GB" smtClean="0"/>
              <a:t>10/06/2020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07DF59F-165C-453E-A40E-1594551B7AE0}" type="slidenum">
              <a:rPr lang="en-GB" smtClean="0"/>
              <a:t>‹#›</a:t>
            </a:fld>
            <a:endParaRPr lang="en-GB"/>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998083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FFE3D8E-0487-4E25-9F5A-3D4159B9C44D}" type="datetimeFigureOut">
              <a:rPr lang="en-GB" smtClean="0"/>
              <a:t>10/06/2020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07DF59F-165C-453E-A40E-1594551B7AE0}" type="slidenum">
              <a:rPr lang="en-GB" smtClean="0"/>
              <a:t>‹#›</a:t>
            </a:fld>
            <a:endParaRPr lang="en-GB"/>
          </a:p>
        </p:txBody>
      </p:sp>
    </p:spTree>
    <p:extLst>
      <p:ext uri="{BB962C8B-B14F-4D97-AF65-F5344CB8AC3E}">
        <p14:creationId xmlns:p14="http://schemas.microsoft.com/office/powerpoint/2010/main" val="17099964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9FFE3D8E-0487-4E25-9F5A-3D4159B9C44D}" type="datetimeFigureOut">
              <a:rPr lang="en-GB" smtClean="0"/>
              <a:t>10/06/2020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07DF59F-165C-453E-A40E-1594551B7AE0}" type="slidenum">
              <a:rPr lang="en-GB" smtClean="0"/>
              <a:t>‹#›</a:t>
            </a:fld>
            <a:endParaRPr lang="en-GB"/>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546458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9FFE3D8E-0487-4E25-9F5A-3D4159B9C44D}" type="datetimeFigureOut">
              <a:rPr lang="en-GB" smtClean="0"/>
              <a:t>10/06/2020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07DF59F-165C-453E-A40E-1594551B7AE0}" type="slidenum">
              <a:rPr lang="en-GB" smtClean="0"/>
              <a:t>‹#›</a:t>
            </a:fld>
            <a:endParaRPr lang="en-GB"/>
          </a:p>
        </p:txBody>
      </p:sp>
    </p:spTree>
    <p:extLst>
      <p:ext uri="{BB962C8B-B14F-4D97-AF65-F5344CB8AC3E}">
        <p14:creationId xmlns:p14="http://schemas.microsoft.com/office/powerpoint/2010/main" val="26924155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9FFE3D8E-0487-4E25-9F5A-3D4159B9C44D}" type="datetimeFigureOut">
              <a:rPr lang="en-GB" smtClean="0"/>
              <a:t>10/06/2020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07DF59F-165C-453E-A40E-1594551B7AE0}" type="slidenum">
              <a:rPr lang="en-GB" smtClean="0"/>
              <a:t>‹#›</a:t>
            </a:fld>
            <a:endParaRPr lang="en-GB"/>
          </a:p>
        </p:txBody>
      </p:sp>
    </p:spTree>
    <p:extLst>
      <p:ext uri="{BB962C8B-B14F-4D97-AF65-F5344CB8AC3E}">
        <p14:creationId xmlns:p14="http://schemas.microsoft.com/office/powerpoint/2010/main" val="13414527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FFE3D8E-0487-4E25-9F5A-3D4159B9C44D}" type="datetimeFigureOut">
              <a:rPr lang="en-GB" smtClean="0"/>
              <a:t>10/06/2020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07DF59F-165C-453E-A40E-1594551B7AE0}" type="slidenum">
              <a:rPr lang="en-GB" smtClean="0"/>
              <a:t>‹#›</a:t>
            </a:fld>
            <a:endParaRPr lang="en-GB"/>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388381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FFE3D8E-0487-4E25-9F5A-3D4159B9C44D}" type="datetimeFigureOut">
              <a:rPr lang="en-GB" smtClean="0"/>
              <a:t>10/06/2020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07DF59F-165C-453E-A40E-1594551B7AE0}" type="slidenum">
              <a:rPr lang="en-GB" smtClean="0"/>
              <a:t>‹#›</a:t>
            </a:fld>
            <a:endParaRPr lang="en-GB"/>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845757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FFE3D8E-0487-4E25-9F5A-3D4159B9C44D}" type="datetimeFigureOut">
              <a:rPr lang="en-GB" smtClean="0"/>
              <a:t>10/06/2020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07DF59F-165C-453E-A40E-1594551B7AE0}" type="slidenum">
              <a:rPr lang="en-GB" smtClean="0"/>
              <a:t>‹#›</a:t>
            </a:fld>
            <a:endParaRPr lang="en-GB"/>
          </a:p>
        </p:txBody>
      </p:sp>
    </p:spTree>
    <p:extLst>
      <p:ext uri="{BB962C8B-B14F-4D97-AF65-F5344CB8AC3E}">
        <p14:creationId xmlns:p14="http://schemas.microsoft.com/office/powerpoint/2010/main" val="15216007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FFE3D8E-0487-4E25-9F5A-3D4159B9C44D}" type="datetimeFigureOut">
              <a:rPr lang="en-GB" smtClean="0"/>
              <a:t>10/06/2020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07DF59F-165C-453E-A40E-1594551B7AE0}" type="slidenum">
              <a:rPr lang="en-GB" smtClean="0"/>
              <a:t>‹#›</a:t>
            </a:fld>
            <a:endParaRPr lang="en-GB"/>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545828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FFE3D8E-0487-4E25-9F5A-3D4159B9C44D}" type="datetimeFigureOut">
              <a:rPr lang="en-GB" smtClean="0"/>
              <a:t>10/06/2020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07DF59F-165C-453E-A40E-1594551B7AE0}" type="slidenum">
              <a:rPr lang="en-GB" smtClean="0"/>
              <a:t>‹#›</a:t>
            </a:fld>
            <a:endParaRPr lang="en-GB"/>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461655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FFE3D8E-0487-4E25-9F5A-3D4159B9C44D}" type="datetimeFigureOut">
              <a:rPr lang="en-GB" smtClean="0"/>
              <a:t>10/06/2020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07DF59F-165C-453E-A40E-1594551B7AE0}" type="slidenum">
              <a:rPr lang="en-GB" smtClean="0"/>
              <a:t>‹#›</a:t>
            </a:fld>
            <a:endParaRPr lang="en-GB"/>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066356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FFE3D8E-0487-4E25-9F5A-3D4159B9C44D}" type="datetimeFigureOut">
              <a:rPr lang="en-GB" smtClean="0"/>
              <a:t>10/06/2020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07DF59F-165C-453E-A40E-1594551B7AE0}" type="slidenum">
              <a:rPr lang="en-GB" smtClean="0"/>
              <a:t>‹#›</a:t>
            </a:fld>
            <a:endParaRPr lang="en-GB"/>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967501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FFE3D8E-0487-4E25-9F5A-3D4159B9C44D}" type="datetimeFigureOut">
              <a:rPr lang="en-GB" smtClean="0"/>
              <a:t>10/06/2020</a:t>
            </a:fld>
            <a:endParaRPr lang="en-GB"/>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GB"/>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007DF59F-165C-453E-A40E-1594551B7AE0}" type="slidenum">
              <a:rPr lang="en-GB" smtClean="0"/>
              <a:t>‹#›</a:t>
            </a:fld>
            <a:endParaRPr lang="en-GB"/>
          </a:p>
        </p:txBody>
      </p:sp>
    </p:spTree>
    <p:extLst>
      <p:ext uri="{BB962C8B-B14F-4D97-AF65-F5344CB8AC3E}">
        <p14:creationId xmlns:p14="http://schemas.microsoft.com/office/powerpoint/2010/main" val="138381353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1371601" y="1871663"/>
            <a:ext cx="9235439" cy="3248977"/>
          </a:xfrm>
        </p:spPr>
        <p:txBody>
          <a:bodyPr>
            <a:normAutofit/>
          </a:bodyPr>
          <a:lstStyle/>
          <a:p>
            <a:r>
              <a:rPr lang="en-US" b="1" dirty="0"/>
              <a:t>Data Warehousing and Data Mining</a:t>
            </a:r>
            <a:r>
              <a:rPr lang="en-GB" b="1" dirty="0"/>
              <a:t/>
            </a:r>
            <a:br>
              <a:rPr lang="en-GB" b="1" dirty="0"/>
            </a:br>
            <a:r>
              <a:rPr lang="en-GB" b="1" dirty="0" smtClean="0"/>
              <a:t>Name </a:t>
            </a:r>
            <a:br>
              <a:rPr lang="en-GB" b="1" dirty="0" smtClean="0"/>
            </a:br>
            <a:r>
              <a:rPr lang="en-GB" b="1" dirty="0" smtClean="0"/>
              <a:t>Institution</a:t>
            </a:r>
            <a:br>
              <a:rPr lang="en-GB" b="1" dirty="0" smtClean="0"/>
            </a:br>
            <a:r>
              <a:rPr lang="en-GB" b="1" dirty="0" smtClean="0"/>
              <a:t>Date</a:t>
            </a:r>
            <a:endParaRPr lang="en-GB" b="1" dirty="0"/>
          </a:p>
        </p:txBody>
      </p:sp>
    </p:spTree>
    <p:extLst>
      <p:ext uri="{BB962C8B-B14F-4D97-AF65-F5344CB8AC3E}">
        <p14:creationId xmlns:p14="http://schemas.microsoft.com/office/powerpoint/2010/main" val="34331601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Data Warehousing and Data Mining</a:t>
            </a:r>
            <a:r>
              <a:rPr lang="en-GB" dirty="0"/>
              <a:t/>
            </a:r>
            <a:br>
              <a:rPr lang="en-GB" dirty="0"/>
            </a:br>
            <a:endParaRPr lang="en-GB" dirty="0"/>
          </a:p>
        </p:txBody>
      </p:sp>
      <p:sp>
        <p:nvSpPr>
          <p:cNvPr id="3" name="Content Placeholder 2"/>
          <p:cNvSpPr>
            <a:spLocks noGrp="1"/>
          </p:cNvSpPr>
          <p:nvPr>
            <p:ph idx="1"/>
          </p:nvPr>
        </p:nvSpPr>
        <p:spPr/>
        <p:txBody>
          <a:bodyPr/>
          <a:lstStyle/>
          <a:p>
            <a:r>
              <a:rPr lang="en-US" dirty="0"/>
              <a:t>Introduction</a:t>
            </a:r>
            <a:endParaRPr lang="en-GB" dirty="0"/>
          </a:p>
          <a:p>
            <a:pPr marL="0" indent="0">
              <a:buNone/>
            </a:pPr>
            <a:r>
              <a:rPr lang="en-US" dirty="0" smtClean="0"/>
              <a:t>	A </a:t>
            </a:r>
            <a:r>
              <a:rPr lang="en-US" dirty="0"/>
              <a:t>brief introduction of data warehousing and data mining</a:t>
            </a:r>
            <a:endParaRPr lang="en-GB" dirty="0"/>
          </a:p>
          <a:p>
            <a:r>
              <a:rPr lang="en-US" dirty="0"/>
              <a:t>Definitions</a:t>
            </a:r>
            <a:endParaRPr lang="en-GB" dirty="0"/>
          </a:p>
          <a:p>
            <a:pPr lvl="0"/>
            <a:r>
              <a:rPr lang="en-US" dirty="0"/>
              <a:t>Data </a:t>
            </a:r>
            <a:r>
              <a:rPr lang="en-US" dirty="0" smtClean="0"/>
              <a:t>warehousing- Collection point for data</a:t>
            </a:r>
            <a:endParaRPr lang="en-GB" dirty="0"/>
          </a:p>
          <a:p>
            <a:pPr lvl="0"/>
            <a:r>
              <a:rPr lang="en-US" dirty="0"/>
              <a:t>Data mining- analysis of big data </a:t>
            </a:r>
            <a:endParaRPr lang="en-GB" dirty="0"/>
          </a:p>
          <a:p>
            <a:endParaRPr lang="en-GB" dirty="0"/>
          </a:p>
        </p:txBody>
      </p:sp>
    </p:spTree>
    <p:extLst>
      <p:ext uri="{BB962C8B-B14F-4D97-AF65-F5344CB8AC3E}">
        <p14:creationId xmlns:p14="http://schemas.microsoft.com/office/powerpoint/2010/main" val="8224500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Business Benefits of an Enterprise Data Warehouse</a:t>
            </a:r>
            <a:r>
              <a:rPr lang="en-GB" dirty="0"/>
              <a:t/>
            </a:r>
            <a:br>
              <a:rPr lang="en-GB" dirty="0"/>
            </a:br>
            <a:endParaRPr lang="en-GB" dirty="0"/>
          </a:p>
        </p:txBody>
      </p:sp>
      <p:sp>
        <p:nvSpPr>
          <p:cNvPr id="3" name="Content Placeholder 2"/>
          <p:cNvSpPr>
            <a:spLocks noGrp="1"/>
          </p:cNvSpPr>
          <p:nvPr>
            <p:ph idx="1"/>
          </p:nvPr>
        </p:nvSpPr>
        <p:spPr/>
        <p:txBody>
          <a:bodyPr/>
          <a:lstStyle/>
          <a:p>
            <a:pPr lvl="0"/>
            <a:r>
              <a:rPr lang="en-US" dirty="0"/>
              <a:t>It helps to create a better understanding of </a:t>
            </a:r>
            <a:r>
              <a:rPr lang="en-US" dirty="0" smtClean="0"/>
              <a:t>information</a:t>
            </a:r>
          </a:p>
          <a:p>
            <a:pPr lvl="0"/>
            <a:r>
              <a:rPr lang="en-US" dirty="0"/>
              <a:t>U</a:t>
            </a:r>
            <a:r>
              <a:rPr lang="en-US" dirty="0" smtClean="0"/>
              <a:t>seful </a:t>
            </a:r>
            <a:r>
              <a:rPr lang="en-US" dirty="0"/>
              <a:t>for decision making in the business.</a:t>
            </a:r>
            <a:endParaRPr lang="en-GB" dirty="0"/>
          </a:p>
          <a:p>
            <a:pPr lvl="0"/>
            <a:r>
              <a:rPr lang="en-US" dirty="0"/>
              <a:t>Acts as an enabler for the storage of large sets of </a:t>
            </a:r>
            <a:r>
              <a:rPr lang="en-US" dirty="0" smtClean="0"/>
              <a:t>data</a:t>
            </a:r>
          </a:p>
          <a:p>
            <a:pPr lvl="0"/>
            <a:r>
              <a:rPr lang="en-US" dirty="0" smtClean="0"/>
              <a:t>Ensures </a:t>
            </a:r>
            <a:r>
              <a:rPr lang="en-US" dirty="0"/>
              <a:t>that there is a streamlined flow of information.</a:t>
            </a:r>
            <a:endParaRPr lang="en-GB" dirty="0"/>
          </a:p>
          <a:p>
            <a:pPr lvl="0"/>
            <a:r>
              <a:rPr lang="en-US" dirty="0"/>
              <a:t>Maintains data quality and consistency</a:t>
            </a:r>
            <a:endParaRPr lang="en-GB" dirty="0"/>
          </a:p>
          <a:p>
            <a:endParaRPr lang="en-GB" dirty="0"/>
          </a:p>
        </p:txBody>
      </p:sp>
    </p:spTree>
    <p:extLst>
      <p:ext uri="{BB962C8B-B14F-4D97-AF65-F5344CB8AC3E}">
        <p14:creationId xmlns:p14="http://schemas.microsoft.com/office/powerpoint/2010/main" val="31240672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Major Components of the Data Warehousing Process</a:t>
            </a:r>
            <a:r>
              <a:rPr lang="en-US" dirty="0"/>
              <a:t> </a:t>
            </a:r>
            <a:r>
              <a:rPr lang="en-GB" dirty="0"/>
              <a:t/>
            </a:r>
            <a:br>
              <a:rPr lang="en-GB" dirty="0"/>
            </a:br>
            <a:endParaRPr lang="en-GB" dirty="0"/>
          </a:p>
        </p:txBody>
      </p:sp>
      <p:sp>
        <p:nvSpPr>
          <p:cNvPr id="3" name="Content Placeholder 2"/>
          <p:cNvSpPr>
            <a:spLocks noGrp="1"/>
          </p:cNvSpPr>
          <p:nvPr>
            <p:ph idx="1"/>
          </p:nvPr>
        </p:nvSpPr>
        <p:spPr/>
        <p:txBody>
          <a:bodyPr/>
          <a:lstStyle/>
          <a:p>
            <a:pPr lvl="0"/>
            <a:r>
              <a:rPr lang="en-US" dirty="0"/>
              <a:t>Data warehouse storage</a:t>
            </a:r>
            <a:endParaRPr lang="en-GB" dirty="0"/>
          </a:p>
          <a:p>
            <a:pPr lvl="0"/>
            <a:r>
              <a:rPr lang="en-US" dirty="0"/>
              <a:t>ETL Tools</a:t>
            </a:r>
            <a:endParaRPr lang="en-GB" dirty="0"/>
          </a:p>
          <a:p>
            <a:pPr lvl="0"/>
            <a:r>
              <a:rPr lang="en-US" dirty="0"/>
              <a:t>Metadata</a:t>
            </a:r>
            <a:endParaRPr lang="en-GB" dirty="0"/>
          </a:p>
          <a:p>
            <a:pPr lvl="0"/>
            <a:r>
              <a:rPr lang="en-US" dirty="0"/>
              <a:t>Query Tools</a:t>
            </a:r>
            <a:endParaRPr lang="en-GB" dirty="0"/>
          </a:p>
          <a:p>
            <a:pPr lvl="0"/>
            <a:r>
              <a:rPr lang="en-US" dirty="0"/>
              <a:t>Data marts</a:t>
            </a:r>
            <a:endParaRPr lang="en-GB" dirty="0"/>
          </a:p>
          <a:p>
            <a:endParaRPr lang="en-GB" dirty="0"/>
          </a:p>
        </p:txBody>
      </p:sp>
    </p:spTree>
    <p:extLst>
      <p:ext uri="{BB962C8B-B14F-4D97-AF65-F5344CB8AC3E}">
        <p14:creationId xmlns:p14="http://schemas.microsoft.com/office/powerpoint/2010/main" val="1565046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Fundamental Characteristics of Data Warehousing</a:t>
            </a:r>
            <a:r>
              <a:rPr lang="en-GB" dirty="0"/>
              <a:t/>
            </a:r>
            <a:br>
              <a:rPr lang="en-GB" dirty="0"/>
            </a:br>
            <a:endParaRPr lang="en-GB" dirty="0"/>
          </a:p>
        </p:txBody>
      </p:sp>
      <p:sp>
        <p:nvSpPr>
          <p:cNvPr id="3" name="Content Placeholder 2"/>
          <p:cNvSpPr>
            <a:spLocks noGrp="1"/>
          </p:cNvSpPr>
          <p:nvPr>
            <p:ph idx="1"/>
          </p:nvPr>
        </p:nvSpPr>
        <p:spPr/>
        <p:txBody>
          <a:bodyPr/>
          <a:lstStyle/>
          <a:p>
            <a:pPr lvl="0"/>
            <a:r>
              <a:rPr lang="en-US" dirty="0"/>
              <a:t>Subject oriented</a:t>
            </a:r>
            <a:endParaRPr lang="en-GB" dirty="0"/>
          </a:p>
          <a:p>
            <a:pPr lvl="0"/>
            <a:r>
              <a:rPr lang="en-US" dirty="0"/>
              <a:t>Integrated</a:t>
            </a:r>
            <a:endParaRPr lang="en-GB" dirty="0"/>
          </a:p>
          <a:p>
            <a:pPr lvl="0"/>
            <a:r>
              <a:rPr lang="en-US" dirty="0"/>
              <a:t>Time variant</a:t>
            </a:r>
            <a:endParaRPr lang="en-GB" dirty="0"/>
          </a:p>
          <a:p>
            <a:pPr lvl="0"/>
            <a:r>
              <a:rPr lang="en-US" dirty="0"/>
              <a:t>Nonvolatile</a:t>
            </a:r>
            <a:endParaRPr lang="en-GB" dirty="0"/>
          </a:p>
          <a:p>
            <a:endParaRPr lang="en-GB" dirty="0"/>
          </a:p>
        </p:txBody>
      </p:sp>
    </p:spTree>
    <p:extLst>
      <p:ext uri="{BB962C8B-B14F-4D97-AF65-F5344CB8AC3E}">
        <p14:creationId xmlns:p14="http://schemas.microsoft.com/office/powerpoint/2010/main" val="23259542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982132"/>
            <a:ext cx="9601196" cy="1574800"/>
          </a:xfrm>
        </p:spPr>
        <p:txBody>
          <a:bodyPr>
            <a:normAutofit fontScale="90000"/>
          </a:bodyPr>
          <a:lstStyle/>
          <a:p>
            <a:r>
              <a:rPr lang="en-US" b="1" dirty="0"/>
              <a:t>Factors That Potentially Affect the Architecture-Selection Decision for Data Warehousing Architectures</a:t>
            </a:r>
            <a:r>
              <a:rPr lang="en-GB" dirty="0"/>
              <a:t/>
            </a:r>
            <a:br>
              <a:rPr lang="en-GB" dirty="0"/>
            </a:br>
            <a:endParaRPr lang="en-GB" dirty="0"/>
          </a:p>
        </p:txBody>
      </p:sp>
      <p:sp>
        <p:nvSpPr>
          <p:cNvPr id="3" name="Content Placeholder 2"/>
          <p:cNvSpPr>
            <a:spLocks noGrp="1"/>
          </p:cNvSpPr>
          <p:nvPr>
            <p:ph idx="1"/>
          </p:nvPr>
        </p:nvSpPr>
        <p:spPr/>
        <p:txBody>
          <a:bodyPr/>
          <a:lstStyle/>
          <a:p>
            <a:pPr lvl="0"/>
            <a:r>
              <a:rPr lang="en-US" dirty="0"/>
              <a:t>The management’s information needs</a:t>
            </a:r>
            <a:endParaRPr lang="en-GB" dirty="0"/>
          </a:p>
          <a:p>
            <a:pPr lvl="0"/>
            <a:r>
              <a:rPr lang="en-US" dirty="0"/>
              <a:t>Information interdependence of departments within an organization</a:t>
            </a:r>
            <a:endParaRPr lang="en-GB" dirty="0"/>
          </a:p>
          <a:p>
            <a:pPr lvl="0"/>
            <a:r>
              <a:rPr lang="en-US" dirty="0"/>
              <a:t>Data warehouse urgency</a:t>
            </a:r>
            <a:endParaRPr lang="en-GB" dirty="0"/>
          </a:p>
          <a:p>
            <a:pPr lvl="0"/>
            <a:r>
              <a:rPr lang="en-US" dirty="0"/>
              <a:t>Availability of resources</a:t>
            </a:r>
            <a:endParaRPr lang="en-GB" dirty="0"/>
          </a:p>
          <a:p>
            <a:pPr lvl="0"/>
            <a:r>
              <a:rPr lang="en-US" dirty="0"/>
              <a:t>The tasks that the end-user requires the architecture for</a:t>
            </a:r>
            <a:endParaRPr lang="en-GB" dirty="0"/>
          </a:p>
          <a:p>
            <a:endParaRPr lang="en-GB" dirty="0"/>
          </a:p>
        </p:txBody>
      </p:sp>
    </p:spTree>
    <p:extLst>
      <p:ext uri="{BB962C8B-B14F-4D97-AF65-F5344CB8AC3E}">
        <p14:creationId xmlns:p14="http://schemas.microsoft.com/office/powerpoint/2010/main" val="10936155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Factors That Potentially Affect the Architecture-Selection Decision for Data Warehousing </a:t>
            </a:r>
            <a:r>
              <a:rPr lang="en-US" b="1" dirty="0" smtClean="0"/>
              <a:t>Architectures Cont.</a:t>
            </a:r>
            <a:endParaRPr lang="en-GB" dirty="0"/>
          </a:p>
        </p:txBody>
      </p:sp>
      <p:sp>
        <p:nvSpPr>
          <p:cNvPr id="3" name="Content Placeholder 2"/>
          <p:cNvSpPr>
            <a:spLocks noGrp="1"/>
          </p:cNvSpPr>
          <p:nvPr>
            <p:ph idx="1"/>
          </p:nvPr>
        </p:nvSpPr>
        <p:spPr/>
        <p:txBody>
          <a:bodyPr/>
          <a:lstStyle/>
          <a:p>
            <a:pPr lvl="0"/>
            <a:r>
              <a:rPr lang="en-US" dirty="0"/>
              <a:t>Compatibility of the system with existent ones</a:t>
            </a:r>
            <a:endParaRPr lang="en-GB" dirty="0"/>
          </a:p>
          <a:p>
            <a:pPr lvl="0"/>
            <a:r>
              <a:rPr lang="en-US" dirty="0"/>
              <a:t>The level of ability of the members of staff</a:t>
            </a:r>
            <a:endParaRPr lang="en-GB" dirty="0"/>
          </a:p>
          <a:p>
            <a:pPr lvl="0"/>
            <a:r>
              <a:rPr lang="en-US" dirty="0"/>
              <a:t>The source of sponsorship for the warehouse</a:t>
            </a:r>
            <a:endParaRPr lang="en-GB" dirty="0"/>
          </a:p>
          <a:p>
            <a:pPr lvl="0"/>
            <a:r>
              <a:rPr lang="en-US" dirty="0"/>
              <a:t>Technical issues affecting the data warehouse</a:t>
            </a:r>
            <a:endParaRPr lang="en-GB" dirty="0"/>
          </a:p>
          <a:p>
            <a:r>
              <a:rPr lang="en-US" dirty="0"/>
              <a:t>The influence of the expert’s advice</a:t>
            </a:r>
            <a:endParaRPr lang="en-GB" dirty="0"/>
          </a:p>
        </p:txBody>
      </p:sp>
    </p:spTree>
    <p:extLst>
      <p:ext uri="{BB962C8B-B14F-4D97-AF65-F5344CB8AC3E}">
        <p14:creationId xmlns:p14="http://schemas.microsoft.com/office/powerpoint/2010/main" val="26281887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Significant Characteristics and Objectives of Data Mining</a:t>
            </a:r>
            <a:r>
              <a:rPr lang="en-US" dirty="0"/>
              <a:t> </a:t>
            </a:r>
            <a:r>
              <a:rPr lang="en-GB" dirty="0"/>
              <a:t/>
            </a:r>
            <a:br>
              <a:rPr lang="en-GB" dirty="0"/>
            </a:br>
            <a:endParaRPr lang="en-GB" dirty="0"/>
          </a:p>
        </p:txBody>
      </p:sp>
      <p:sp>
        <p:nvSpPr>
          <p:cNvPr id="3" name="Content Placeholder 2"/>
          <p:cNvSpPr>
            <a:spLocks noGrp="1"/>
          </p:cNvSpPr>
          <p:nvPr>
            <p:ph idx="1"/>
          </p:nvPr>
        </p:nvSpPr>
        <p:spPr/>
        <p:txBody>
          <a:bodyPr/>
          <a:lstStyle/>
          <a:p>
            <a:pPr marL="0" indent="0">
              <a:buNone/>
            </a:pPr>
            <a:r>
              <a:rPr lang="en-US" dirty="0"/>
              <a:t>Characteristics</a:t>
            </a:r>
            <a:endParaRPr lang="en-GB" dirty="0"/>
          </a:p>
          <a:p>
            <a:pPr lvl="0"/>
            <a:r>
              <a:rPr lang="en-US" dirty="0"/>
              <a:t>The presence of large data sets</a:t>
            </a:r>
            <a:endParaRPr lang="en-GB" dirty="0"/>
          </a:p>
          <a:p>
            <a:pPr lvl="0"/>
            <a:r>
              <a:rPr lang="en-US" dirty="0"/>
              <a:t>Spontaneous discovery of patterns</a:t>
            </a:r>
            <a:endParaRPr lang="en-GB" dirty="0"/>
          </a:p>
          <a:p>
            <a:pPr lvl="0"/>
            <a:r>
              <a:rPr lang="en-US" dirty="0"/>
              <a:t>Outcome predictions</a:t>
            </a:r>
            <a:endParaRPr lang="en-GB" dirty="0"/>
          </a:p>
          <a:p>
            <a:pPr marL="0" indent="0">
              <a:buNone/>
            </a:pPr>
            <a:r>
              <a:rPr lang="en-US" dirty="0"/>
              <a:t>Objectives</a:t>
            </a:r>
            <a:endParaRPr lang="en-GB" dirty="0"/>
          </a:p>
          <a:p>
            <a:r>
              <a:rPr lang="en-US" dirty="0"/>
              <a:t>Identification of any trends and patterns existent in datasets</a:t>
            </a:r>
            <a:endParaRPr lang="en-GB" dirty="0"/>
          </a:p>
        </p:txBody>
      </p:sp>
    </p:spTree>
    <p:extLst>
      <p:ext uri="{BB962C8B-B14F-4D97-AF65-F5344CB8AC3E}">
        <p14:creationId xmlns:p14="http://schemas.microsoft.com/office/powerpoint/2010/main" val="12375480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Types of Patterns That Data Mining Seeks</a:t>
            </a:r>
            <a:r>
              <a:rPr lang="en-US" dirty="0"/>
              <a:t> </a:t>
            </a:r>
            <a:r>
              <a:rPr lang="en-GB" dirty="0"/>
              <a:t/>
            </a:r>
            <a:br>
              <a:rPr lang="en-GB" dirty="0"/>
            </a:br>
            <a:endParaRPr lang="en-GB" dirty="0"/>
          </a:p>
        </p:txBody>
      </p:sp>
      <p:sp>
        <p:nvSpPr>
          <p:cNvPr id="3" name="Content Placeholder 2"/>
          <p:cNvSpPr>
            <a:spLocks noGrp="1"/>
          </p:cNvSpPr>
          <p:nvPr>
            <p:ph idx="1"/>
          </p:nvPr>
        </p:nvSpPr>
        <p:spPr/>
        <p:txBody>
          <a:bodyPr/>
          <a:lstStyle/>
          <a:p>
            <a:pPr lvl="0"/>
            <a:r>
              <a:rPr lang="en-US" dirty="0"/>
              <a:t>Associations</a:t>
            </a:r>
            <a:endParaRPr lang="en-GB" dirty="0"/>
          </a:p>
          <a:p>
            <a:pPr lvl="0"/>
            <a:r>
              <a:rPr lang="en-US" dirty="0"/>
              <a:t>Clusters</a:t>
            </a:r>
            <a:endParaRPr lang="en-GB" dirty="0"/>
          </a:p>
          <a:p>
            <a:pPr lvl="0"/>
            <a:r>
              <a:rPr lang="en-US" dirty="0"/>
              <a:t>Predictions</a:t>
            </a:r>
            <a:endParaRPr lang="en-GB" dirty="0"/>
          </a:p>
          <a:p>
            <a:pPr lvl="0"/>
            <a:r>
              <a:rPr lang="en-US" dirty="0"/>
              <a:t>Sequential relationships</a:t>
            </a:r>
            <a:endParaRPr lang="en-GB" dirty="0"/>
          </a:p>
          <a:p>
            <a:endParaRPr lang="en-GB" dirty="0"/>
          </a:p>
        </p:txBody>
      </p:sp>
    </p:spTree>
    <p:extLst>
      <p:ext uri="{BB962C8B-B14F-4D97-AF65-F5344CB8AC3E}">
        <p14:creationId xmlns:p14="http://schemas.microsoft.com/office/powerpoint/2010/main" val="17004135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Business Data Mining Applications</a:t>
            </a:r>
            <a:r>
              <a:rPr lang="en-GB" dirty="0"/>
              <a:t/>
            </a:r>
            <a:br>
              <a:rPr lang="en-GB" dirty="0"/>
            </a:br>
            <a:endParaRPr lang="en-GB" dirty="0"/>
          </a:p>
        </p:txBody>
      </p:sp>
      <p:sp>
        <p:nvSpPr>
          <p:cNvPr id="3" name="Content Placeholder 2"/>
          <p:cNvSpPr>
            <a:spLocks noGrp="1"/>
          </p:cNvSpPr>
          <p:nvPr>
            <p:ph idx="1"/>
          </p:nvPr>
        </p:nvSpPr>
        <p:spPr/>
        <p:txBody>
          <a:bodyPr/>
          <a:lstStyle/>
          <a:p>
            <a:pPr lvl="0"/>
            <a:r>
              <a:rPr lang="en-US" dirty="0"/>
              <a:t>Market basket analysis</a:t>
            </a:r>
            <a:endParaRPr lang="en-GB" dirty="0"/>
          </a:p>
          <a:p>
            <a:pPr lvl="0"/>
            <a:r>
              <a:rPr lang="en-US" dirty="0"/>
              <a:t>Future healthcare</a:t>
            </a:r>
            <a:endParaRPr lang="en-GB" dirty="0"/>
          </a:p>
          <a:p>
            <a:pPr lvl="0"/>
            <a:r>
              <a:rPr lang="en-US" dirty="0"/>
              <a:t>Customer relationship management</a:t>
            </a:r>
            <a:endParaRPr lang="en-GB" dirty="0"/>
          </a:p>
          <a:p>
            <a:r>
              <a:rPr lang="en-US" dirty="0"/>
              <a:t>Corporate surveillance</a:t>
            </a:r>
            <a:endParaRPr lang="en-GB" dirty="0"/>
          </a:p>
        </p:txBody>
      </p:sp>
    </p:spTree>
    <p:extLst>
      <p:ext uri="{BB962C8B-B14F-4D97-AF65-F5344CB8AC3E}">
        <p14:creationId xmlns:p14="http://schemas.microsoft.com/office/powerpoint/2010/main" val="28707709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Major Data Mining Processes</a:t>
            </a:r>
            <a:r>
              <a:rPr lang="en-GB" dirty="0"/>
              <a:t/>
            </a:r>
            <a:br>
              <a:rPr lang="en-GB" dirty="0"/>
            </a:br>
            <a:endParaRPr lang="en-GB" dirty="0"/>
          </a:p>
        </p:txBody>
      </p:sp>
      <p:sp>
        <p:nvSpPr>
          <p:cNvPr id="3" name="Content Placeholder 2"/>
          <p:cNvSpPr>
            <a:spLocks noGrp="1"/>
          </p:cNvSpPr>
          <p:nvPr>
            <p:ph idx="1"/>
          </p:nvPr>
        </p:nvSpPr>
        <p:spPr/>
        <p:txBody>
          <a:bodyPr/>
          <a:lstStyle/>
          <a:p>
            <a:pPr lvl="0"/>
            <a:r>
              <a:rPr lang="en-US" dirty="0"/>
              <a:t>Data cleaning</a:t>
            </a:r>
            <a:endParaRPr lang="en-GB" dirty="0"/>
          </a:p>
          <a:p>
            <a:pPr lvl="0"/>
            <a:r>
              <a:rPr lang="en-US" dirty="0"/>
              <a:t>Data integration</a:t>
            </a:r>
            <a:endParaRPr lang="en-GB" dirty="0"/>
          </a:p>
          <a:p>
            <a:pPr lvl="0"/>
            <a:r>
              <a:rPr lang="en-US" dirty="0"/>
              <a:t>Data selection</a:t>
            </a:r>
            <a:endParaRPr lang="en-GB" dirty="0"/>
          </a:p>
          <a:p>
            <a:pPr lvl="0"/>
            <a:r>
              <a:rPr lang="en-US" dirty="0"/>
              <a:t>Data transformation</a:t>
            </a:r>
            <a:endParaRPr lang="en-GB" dirty="0"/>
          </a:p>
          <a:p>
            <a:endParaRPr lang="en-GB" dirty="0"/>
          </a:p>
        </p:txBody>
      </p:sp>
    </p:spTree>
    <p:extLst>
      <p:ext uri="{BB962C8B-B14F-4D97-AF65-F5344CB8AC3E}">
        <p14:creationId xmlns:p14="http://schemas.microsoft.com/office/powerpoint/2010/main" val="36100273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GB" dirty="0"/>
          </a:p>
        </p:txBody>
      </p:sp>
      <p:sp>
        <p:nvSpPr>
          <p:cNvPr id="3" name="Content Placeholder 2"/>
          <p:cNvSpPr>
            <a:spLocks noGrp="1"/>
          </p:cNvSpPr>
          <p:nvPr>
            <p:ph idx="1"/>
          </p:nvPr>
        </p:nvSpPr>
        <p:spPr/>
        <p:txBody>
          <a:bodyPr>
            <a:normAutofit fontScale="70000" lnSpcReduction="20000"/>
          </a:bodyPr>
          <a:lstStyle/>
          <a:p>
            <a:pPr marL="0" indent="0">
              <a:buNone/>
            </a:pPr>
            <a:r>
              <a:rPr lang="en-US" dirty="0" err="1"/>
              <a:t>Choudhary</a:t>
            </a:r>
            <a:r>
              <a:rPr lang="en-US" dirty="0"/>
              <a:t>, R. (2012). Key organizational factors in data warehouse architecture selection. </a:t>
            </a:r>
            <a:r>
              <a:rPr lang="en-US" i="1" dirty="0"/>
              <a:t>Vivekananda Journal of Research</a:t>
            </a:r>
            <a:endParaRPr lang="en-GB" dirty="0"/>
          </a:p>
          <a:p>
            <a:pPr marL="0" indent="0">
              <a:buNone/>
            </a:pPr>
            <a:r>
              <a:rPr lang="en-US" dirty="0" err="1"/>
              <a:t>Kalu</a:t>
            </a:r>
            <a:r>
              <a:rPr lang="en-US" dirty="0"/>
              <a:t>, A. (2017). Evaluation of the Contemporary Issues in Data Mining and Data Warehousing. </a:t>
            </a:r>
            <a:r>
              <a:rPr lang="en-US" i="1" dirty="0"/>
              <a:t>International Journal of African and Asian Studies</a:t>
            </a:r>
            <a:endParaRPr lang="en-GB" dirty="0"/>
          </a:p>
          <a:p>
            <a:pPr marL="0" indent="0">
              <a:buNone/>
            </a:pPr>
            <a:r>
              <a:rPr lang="en-US" dirty="0"/>
              <a:t>Mostafa, A. (2016). </a:t>
            </a:r>
            <a:r>
              <a:rPr lang="en-US" i="1" dirty="0"/>
              <a:t>Review of Data Mining Concept and its Techniques.</a:t>
            </a:r>
            <a:r>
              <a:rPr lang="en-US" dirty="0"/>
              <a:t> Infrastructure University Kuala Lumpur, Malaysia</a:t>
            </a:r>
            <a:endParaRPr lang="en-GB" dirty="0"/>
          </a:p>
          <a:p>
            <a:pPr marL="0" indent="0">
              <a:buNone/>
            </a:pPr>
            <a:r>
              <a:rPr lang="en-US" dirty="0"/>
              <a:t>Ram, S. (2013</a:t>
            </a:r>
            <a:r>
              <a:rPr lang="en-US" i="1" dirty="0"/>
              <a:t>). Benefits of using Data Warehousing and Data Mining tools.</a:t>
            </a:r>
            <a:r>
              <a:rPr lang="en-US" dirty="0"/>
              <a:t> Masters Dissertation</a:t>
            </a:r>
            <a:endParaRPr lang="en-GB" dirty="0"/>
          </a:p>
          <a:p>
            <a:pPr marL="0" indent="0">
              <a:buNone/>
            </a:pPr>
            <a:r>
              <a:rPr lang="en-US" dirty="0"/>
              <a:t>Sameer, A. (2016). Big Data and Data Mining A study of (Characteristics, Factory work, Security Threats, and Solution for Big Data, Data mining Architecture, challenges &amp; Solutions with big data). </a:t>
            </a:r>
            <a:r>
              <a:rPr lang="en-US" i="1" dirty="0"/>
              <a:t>International Journal of Distributed and Parallel systems</a:t>
            </a:r>
            <a:endParaRPr lang="en-GB" dirty="0"/>
          </a:p>
          <a:p>
            <a:pPr marL="0" indent="0">
              <a:buNone/>
            </a:pPr>
            <a:r>
              <a:rPr lang="en-US" dirty="0" err="1"/>
              <a:t>Sumiran</a:t>
            </a:r>
            <a:r>
              <a:rPr lang="en-US" dirty="0"/>
              <a:t>, </a:t>
            </a:r>
            <a:r>
              <a:rPr lang="en-US" dirty="0" err="1"/>
              <a:t>Keerthi</a:t>
            </a:r>
            <a:r>
              <a:rPr lang="en-US" dirty="0"/>
              <a:t>. (2018). An Overview of Data Mining Techniques and Their Application in Industrial Engineering</a:t>
            </a:r>
            <a:r>
              <a:rPr lang="en-US" i="1" dirty="0"/>
              <a:t>. Asian Journal of Applied Science and Technology</a:t>
            </a:r>
            <a:endParaRPr lang="en-GB" dirty="0"/>
          </a:p>
          <a:p>
            <a:endParaRPr lang="en-GB" dirty="0"/>
          </a:p>
        </p:txBody>
      </p:sp>
    </p:spTree>
    <p:extLst>
      <p:ext uri="{BB962C8B-B14F-4D97-AF65-F5344CB8AC3E}">
        <p14:creationId xmlns:p14="http://schemas.microsoft.com/office/powerpoint/2010/main" val="3531311094"/>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8</TotalTime>
  <Words>1755</Words>
  <Application>Microsoft Office PowerPoint</Application>
  <PresentationFormat>Widescreen</PresentationFormat>
  <Paragraphs>86</Paragraphs>
  <Slides>12</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Garamond</vt:lpstr>
      <vt:lpstr>Organic</vt:lpstr>
      <vt:lpstr>Data Warehousing and Data Mining Name  Institution Date</vt:lpstr>
      <vt:lpstr>Data Warehousing and Data Mining </vt:lpstr>
      <vt:lpstr>Business Benefits of an Enterprise Data Warehouse </vt:lpstr>
      <vt:lpstr>Major Components of the Data Warehousing Process  </vt:lpstr>
      <vt:lpstr>Fundamental Characteristics of Data Warehousing </vt:lpstr>
      <vt:lpstr>Factors That Potentially Affect the Architecture-Selection Decision for Data Warehousing Architectures </vt:lpstr>
      <vt:lpstr>Factors That Potentially Affect the Architecture-Selection Decision for Data Warehousing Architectures Cont.</vt:lpstr>
      <vt:lpstr>Significant Characteristics and Objectives of Data Mining  </vt:lpstr>
      <vt:lpstr>Types of Patterns That Data Mining Seeks  </vt:lpstr>
      <vt:lpstr>Business Data Mining Applications </vt:lpstr>
      <vt:lpstr>Major Data Mining Processes </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 Warehousing and Data Mining Name  Institution Date</dc:title>
  <dc:creator>Nyambura</dc:creator>
  <cp:lastModifiedBy>Windows User</cp:lastModifiedBy>
  <cp:revision>2</cp:revision>
  <dcterms:created xsi:type="dcterms:W3CDTF">2020-06-09T21:43:28Z</dcterms:created>
  <dcterms:modified xsi:type="dcterms:W3CDTF">2020-06-09T23:03:07Z</dcterms:modified>
</cp:coreProperties>
</file>