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54" d="100"/>
          <a:sy n="54" d="100"/>
        </p:scale>
        <p:origin x="360" y="91"/>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4F0E26-1D1C-4E76-A7BA-D9B575B0890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AF97F07A-0EBC-4BCB-B4E2-502A863F2B6F}">
      <dgm:prSet phldrT="[Text]"/>
      <dgm:spPr/>
      <dgm:t>
        <a:bodyPr/>
        <a:lstStyle/>
        <a:p>
          <a:r>
            <a:rPr lang="en-US" dirty="0" smtClean="0"/>
            <a:t>Dementia is the leading cause of morbidity and mortality in the West</a:t>
          </a:r>
          <a:endParaRPr lang="en-US" dirty="0"/>
        </a:p>
      </dgm:t>
    </dgm:pt>
    <dgm:pt modelId="{5C595923-436F-4C20-8C5F-EBF013B29082}" type="parTrans" cxnId="{8A9AA5DC-813E-40E8-AE06-6E8FF7172F1D}">
      <dgm:prSet/>
      <dgm:spPr/>
      <dgm:t>
        <a:bodyPr/>
        <a:lstStyle/>
        <a:p>
          <a:endParaRPr lang="en-US"/>
        </a:p>
      </dgm:t>
    </dgm:pt>
    <dgm:pt modelId="{F4E0D920-FE32-4A5A-8325-3D51B99778E9}" type="sibTrans" cxnId="{8A9AA5DC-813E-40E8-AE06-6E8FF7172F1D}">
      <dgm:prSet/>
      <dgm:spPr/>
      <dgm:t>
        <a:bodyPr/>
        <a:lstStyle/>
        <a:p>
          <a:endParaRPr lang="en-US"/>
        </a:p>
      </dgm:t>
    </dgm:pt>
    <dgm:pt modelId="{BE534188-33C5-4D45-BEEA-26F87253AB4D}">
      <dgm:prSet phldrT="[Text]"/>
      <dgm:spPr>
        <a:solidFill>
          <a:schemeClr val="accent6">
            <a:lumMod val="20000"/>
            <a:lumOff val="80000"/>
            <a:alpha val="50000"/>
          </a:schemeClr>
        </a:solidFill>
      </dgm:spPr>
      <dgm:t>
        <a:bodyPr/>
        <a:lstStyle/>
        <a:p>
          <a:r>
            <a:rPr lang="en-US" dirty="0" smtClean="0"/>
            <a:t>Music therapy alters the mood of patients with attendant impact on quality of life</a:t>
          </a:r>
          <a:endParaRPr lang="en-US" dirty="0"/>
        </a:p>
      </dgm:t>
    </dgm:pt>
    <dgm:pt modelId="{472E03B9-BAA9-4A60-A581-D13BED5BF3E7}" type="parTrans" cxnId="{3F9FE807-1C64-4A62-B209-B4FACA1EEB85}">
      <dgm:prSet/>
      <dgm:spPr/>
      <dgm:t>
        <a:bodyPr/>
        <a:lstStyle/>
        <a:p>
          <a:endParaRPr lang="en-US"/>
        </a:p>
      </dgm:t>
    </dgm:pt>
    <dgm:pt modelId="{52AA8260-4111-456F-94D5-A73B381A8BB2}" type="sibTrans" cxnId="{3F9FE807-1C64-4A62-B209-B4FACA1EEB85}">
      <dgm:prSet/>
      <dgm:spPr/>
      <dgm:t>
        <a:bodyPr/>
        <a:lstStyle/>
        <a:p>
          <a:endParaRPr lang="en-US"/>
        </a:p>
      </dgm:t>
    </dgm:pt>
    <dgm:pt modelId="{FF85CFBF-7FAF-49A1-B832-9477CE98AFB2}">
      <dgm:prSet phldrT="[Text]"/>
      <dgm:spPr>
        <a:solidFill>
          <a:schemeClr val="accent6">
            <a:lumMod val="20000"/>
            <a:lumOff val="80000"/>
          </a:schemeClr>
        </a:solidFill>
      </dgm:spPr>
      <dgm:t>
        <a:bodyPr/>
        <a:lstStyle/>
        <a:p>
          <a:r>
            <a:rPr lang="en-US" dirty="0" smtClean="0"/>
            <a:t>Music positively affect health outcomes among dementia patients</a:t>
          </a:r>
          <a:endParaRPr lang="en-US" dirty="0"/>
        </a:p>
      </dgm:t>
    </dgm:pt>
    <dgm:pt modelId="{5690F207-0117-4806-8BF2-7C8599FD6035}" type="parTrans" cxnId="{AB5CEF20-111A-4717-9AE3-0B3D5B14E30B}">
      <dgm:prSet/>
      <dgm:spPr/>
      <dgm:t>
        <a:bodyPr/>
        <a:lstStyle/>
        <a:p>
          <a:endParaRPr lang="en-US"/>
        </a:p>
      </dgm:t>
    </dgm:pt>
    <dgm:pt modelId="{10DA82D0-1991-46B4-AAC6-1683621CBC08}" type="sibTrans" cxnId="{AB5CEF20-111A-4717-9AE3-0B3D5B14E30B}">
      <dgm:prSet/>
      <dgm:spPr/>
      <dgm:t>
        <a:bodyPr/>
        <a:lstStyle/>
        <a:p>
          <a:endParaRPr lang="en-US"/>
        </a:p>
      </dgm:t>
    </dgm:pt>
    <dgm:pt modelId="{374DC78D-5682-4DD7-987E-2984E48DCE86}">
      <dgm:prSet phldrT="[Text]"/>
      <dgm:spPr>
        <a:solidFill>
          <a:schemeClr val="accent6">
            <a:lumMod val="40000"/>
            <a:lumOff val="60000"/>
            <a:alpha val="50000"/>
          </a:schemeClr>
        </a:solidFill>
      </dgm:spPr>
      <dgm:t>
        <a:bodyPr/>
        <a:lstStyle/>
        <a:p>
          <a:r>
            <a:rPr lang="en-US" dirty="0" smtClean="0"/>
            <a:t>Professional training in music therapy is crucial (</a:t>
          </a:r>
          <a:r>
            <a:rPr lang="en-US" dirty="0" err="1" smtClean="0"/>
            <a:t>Vink</a:t>
          </a:r>
          <a:r>
            <a:rPr lang="en-US" dirty="0" smtClean="0"/>
            <a:t> &amp; </a:t>
          </a:r>
          <a:r>
            <a:rPr lang="en-US" dirty="0" err="1" smtClean="0"/>
            <a:t>Hanser</a:t>
          </a:r>
          <a:r>
            <a:rPr lang="en-US" dirty="0" smtClean="0"/>
            <a:t>, 2018)</a:t>
          </a:r>
          <a:endParaRPr lang="en-US" dirty="0"/>
        </a:p>
      </dgm:t>
    </dgm:pt>
    <dgm:pt modelId="{2CBA9A9C-1AE2-4F38-8F50-4866EA3C51A2}" type="parTrans" cxnId="{F91782A4-FF9D-4A1A-B08E-E18B116853D0}">
      <dgm:prSet/>
      <dgm:spPr/>
      <dgm:t>
        <a:bodyPr/>
        <a:lstStyle/>
        <a:p>
          <a:endParaRPr lang="en-US"/>
        </a:p>
      </dgm:t>
    </dgm:pt>
    <dgm:pt modelId="{F7641C06-6997-4340-B301-80F03BE07C4E}" type="sibTrans" cxnId="{F91782A4-FF9D-4A1A-B08E-E18B116853D0}">
      <dgm:prSet/>
      <dgm:spPr/>
      <dgm:t>
        <a:bodyPr/>
        <a:lstStyle/>
        <a:p>
          <a:endParaRPr lang="en-US"/>
        </a:p>
      </dgm:t>
    </dgm:pt>
    <dgm:pt modelId="{63256BE1-DAC1-4161-B920-6D6CCDBFD0DB}">
      <dgm:prSet phldrT="[Text]"/>
      <dgm:spPr>
        <a:solidFill>
          <a:schemeClr val="accent6">
            <a:lumMod val="20000"/>
            <a:lumOff val="80000"/>
            <a:alpha val="50000"/>
          </a:schemeClr>
        </a:solidFill>
      </dgm:spPr>
      <dgm:t>
        <a:bodyPr/>
        <a:lstStyle/>
        <a:p>
          <a:r>
            <a:rPr lang="en-US" dirty="0" smtClean="0"/>
            <a:t>Not all types of music affect patient outcomes positively (</a:t>
          </a:r>
          <a:r>
            <a:rPr lang="en-US" dirty="0" err="1" smtClean="0"/>
            <a:t>Dahms</a:t>
          </a:r>
          <a:r>
            <a:rPr lang="en-US" dirty="0" smtClean="0"/>
            <a:t> &amp; </a:t>
          </a:r>
          <a:r>
            <a:rPr lang="en-US" dirty="0" err="1" smtClean="0"/>
            <a:t>Haesner</a:t>
          </a:r>
          <a:r>
            <a:rPr lang="en-US" dirty="0" smtClean="0"/>
            <a:t>, 2018) </a:t>
          </a:r>
          <a:endParaRPr lang="en-US" dirty="0"/>
        </a:p>
      </dgm:t>
    </dgm:pt>
    <dgm:pt modelId="{C95D9A91-0FFB-40BC-AFC0-CB0635E2254E}" type="parTrans" cxnId="{FF982B8A-8926-4A2D-8816-AEBD57759949}">
      <dgm:prSet/>
      <dgm:spPr/>
      <dgm:t>
        <a:bodyPr/>
        <a:lstStyle/>
        <a:p>
          <a:endParaRPr lang="en-US"/>
        </a:p>
      </dgm:t>
    </dgm:pt>
    <dgm:pt modelId="{F60A92AB-F450-4067-847C-612C1449DAE9}" type="sibTrans" cxnId="{FF982B8A-8926-4A2D-8816-AEBD57759949}">
      <dgm:prSet/>
      <dgm:spPr/>
      <dgm:t>
        <a:bodyPr/>
        <a:lstStyle/>
        <a:p>
          <a:endParaRPr lang="en-US"/>
        </a:p>
      </dgm:t>
    </dgm:pt>
    <dgm:pt modelId="{D14A2A1A-4405-4B08-BA2A-C82816CC7C4B}" type="pres">
      <dgm:prSet presAssocID="{B74F0E26-1D1C-4E76-A7BA-D9B575B08903}" presName="composite" presStyleCnt="0">
        <dgm:presLayoutVars>
          <dgm:chMax val="1"/>
          <dgm:dir/>
          <dgm:resizeHandles val="exact"/>
        </dgm:presLayoutVars>
      </dgm:prSet>
      <dgm:spPr/>
      <dgm:t>
        <a:bodyPr/>
        <a:lstStyle/>
        <a:p>
          <a:endParaRPr lang="en-US"/>
        </a:p>
      </dgm:t>
    </dgm:pt>
    <dgm:pt modelId="{774E0864-8A94-476D-8407-870B197898B0}" type="pres">
      <dgm:prSet presAssocID="{B74F0E26-1D1C-4E76-A7BA-D9B575B08903}" presName="radial" presStyleCnt="0">
        <dgm:presLayoutVars>
          <dgm:animLvl val="ctr"/>
        </dgm:presLayoutVars>
      </dgm:prSet>
      <dgm:spPr/>
    </dgm:pt>
    <dgm:pt modelId="{FB717FCC-B83E-45BC-92C9-A8F28952A1CA}" type="pres">
      <dgm:prSet presAssocID="{AF97F07A-0EBC-4BCB-B4E2-502A863F2B6F}" presName="centerShape" presStyleLbl="vennNode1" presStyleIdx="0" presStyleCnt="5" custScaleX="135448" custScaleY="123433" custLinFactNeighborX="23038" custLinFactNeighborY="-6381"/>
      <dgm:spPr/>
      <dgm:t>
        <a:bodyPr/>
        <a:lstStyle/>
        <a:p>
          <a:endParaRPr lang="en-US"/>
        </a:p>
      </dgm:t>
    </dgm:pt>
    <dgm:pt modelId="{AEE6D0C7-EEF1-41EE-BDA2-FC734FC1E292}" type="pres">
      <dgm:prSet presAssocID="{BE534188-33C5-4D45-BEEA-26F87253AB4D}" presName="node" presStyleLbl="vennNode1" presStyleIdx="1" presStyleCnt="5" custScaleX="144201" custScaleY="156151" custRadScaleRad="368965" custRadScaleInc="86739">
        <dgm:presLayoutVars>
          <dgm:bulletEnabled val="1"/>
        </dgm:presLayoutVars>
      </dgm:prSet>
      <dgm:spPr/>
      <dgm:t>
        <a:bodyPr/>
        <a:lstStyle/>
        <a:p>
          <a:endParaRPr lang="en-US"/>
        </a:p>
      </dgm:t>
    </dgm:pt>
    <dgm:pt modelId="{588299C7-9574-4AFF-B97A-14A3D1400EAB}" type="pres">
      <dgm:prSet presAssocID="{FF85CFBF-7FAF-49A1-B832-9477CE98AFB2}" presName="node" presStyleLbl="vennNode1" presStyleIdx="2" presStyleCnt="5" custScaleX="162502" custScaleY="148904" custRadScaleRad="116257" custRadScaleInc="-151307">
        <dgm:presLayoutVars>
          <dgm:bulletEnabled val="1"/>
        </dgm:presLayoutVars>
      </dgm:prSet>
      <dgm:spPr/>
      <dgm:t>
        <a:bodyPr/>
        <a:lstStyle/>
        <a:p>
          <a:endParaRPr lang="en-US"/>
        </a:p>
      </dgm:t>
    </dgm:pt>
    <dgm:pt modelId="{9FA09B76-988E-45B8-BFDB-191AB5F10C35}" type="pres">
      <dgm:prSet presAssocID="{374DC78D-5682-4DD7-987E-2984E48DCE86}" presName="node" presStyleLbl="vennNode1" presStyleIdx="3" presStyleCnt="5" custScaleX="150242" custScaleY="130088" custRadScaleRad="168791" custRadScaleInc="-73732">
        <dgm:presLayoutVars>
          <dgm:bulletEnabled val="1"/>
        </dgm:presLayoutVars>
      </dgm:prSet>
      <dgm:spPr/>
      <dgm:t>
        <a:bodyPr/>
        <a:lstStyle/>
        <a:p>
          <a:endParaRPr lang="en-US"/>
        </a:p>
      </dgm:t>
    </dgm:pt>
    <dgm:pt modelId="{03D107C9-2B01-497C-BB0F-9DB3067B6009}" type="pres">
      <dgm:prSet presAssocID="{63256BE1-DAC1-4161-B920-6D6CCDBFD0DB}" presName="node" presStyleLbl="vennNode1" presStyleIdx="4" presStyleCnt="5" custScaleX="172371" custScaleY="149373" custRadScaleRad="95900" custRadScaleInc="-35193">
        <dgm:presLayoutVars>
          <dgm:bulletEnabled val="1"/>
        </dgm:presLayoutVars>
      </dgm:prSet>
      <dgm:spPr/>
      <dgm:t>
        <a:bodyPr/>
        <a:lstStyle/>
        <a:p>
          <a:endParaRPr lang="en-US"/>
        </a:p>
      </dgm:t>
    </dgm:pt>
  </dgm:ptLst>
  <dgm:cxnLst>
    <dgm:cxn modelId="{8A9AA5DC-813E-40E8-AE06-6E8FF7172F1D}" srcId="{B74F0E26-1D1C-4E76-A7BA-D9B575B08903}" destId="{AF97F07A-0EBC-4BCB-B4E2-502A863F2B6F}" srcOrd="0" destOrd="0" parTransId="{5C595923-436F-4C20-8C5F-EBF013B29082}" sibTransId="{F4E0D920-FE32-4A5A-8325-3D51B99778E9}"/>
    <dgm:cxn modelId="{2674C7FA-56C1-479E-A3FF-C669A9C01FAE}" type="presOf" srcId="{BE534188-33C5-4D45-BEEA-26F87253AB4D}" destId="{AEE6D0C7-EEF1-41EE-BDA2-FC734FC1E292}" srcOrd="0" destOrd="0" presId="urn:microsoft.com/office/officeart/2005/8/layout/radial3"/>
    <dgm:cxn modelId="{CEA53825-B2B5-4D5C-82F2-9FBB4349B69C}" type="presOf" srcId="{FF85CFBF-7FAF-49A1-B832-9477CE98AFB2}" destId="{588299C7-9574-4AFF-B97A-14A3D1400EAB}" srcOrd="0" destOrd="0" presId="urn:microsoft.com/office/officeart/2005/8/layout/radial3"/>
    <dgm:cxn modelId="{2E73DC3E-7292-43A2-84BE-CCAA2497D5AE}" type="presOf" srcId="{374DC78D-5682-4DD7-987E-2984E48DCE86}" destId="{9FA09B76-988E-45B8-BFDB-191AB5F10C35}" srcOrd="0" destOrd="0" presId="urn:microsoft.com/office/officeart/2005/8/layout/radial3"/>
    <dgm:cxn modelId="{AB5CEF20-111A-4717-9AE3-0B3D5B14E30B}" srcId="{AF97F07A-0EBC-4BCB-B4E2-502A863F2B6F}" destId="{FF85CFBF-7FAF-49A1-B832-9477CE98AFB2}" srcOrd="1" destOrd="0" parTransId="{5690F207-0117-4806-8BF2-7C8599FD6035}" sibTransId="{10DA82D0-1991-46B4-AAC6-1683621CBC08}"/>
    <dgm:cxn modelId="{F6EC891A-B42D-41B3-9DEE-F459C745B663}" type="presOf" srcId="{63256BE1-DAC1-4161-B920-6D6CCDBFD0DB}" destId="{03D107C9-2B01-497C-BB0F-9DB3067B6009}" srcOrd="0" destOrd="0" presId="urn:microsoft.com/office/officeart/2005/8/layout/radial3"/>
    <dgm:cxn modelId="{3F9FE807-1C64-4A62-B209-B4FACA1EEB85}" srcId="{AF97F07A-0EBC-4BCB-B4E2-502A863F2B6F}" destId="{BE534188-33C5-4D45-BEEA-26F87253AB4D}" srcOrd="0" destOrd="0" parTransId="{472E03B9-BAA9-4A60-A581-D13BED5BF3E7}" sibTransId="{52AA8260-4111-456F-94D5-A73B381A8BB2}"/>
    <dgm:cxn modelId="{9F9990EE-CF55-417F-AFA4-9C1734A6A677}" type="presOf" srcId="{AF97F07A-0EBC-4BCB-B4E2-502A863F2B6F}" destId="{FB717FCC-B83E-45BC-92C9-A8F28952A1CA}" srcOrd="0" destOrd="0" presId="urn:microsoft.com/office/officeart/2005/8/layout/radial3"/>
    <dgm:cxn modelId="{F91782A4-FF9D-4A1A-B08E-E18B116853D0}" srcId="{AF97F07A-0EBC-4BCB-B4E2-502A863F2B6F}" destId="{374DC78D-5682-4DD7-987E-2984E48DCE86}" srcOrd="2" destOrd="0" parTransId="{2CBA9A9C-1AE2-4F38-8F50-4866EA3C51A2}" sibTransId="{F7641C06-6997-4340-B301-80F03BE07C4E}"/>
    <dgm:cxn modelId="{84C3FCD4-13D9-4722-939A-350CD6DFE480}" type="presOf" srcId="{B74F0E26-1D1C-4E76-A7BA-D9B575B08903}" destId="{D14A2A1A-4405-4B08-BA2A-C82816CC7C4B}" srcOrd="0" destOrd="0" presId="urn:microsoft.com/office/officeart/2005/8/layout/radial3"/>
    <dgm:cxn modelId="{FF982B8A-8926-4A2D-8816-AEBD57759949}" srcId="{AF97F07A-0EBC-4BCB-B4E2-502A863F2B6F}" destId="{63256BE1-DAC1-4161-B920-6D6CCDBFD0DB}" srcOrd="3" destOrd="0" parTransId="{C95D9A91-0FFB-40BC-AFC0-CB0635E2254E}" sibTransId="{F60A92AB-F450-4067-847C-612C1449DAE9}"/>
    <dgm:cxn modelId="{8357016A-1B62-49F0-9206-1458BBE39405}" type="presParOf" srcId="{D14A2A1A-4405-4B08-BA2A-C82816CC7C4B}" destId="{774E0864-8A94-476D-8407-870B197898B0}" srcOrd="0" destOrd="0" presId="urn:microsoft.com/office/officeart/2005/8/layout/radial3"/>
    <dgm:cxn modelId="{6AAB5DA7-936D-4F02-8133-DEA884DBC846}" type="presParOf" srcId="{774E0864-8A94-476D-8407-870B197898B0}" destId="{FB717FCC-B83E-45BC-92C9-A8F28952A1CA}" srcOrd="0" destOrd="0" presId="urn:microsoft.com/office/officeart/2005/8/layout/radial3"/>
    <dgm:cxn modelId="{0D56726B-75D5-4144-BA19-85BB95BA2227}" type="presParOf" srcId="{774E0864-8A94-476D-8407-870B197898B0}" destId="{AEE6D0C7-EEF1-41EE-BDA2-FC734FC1E292}" srcOrd="1" destOrd="0" presId="urn:microsoft.com/office/officeart/2005/8/layout/radial3"/>
    <dgm:cxn modelId="{7984A441-5830-49DD-95B8-AC32E6C4AC20}" type="presParOf" srcId="{774E0864-8A94-476D-8407-870B197898B0}" destId="{588299C7-9574-4AFF-B97A-14A3D1400EAB}" srcOrd="2" destOrd="0" presId="urn:microsoft.com/office/officeart/2005/8/layout/radial3"/>
    <dgm:cxn modelId="{0FA80619-E477-4833-AB9A-454ABF843718}" type="presParOf" srcId="{774E0864-8A94-476D-8407-870B197898B0}" destId="{9FA09B76-988E-45B8-BFDB-191AB5F10C35}" srcOrd="3" destOrd="0" presId="urn:microsoft.com/office/officeart/2005/8/layout/radial3"/>
    <dgm:cxn modelId="{3BA47E55-4D17-4D0A-84A3-DEE0AB5F3839}" type="presParOf" srcId="{774E0864-8A94-476D-8407-870B197898B0}" destId="{03D107C9-2B01-497C-BB0F-9DB3067B6009}"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17FCC-B83E-45BC-92C9-A8F28952A1CA}">
      <dsp:nvSpPr>
        <dsp:cNvPr id="0" name=""/>
        <dsp:cNvSpPr/>
      </dsp:nvSpPr>
      <dsp:spPr>
        <a:xfrm>
          <a:off x="2100375" y="427933"/>
          <a:ext cx="2480088" cy="226009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Dementia is the leading cause of morbidity and mortality in the West</a:t>
          </a:r>
          <a:endParaRPr lang="en-US" sz="2000" kern="1200" dirty="0"/>
        </a:p>
      </dsp:txBody>
      <dsp:txXfrm>
        <a:off x="2463575" y="758916"/>
        <a:ext cx="1753688" cy="1598124"/>
      </dsp:txXfrm>
    </dsp:sp>
    <dsp:sp modelId="{AEE6D0C7-EEF1-41EE-BDA2-FC734FC1E292}">
      <dsp:nvSpPr>
        <dsp:cNvPr id="0" name=""/>
        <dsp:cNvSpPr/>
      </dsp:nvSpPr>
      <dsp:spPr>
        <a:xfrm>
          <a:off x="4216646" y="85523"/>
          <a:ext cx="1320179" cy="1429582"/>
        </a:xfrm>
        <a:prstGeom prst="ellipse">
          <a:avLst/>
        </a:prstGeom>
        <a:solidFill>
          <a:schemeClr val="accent6">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Music therapy alters the mood of patients with attendant impact on quality of life</a:t>
          </a:r>
          <a:endParaRPr lang="en-US" sz="1100" kern="1200" dirty="0"/>
        </a:p>
      </dsp:txBody>
      <dsp:txXfrm>
        <a:off x="4409982" y="294880"/>
        <a:ext cx="933507" cy="1010868"/>
      </dsp:txXfrm>
    </dsp:sp>
    <dsp:sp modelId="{588299C7-9574-4AFF-B97A-14A3D1400EAB}">
      <dsp:nvSpPr>
        <dsp:cNvPr id="0" name=""/>
        <dsp:cNvSpPr/>
      </dsp:nvSpPr>
      <dsp:spPr>
        <a:xfrm>
          <a:off x="1046979" y="68625"/>
          <a:ext cx="1487727" cy="1363235"/>
        </a:xfrm>
        <a:prstGeom prst="ellipse">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Music positively affect health outcomes among dementia patients</a:t>
          </a:r>
          <a:endParaRPr lang="en-US" sz="1100" kern="1200" dirty="0"/>
        </a:p>
      </dsp:txBody>
      <dsp:txXfrm>
        <a:off x="1264852" y="268266"/>
        <a:ext cx="1051981" cy="963953"/>
      </dsp:txXfrm>
    </dsp:sp>
    <dsp:sp modelId="{9FA09B76-988E-45B8-BFDB-191AB5F10C35}">
      <dsp:nvSpPr>
        <dsp:cNvPr id="0" name=""/>
        <dsp:cNvSpPr/>
      </dsp:nvSpPr>
      <dsp:spPr>
        <a:xfrm>
          <a:off x="3947038" y="1921775"/>
          <a:ext cx="1375485" cy="1190972"/>
        </a:xfrm>
        <a:prstGeom prst="ellipse">
          <a:avLst/>
        </a:prstGeom>
        <a:solidFill>
          <a:schemeClr val="accent6">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Professional training in music therapy is crucial (</a:t>
          </a:r>
          <a:r>
            <a:rPr lang="en-US" sz="1100" kern="1200" dirty="0" err="1" smtClean="0"/>
            <a:t>Vink</a:t>
          </a:r>
          <a:r>
            <a:rPr lang="en-US" sz="1100" kern="1200" dirty="0" smtClean="0"/>
            <a:t> &amp; </a:t>
          </a:r>
          <a:r>
            <a:rPr lang="en-US" sz="1100" kern="1200" dirty="0" err="1" smtClean="0"/>
            <a:t>Hanser</a:t>
          </a:r>
          <a:r>
            <a:rPr lang="en-US" sz="1100" kern="1200" dirty="0" smtClean="0"/>
            <a:t>, 2018)</a:t>
          </a:r>
          <a:endParaRPr lang="en-US" sz="1100" kern="1200" dirty="0"/>
        </a:p>
      </dsp:txBody>
      <dsp:txXfrm>
        <a:off x="4148473" y="2096189"/>
        <a:ext cx="972615" cy="842144"/>
      </dsp:txXfrm>
    </dsp:sp>
    <dsp:sp modelId="{03D107C9-2B01-497C-BB0F-9DB3067B6009}">
      <dsp:nvSpPr>
        <dsp:cNvPr id="0" name=""/>
        <dsp:cNvSpPr/>
      </dsp:nvSpPr>
      <dsp:spPr>
        <a:xfrm>
          <a:off x="1028757" y="1626836"/>
          <a:ext cx="1578079" cy="1367529"/>
        </a:xfrm>
        <a:prstGeom prst="ellipse">
          <a:avLst/>
        </a:prstGeom>
        <a:solidFill>
          <a:schemeClr val="accent6">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Not all types of music affect patient outcomes positively (</a:t>
          </a:r>
          <a:r>
            <a:rPr lang="en-US" sz="1100" kern="1200" dirty="0" err="1" smtClean="0"/>
            <a:t>Dahms</a:t>
          </a:r>
          <a:r>
            <a:rPr lang="en-US" sz="1100" kern="1200" dirty="0" smtClean="0"/>
            <a:t> &amp; </a:t>
          </a:r>
          <a:r>
            <a:rPr lang="en-US" sz="1100" kern="1200" dirty="0" err="1" smtClean="0"/>
            <a:t>Haesner</a:t>
          </a:r>
          <a:r>
            <a:rPr lang="en-US" sz="1100" kern="1200" dirty="0" smtClean="0"/>
            <a:t>, 2018) </a:t>
          </a:r>
          <a:endParaRPr lang="en-US" sz="1100" kern="1200" dirty="0"/>
        </a:p>
      </dsp:txBody>
      <dsp:txXfrm>
        <a:off x="1259861" y="1827106"/>
        <a:ext cx="1115871" cy="96698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08174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7075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48324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164862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0E61FF-407C-4BD6-8ED4-897545BA2A54}" type="datetimeFigureOut">
              <a:rPr lang="en-US" smtClean="0"/>
              <a:t>10/2/2020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3604702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0E61FF-407C-4BD6-8ED4-897545BA2A54}" type="datetimeFigureOut">
              <a:rPr lang="en-US" smtClean="0"/>
              <a:t>10/2/2020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513904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E61FF-407C-4BD6-8ED4-897545BA2A54}" type="datetimeFigureOut">
              <a:rPr lang="en-US" smtClean="0"/>
              <a:t>10/2/2020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1881735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320932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0E61FF-407C-4BD6-8ED4-897545BA2A54}" type="datetimeFigureOut">
              <a:rPr lang="en-US" smtClean="0"/>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520021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163391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0E61FF-407C-4BD6-8ED4-897545BA2A54}" type="datetimeFigureOut">
              <a:rPr lang="en-US" smtClean="0"/>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0B9CB-E604-4501-832B-AC13312B2732}" type="slidenum">
              <a:rPr lang="en-US" smtClean="0"/>
              <a:t>‹#›</a:t>
            </a:fld>
            <a:endParaRPr lang="en-US"/>
          </a:p>
        </p:txBody>
      </p:sp>
    </p:spTree>
    <p:extLst>
      <p:ext uri="{BB962C8B-B14F-4D97-AF65-F5344CB8AC3E}">
        <p14:creationId xmlns:p14="http://schemas.microsoft.com/office/powerpoint/2010/main" val="276578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0E61FF-407C-4BD6-8ED4-897545BA2A54}" type="datetimeFigureOut">
              <a:rPr lang="en-US" smtClean="0"/>
              <a:t>10/2/2020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10B9CB-E604-4501-832B-AC13312B2732}" type="slidenum">
              <a:rPr lang="en-US" smtClean="0"/>
              <a:t>‹#›</a:t>
            </a:fld>
            <a:endParaRPr lang="en-US"/>
          </a:p>
        </p:txBody>
      </p:sp>
    </p:spTree>
    <p:extLst>
      <p:ext uri="{BB962C8B-B14F-4D97-AF65-F5344CB8AC3E}">
        <p14:creationId xmlns:p14="http://schemas.microsoft.com/office/powerpoint/2010/main" val="1529667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4"/>
          </a:solidFill>
        </p:spPr>
        <p:txBody>
          <a:bodyPr/>
          <a:lstStyle/>
          <a:p>
            <a:pPr algn="ctr"/>
            <a:r>
              <a:rPr lang="en-US" dirty="0" smtClean="0">
                <a:latin typeface="Times New Roman" panose="02020603050405020304" pitchFamily="18" charset="0"/>
                <a:cs typeface="Times New Roman" panose="02020603050405020304" pitchFamily="18" charset="0"/>
              </a:rPr>
              <a:t>A Poster on Benefits of Music for Dementia Patients</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solidFill>
            <a:schemeClr val="accent4"/>
          </a:solidFill>
        </p:spPr>
        <p:txBody>
          <a:bodyPr/>
          <a:lstStyle/>
          <a:p>
            <a:pPr marL="0" indent="0" algn="ctr">
              <a:buNone/>
            </a:pPr>
            <a:endParaRPr lang="en-US" dirty="0" smtClean="0"/>
          </a:p>
          <a:p>
            <a:pPr marL="0" indent="0" algn="ctr">
              <a:buNone/>
            </a:pPr>
            <a:endParaRPr lang="en-US" dirty="0"/>
          </a:p>
          <a:p>
            <a:pPr marL="0" indent="0" algn="ctr">
              <a:buNone/>
            </a:pPr>
            <a:r>
              <a:rPr lang="en-US" sz="3600" dirty="0" smtClean="0">
                <a:latin typeface="Times New Roman" panose="02020603050405020304" pitchFamily="18" charset="0"/>
                <a:cs typeface="Times New Roman" panose="02020603050405020304" pitchFamily="18" charset="0"/>
              </a:rPr>
              <a:t>Student’s Name:</a:t>
            </a:r>
          </a:p>
          <a:p>
            <a:pPr marL="0" indent="0" algn="ctr">
              <a:buNone/>
            </a:pPr>
            <a:r>
              <a:rPr lang="en-US" sz="3600" dirty="0" smtClean="0">
                <a:latin typeface="Times New Roman" panose="02020603050405020304" pitchFamily="18" charset="0"/>
                <a:cs typeface="Times New Roman" panose="02020603050405020304" pitchFamily="18" charset="0"/>
              </a:rPr>
              <a:t>Institutional Affiliation:</a:t>
            </a:r>
          </a:p>
          <a:p>
            <a:pPr marL="0" indent="0" algn="ctr">
              <a:buNone/>
            </a:pPr>
            <a:r>
              <a:rPr lang="en-US" sz="3600" dirty="0" smtClean="0">
                <a:latin typeface="Times New Roman" panose="02020603050405020304" pitchFamily="18" charset="0"/>
                <a:cs typeface="Times New Roman" panose="02020603050405020304" pitchFamily="18" charset="0"/>
              </a:rPr>
              <a:t>Instructor’s Name:</a:t>
            </a:r>
          </a:p>
          <a:p>
            <a:pPr marL="0" indent="0" algn="ctr">
              <a:buNone/>
            </a:pPr>
            <a:r>
              <a:rPr lang="en-US" sz="3600" dirty="0" smtClean="0">
                <a:latin typeface="Times New Roman" panose="02020603050405020304" pitchFamily="18" charset="0"/>
                <a:cs typeface="Times New Roman" panose="02020603050405020304" pitchFamily="18" charset="0"/>
              </a:rPr>
              <a:t>Course: </a:t>
            </a:r>
          </a:p>
          <a:p>
            <a:pPr marL="0" indent="0" algn="ctr">
              <a:buNone/>
            </a:pPr>
            <a:r>
              <a:rPr lang="en-US" sz="3600" dirty="0" smtClean="0">
                <a:latin typeface="Times New Roman" panose="02020603050405020304" pitchFamily="18" charset="0"/>
                <a:cs typeface="Times New Roman" panose="02020603050405020304" pitchFamily="18" charset="0"/>
              </a:rPr>
              <a:t>Due Date:</a:t>
            </a:r>
          </a:p>
          <a:p>
            <a:pPr marL="0" indent="0">
              <a:buNone/>
            </a:pPr>
            <a:endParaRPr lang="en-US" dirty="0"/>
          </a:p>
        </p:txBody>
      </p:sp>
    </p:spTree>
    <p:extLst>
      <p:ext uri="{BB962C8B-B14F-4D97-AF65-F5344CB8AC3E}">
        <p14:creationId xmlns:p14="http://schemas.microsoft.com/office/powerpoint/2010/main" val="295392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0" y="0"/>
            <a:ext cx="12192000" cy="537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Times New Roman" panose="02020603050405020304" pitchFamily="18" charset="0"/>
                <a:cs typeface="Times New Roman" panose="02020603050405020304" pitchFamily="18" charset="0"/>
              </a:rPr>
              <a:t>Benefits of Music for Dementia Patients: A Literature Review</a:t>
            </a:r>
            <a:endParaRPr lang="en-US" sz="3200" dirty="0">
              <a:latin typeface="Times New Roman" panose="02020603050405020304" pitchFamily="18" charset="0"/>
              <a:cs typeface="Times New Roman" panose="02020603050405020304" pitchFamily="18" charset="0"/>
            </a:endParaRPr>
          </a:p>
        </p:txBody>
      </p:sp>
      <p:sp>
        <p:nvSpPr>
          <p:cNvPr id="10" name="Rectangle 9"/>
          <p:cNvSpPr/>
          <p:nvPr/>
        </p:nvSpPr>
        <p:spPr>
          <a:xfrm>
            <a:off x="8519886" y="3933371"/>
            <a:ext cx="3672114" cy="105895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FFFF00"/>
                </a:solidFill>
                <a:latin typeface="Times New Roman" panose="02020603050405020304" pitchFamily="18" charset="0"/>
                <a:cs typeface="Times New Roman" panose="02020603050405020304" pitchFamily="18" charset="0"/>
              </a:rPr>
              <a:t>Need for Further Research</a:t>
            </a:r>
          </a:p>
          <a:p>
            <a:pPr algn="ctr"/>
            <a:r>
              <a:rPr lang="en-US" sz="1400" dirty="0" smtClean="0">
                <a:latin typeface="Times New Roman" panose="02020603050405020304" pitchFamily="18" charset="0"/>
                <a:cs typeface="Times New Roman" panose="02020603050405020304" pitchFamily="18" charset="0"/>
              </a:rPr>
              <a:t>Further research required to determine variation of impacts of music based on gender, age, and other demographics</a:t>
            </a:r>
            <a:endParaRPr lang="en-US" sz="1400" dirty="0">
              <a:latin typeface="Times New Roman" panose="02020603050405020304" pitchFamily="18" charset="0"/>
              <a:cs typeface="Times New Roman" panose="02020603050405020304" pitchFamily="18" charset="0"/>
            </a:endParaRPr>
          </a:p>
        </p:txBody>
      </p:sp>
      <p:sp>
        <p:nvSpPr>
          <p:cNvPr id="12" name="Rounded Rectangle 11"/>
          <p:cNvSpPr/>
          <p:nvPr/>
        </p:nvSpPr>
        <p:spPr>
          <a:xfrm>
            <a:off x="43703" y="599648"/>
            <a:ext cx="2689411" cy="284023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What is Dementia? </a:t>
            </a:r>
          </a:p>
          <a:p>
            <a:pPr algn="ctr"/>
            <a:r>
              <a:rPr lang="en-US" sz="1200" dirty="0" smtClean="0"/>
              <a:t>Dementia is a term that describes abnormal brain cell growth leading to los of memory, problem-solving, and language. The disease severely compromises cognitive abilities affecting feelings, relationships, and behavior.  Scientific evidence show that while dementia progressively impairs  memory over time, memory for music is left untouched. The implication for this discovery is that  the patient will remember music long after words and  names are forgotten (</a:t>
            </a:r>
            <a:r>
              <a:rPr lang="en-US" sz="1200" dirty="0" err="1" smtClean="0"/>
              <a:t>Breland</a:t>
            </a:r>
            <a:r>
              <a:rPr lang="en-US" sz="1200" dirty="0" smtClean="0"/>
              <a:t>, 2014).</a:t>
            </a:r>
            <a:endParaRPr lang="en-US" sz="1200" dirty="0"/>
          </a:p>
        </p:txBody>
      </p:sp>
      <p:sp>
        <p:nvSpPr>
          <p:cNvPr id="13" name="Right Arrow 12"/>
          <p:cNvSpPr/>
          <p:nvPr/>
        </p:nvSpPr>
        <p:spPr>
          <a:xfrm>
            <a:off x="2776817" y="1983441"/>
            <a:ext cx="779930" cy="3630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3600450" y="599648"/>
            <a:ext cx="2451847" cy="284023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rgbClr val="FFFF00"/>
              </a:solidFill>
            </a:endParaRPr>
          </a:p>
          <a:p>
            <a:pPr algn="ctr"/>
            <a:r>
              <a:rPr lang="en-US" dirty="0" smtClean="0">
                <a:solidFill>
                  <a:srgbClr val="FFFF00"/>
                </a:solidFill>
              </a:rPr>
              <a:t>Methodology</a:t>
            </a:r>
          </a:p>
          <a:p>
            <a:pPr algn="ctr"/>
            <a:r>
              <a:rPr lang="en-US" sz="1200" dirty="0"/>
              <a:t>The researcher conducted a literature review of peer reviewed articles published over the last ten years. Articles discussing the significance of music were sourced from various professional databases including PubMed, EMBASE, PubMed Central (PMC), and the College library. The inclusion criteria included discussion on music and dementia. A total of 6 articles were selected for the review</a:t>
            </a:r>
          </a:p>
          <a:p>
            <a:pPr algn="ctr"/>
            <a:endParaRPr lang="en-US" dirty="0"/>
          </a:p>
        </p:txBody>
      </p:sp>
      <p:sp>
        <p:nvSpPr>
          <p:cNvPr id="16" name="Right Arrow 15"/>
          <p:cNvSpPr/>
          <p:nvPr/>
        </p:nvSpPr>
        <p:spPr>
          <a:xfrm>
            <a:off x="6257364" y="1990163"/>
            <a:ext cx="779930" cy="36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Diagram 16"/>
          <p:cNvGraphicFramePr/>
          <p:nvPr>
            <p:extLst>
              <p:ext uri="{D42A27DB-BD31-4B8C-83A1-F6EECF244321}">
                <p14:modId xmlns:p14="http://schemas.microsoft.com/office/powerpoint/2010/main" val="2404651384"/>
              </p:ext>
            </p:extLst>
          </p:nvPr>
        </p:nvGraphicFramePr>
        <p:xfrm>
          <a:off x="6655174" y="719666"/>
          <a:ext cx="5536826" cy="3301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8903021" y="599648"/>
            <a:ext cx="2017058" cy="38996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rPr>
              <a:t>Key Points</a:t>
            </a:r>
            <a:endParaRPr lang="en-US" dirty="0">
              <a:solidFill>
                <a:srgbClr val="FFFF00"/>
              </a:solidFill>
            </a:endParaRPr>
          </a:p>
        </p:txBody>
      </p:sp>
      <p:sp>
        <p:nvSpPr>
          <p:cNvPr id="19" name="Rectangle 18"/>
          <p:cNvSpPr/>
          <p:nvPr/>
        </p:nvSpPr>
        <p:spPr>
          <a:xfrm>
            <a:off x="8519886" y="5152572"/>
            <a:ext cx="3672114" cy="1705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p>
          <a:p>
            <a:endParaRPr lang="en-US" sz="1000" dirty="0" smtClean="0"/>
          </a:p>
          <a:p>
            <a:endParaRPr lang="en-US" sz="1000" dirty="0"/>
          </a:p>
          <a:p>
            <a:pPr algn="ctr"/>
            <a:r>
              <a:rPr lang="en-US" sz="1600" dirty="0" smtClean="0">
                <a:solidFill>
                  <a:schemeClr val="bg1"/>
                </a:solidFill>
              </a:rPr>
              <a:t>References</a:t>
            </a:r>
            <a:r>
              <a:rPr lang="en-US" sz="1600" dirty="0" smtClean="0"/>
              <a:t> </a:t>
            </a:r>
            <a:endParaRPr lang="en-US" sz="1000" dirty="0"/>
          </a:p>
          <a:p>
            <a:r>
              <a:rPr lang="en-US" sz="1000" dirty="0" smtClean="0"/>
              <a:t>Wall, M., &amp; Duffy, A. (2010). The effects of music therapy for older people with dementia. British journal of nursing, 19(2), 108-113.</a:t>
            </a:r>
          </a:p>
          <a:p>
            <a:r>
              <a:rPr lang="en-US" sz="1000" dirty="0" err="1" smtClean="0"/>
              <a:t>Dahms</a:t>
            </a:r>
            <a:r>
              <a:rPr lang="en-US" sz="1000" dirty="0" smtClean="0"/>
              <a:t>, R., &amp; </a:t>
            </a:r>
            <a:r>
              <a:rPr lang="en-US" sz="1000" dirty="0" err="1" smtClean="0"/>
              <a:t>Haesner</a:t>
            </a:r>
            <a:r>
              <a:rPr lang="en-US" sz="1000" dirty="0" smtClean="0"/>
              <a:t>, M. (2018). Importance of music in biographies of people with dementia. </a:t>
            </a:r>
            <a:r>
              <a:rPr lang="en-US" sz="1000" dirty="0" err="1" smtClean="0"/>
              <a:t>Успехи</a:t>
            </a:r>
            <a:r>
              <a:rPr lang="en-US" sz="1000" dirty="0" smtClean="0"/>
              <a:t> </a:t>
            </a:r>
            <a:r>
              <a:rPr lang="en-US" sz="1000" dirty="0" err="1" smtClean="0"/>
              <a:t>геронтологии</a:t>
            </a:r>
            <a:r>
              <a:rPr lang="en-US" sz="1000" dirty="0" smtClean="0"/>
              <a:t>, 31(2).</a:t>
            </a:r>
          </a:p>
          <a:p>
            <a:r>
              <a:rPr lang="en-US" sz="1000" dirty="0" err="1" smtClean="0"/>
              <a:t>Vink</a:t>
            </a:r>
            <a:r>
              <a:rPr lang="en-US" sz="1000" dirty="0" smtClean="0"/>
              <a:t>, A., &amp; </a:t>
            </a:r>
            <a:r>
              <a:rPr lang="en-US" sz="1000" dirty="0" err="1" smtClean="0"/>
              <a:t>Hanser</a:t>
            </a:r>
            <a:r>
              <a:rPr lang="en-US" sz="1000" dirty="0" smtClean="0"/>
              <a:t>, S. (2018). Music-based therapeutic interventions for people with dementia: A mini-review. Medicines, 5(4), 109.</a:t>
            </a:r>
          </a:p>
          <a:p>
            <a:r>
              <a:rPr lang="en-US" sz="1000" dirty="0" err="1" smtClean="0"/>
              <a:t>Breland</a:t>
            </a:r>
            <a:r>
              <a:rPr lang="en-US" sz="1000" dirty="0" smtClean="0"/>
              <a:t>, K. R. (2014). Effect of Music Therapy Interventions on Mood Elevation and Reality Orientation of Patients with Memory Deficits. Florida State University</a:t>
            </a:r>
          </a:p>
          <a:p>
            <a:endParaRPr lang="en-US" dirty="0" smtClean="0"/>
          </a:p>
          <a:p>
            <a:pPr algn="ctr"/>
            <a:endParaRPr lang="en-US" dirty="0"/>
          </a:p>
        </p:txBody>
      </p:sp>
      <p:graphicFrame>
        <p:nvGraphicFramePr>
          <p:cNvPr id="20" name="Table 19"/>
          <p:cNvGraphicFramePr>
            <a:graphicFrameLocks noGrp="1"/>
          </p:cNvGraphicFramePr>
          <p:nvPr>
            <p:extLst>
              <p:ext uri="{D42A27DB-BD31-4B8C-83A1-F6EECF244321}">
                <p14:modId xmlns:p14="http://schemas.microsoft.com/office/powerpoint/2010/main" val="3423495193"/>
              </p:ext>
            </p:extLst>
          </p:nvPr>
        </p:nvGraphicFramePr>
        <p:xfrm>
          <a:off x="0" y="3806979"/>
          <a:ext cx="8244115" cy="3085334"/>
        </p:xfrm>
        <a:graphic>
          <a:graphicData uri="http://schemas.openxmlformats.org/drawingml/2006/table">
            <a:tbl>
              <a:tblPr firstRow="1" firstCol="1" bandRow="1">
                <a:tableStyleId>{5C22544A-7EE6-4342-B048-85BDC9FD1C3A}</a:tableStyleId>
              </a:tblPr>
              <a:tblGrid>
                <a:gridCol w="2224830">
                  <a:extLst>
                    <a:ext uri="{9D8B030D-6E8A-4147-A177-3AD203B41FA5}">
                      <a16:colId xmlns:a16="http://schemas.microsoft.com/office/drawing/2014/main" val="20000"/>
                    </a:ext>
                  </a:extLst>
                </a:gridCol>
                <a:gridCol w="2271560">
                  <a:extLst>
                    <a:ext uri="{9D8B030D-6E8A-4147-A177-3AD203B41FA5}">
                      <a16:colId xmlns:a16="http://schemas.microsoft.com/office/drawing/2014/main" val="20001"/>
                    </a:ext>
                  </a:extLst>
                </a:gridCol>
                <a:gridCol w="1948677">
                  <a:extLst>
                    <a:ext uri="{9D8B030D-6E8A-4147-A177-3AD203B41FA5}">
                      <a16:colId xmlns:a16="http://schemas.microsoft.com/office/drawing/2014/main" val="20002"/>
                    </a:ext>
                  </a:extLst>
                </a:gridCol>
                <a:gridCol w="1799048">
                  <a:extLst>
                    <a:ext uri="{9D8B030D-6E8A-4147-A177-3AD203B41FA5}">
                      <a16:colId xmlns:a16="http://schemas.microsoft.com/office/drawing/2014/main" val="20003"/>
                    </a:ext>
                  </a:extLst>
                </a:gridCol>
              </a:tblGrid>
              <a:tr h="188686">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Article </a:t>
                      </a:r>
                      <a:r>
                        <a:rPr lang="en-US" sz="1400" dirty="0" smtClean="0">
                          <a:solidFill>
                            <a:srgbClr val="FFFF00"/>
                          </a:solidFill>
                          <a:effectLst/>
                          <a:latin typeface="Times New Roman" panose="02020603050405020304" pitchFamily="18" charset="0"/>
                          <a:cs typeface="Times New Roman" panose="02020603050405020304" pitchFamily="18" charset="0"/>
                        </a:rPr>
                        <a:t>/Author</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Method </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Results </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tc>
                  <a:txBody>
                    <a:bodyPr/>
                    <a:lstStyle/>
                    <a:p>
                      <a:pPr algn="ctr">
                        <a:lnSpc>
                          <a:spcPct val="100000"/>
                        </a:lnSpc>
                        <a:spcAft>
                          <a:spcPts val="0"/>
                        </a:spcAft>
                      </a:pPr>
                      <a:r>
                        <a:rPr lang="en-US" sz="1400" dirty="0">
                          <a:solidFill>
                            <a:srgbClr val="FFFF00"/>
                          </a:solidFill>
                          <a:effectLst/>
                          <a:latin typeface="Times New Roman" panose="02020603050405020304" pitchFamily="18" charset="0"/>
                          <a:cs typeface="Times New Roman" panose="02020603050405020304" pitchFamily="18" charset="0"/>
                        </a:rPr>
                        <a:t>Implications</a:t>
                      </a:r>
                      <a:endParaRPr lang="en-US" sz="14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2"/>
                    </a:solidFill>
                  </a:tcPr>
                </a:tc>
                <a:extLst>
                  <a:ext uri="{0D108BD9-81ED-4DB2-BD59-A6C34878D82A}">
                    <a16:rowId xmlns:a16="http://schemas.microsoft.com/office/drawing/2014/main" val="10000"/>
                  </a:ext>
                </a:extLst>
              </a:tr>
              <a:tr h="820987">
                <a:tc>
                  <a:txBody>
                    <a:bodyPr/>
                    <a:lstStyle/>
                    <a:p>
                      <a:pPr>
                        <a:lnSpc>
                          <a:spcPct val="100000"/>
                        </a:lnSpc>
                        <a:spcAft>
                          <a:spcPts val="0"/>
                        </a:spcAft>
                      </a:pPr>
                      <a:r>
                        <a:rPr lang="en-US" sz="1200" dirty="0">
                          <a:effectLst/>
                        </a:rPr>
                        <a:t>Music in biographies of dementia patients by</a:t>
                      </a:r>
                    </a:p>
                    <a:p>
                      <a:pPr>
                        <a:lnSpc>
                          <a:spcPct val="100000"/>
                        </a:lnSpc>
                        <a:spcAft>
                          <a:spcPts val="0"/>
                        </a:spcAft>
                      </a:pPr>
                      <a:r>
                        <a:rPr lang="en-US" sz="1200" dirty="0" err="1">
                          <a:effectLst/>
                        </a:rPr>
                        <a:t>Dahms</a:t>
                      </a:r>
                      <a:r>
                        <a:rPr lang="en-US" sz="1200" dirty="0">
                          <a:effectLst/>
                        </a:rPr>
                        <a:t> and </a:t>
                      </a:r>
                      <a:r>
                        <a:rPr lang="en-US" sz="1200" dirty="0" err="1">
                          <a:effectLst/>
                        </a:rPr>
                        <a:t>Haesner</a:t>
                      </a:r>
                      <a:r>
                        <a:rPr lang="en-US" sz="1200" dirty="0">
                          <a:effectLst/>
                        </a:rPr>
                        <a:t> (2018)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The author conducted qualitative study using 20 semi-structured interviews. Dementia patients and their care-givers were interviewed</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More patients </a:t>
                      </a:r>
                      <a:r>
                        <a:rPr lang="en-US" sz="1200" dirty="0" smtClean="0">
                          <a:effectLst/>
                          <a:latin typeface="Times New Roman" panose="02020603050405020304" pitchFamily="18" charset="0"/>
                          <a:cs typeface="Times New Roman" panose="02020603050405020304" pitchFamily="18" charset="0"/>
                        </a:rPr>
                        <a:t>showed </a:t>
                      </a:r>
                      <a:r>
                        <a:rPr lang="en-US" sz="1200" dirty="0">
                          <a:effectLst/>
                          <a:latin typeface="Times New Roman" panose="02020603050405020304" pitchFamily="18" charset="0"/>
                          <a:cs typeface="Times New Roman" panose="02020603050405020304" pitchFamily="18" charset="0"/>
                        </a:rPr>
                        <a:t>dramatic </a:t>
                      </a:r>
                      <a:r>
                        <a:rPr lang="en-US" sz="1200" dirty="0" smtClean="0">
                          <a:effectLst/>
                          <a:latin typeface="Times New Roman" panose="02020603050405020304" pitchFamily="18" charset="0"/>
                          <a:cs typeface="Times New Roman" panose="02020603050405020304" pitchFamily="18" charset="0"/>
                        </a:rPr>
                        <a:t>interest in therapeutic music </a:t>
                      </a:r>
                      <a:r>
                        <a:rPr lang="en-US" sz="1200" dirty="0">
                          <a:effectLst/>
                          <a:latin typeface="Times New Roman" panose="02020603050405020304" pitchFamily="18" charset="0"/>
                          <a:cs typeface="Times New Roman" panose="02020603050405020304" pitchFamily="18" charset="0"/>
                        </a:rPr>
                        <a:t>upon onset of dementia. </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1000" dirty="0">
                          <a:effectLst/>
                        </a:rPr>
                        <a:t>Dementia care givers should develop music questionnaire in care plans regarding the patients preferred music. </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1"/>
                  </a:ext>
                </a:extLst>
              </a:tr>
              <a:tr h="516739">
                <a:tc>
                  <a:txBody>
                    <a:bodyPr/>
                    <a:lstStyle/>
                    <a:p>
                      <a:pPr>
                        <a:lnSpc>
                          <a:spcPct val="100000"/>
                        </a:lnSpc>
                        <a:spcAft>
                          <a:spcPts val="0"/>
                        </a:spcAft>
                      </a:pPr>
                      <a:r>
                        <a:rPr lang="en-US" sz="1200" dirty="0">
                          <a:effectLst/>
                        </a:rPr>
                        <a:t>Music-based therapeutic interventions by </a:t>
                      </a:r>
                      <a:r>
                        <a:rPr lang="en-US" sz="1200" dirty="0" err="1">
                          <a:effectLst/>
                        </a:rPr>
                        <a:t>Vink</a:t>
                      </a:r>
                      <a:r>
                        <a:rPr lang="en-US" sz="1200" dirty="0">
                          <a:effectLst/>
                        </a:rPr>
                        <a:t> and </a:t>
                      </a:r>
                      <a:r>
                        <a:rPr lang="en-US" sz="1200" dirty="0" err="1">
                          <a:effectLst/>
                        </a:rPr>
                        <a:t>Hanser</a:t>
                      </a:r>
                      <a:r>
                        <a:rPr lang="en-US" sz="1200" dirty="0">
                          <a:effectLst/>
                        </a:rPr>
                        <a:t> (2018)</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Mini review of meta-analyses of publications relating music and dementia </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Properly administered music therapy increases the quality of life for dementia patients</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1000" dirty="0">
                          <a:effectLst/>
                        </a:rPr>
                        <a:t>Professional training for care givers is critical for effective music therapy</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2"/>
                  </a:ext>
                </a:extLst>
              </a:tr>
              <a:tr h="535057">
                <a:tc>
                  <a:txBody>
                    <a:bodyPr/>
                    <a:lstStyle/>
                    <a:p>
                      <a:pPr>
                        <a:lnSpc>
                          <a:spcPct val="100000"/>
                        </a:lnSpc>
                        <a:spcAft>
                          <a:spcPts val="0"/>
                        </a:spcAft>
                      </a:pPr>
                      <a:r>
                        <a:rPr lang="en-US" sz="1200" dirty="0">
                          <a:effectLst/>
                        </a:rPr>
                        <a:t>Effect of music on mood elevation on patients with memory loss by </a:t>
                      </a:r>
                      <a:r>
                        <a:rPr lang="en-US" sz="1200" dirty="0" err="1">
                          <a:effectLst/>
                        </a:rPr>
                        <a:t>Breland</a:t>
                      </a:r>
                      <a:r>
                        <a:rPr lang="en-US" sz="1200" dirty="0">
                          <a:effectLst/>
                        </a:rPr>
                        <a:t> (2014).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Quantitative using 24 female and 6 male respondents. Research design used pretest-posttest analysis.  </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1200" dirty="0">
                          <a:effectLst/>
                          <a:latin typeface="Times New Roman" panose="02020603050405020304" pitchFamily="18" charset="0"/>
                          <a:cs typeface="Times New Roman" panose="02020603050405020304" pitchFamily="18" charset="0"/>
                        </a:rPr>
                        <a:t>Music increases mood elevation among patients with memory loss</a:t>
                      </a:r>
                      <a:endPar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1000" dirty="0">
                          <a:effectLst/>
                        </a:rPr>
                        <a:t>Care givers should integrate music therapy for dementia patients.</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3"/>
                  </a:ext>
                </a:extLst>
              </a:tr>
              <a:tr h="164197">
                <a:tc>
                  <a:txBody>
                    <a:bodyPr/>
                    <a:lstStyle/>
                    <a:p>
                      <a:pPr>
                        <a:lnSpc>
                          <a:spcPct val="100000"/>
                        </a:lnSpc>
                        <a:spcAft>
                          <a:spcPts val="0"/>
                        </a:spcAft>
                      </a:pPr>
                      <a:r>
                        <a:rPr lang="en-US" sz="1200" dirty="0">
                          <a:effectLst/>
                        </a:rPr>
                        <a:t> </a:t>
                      </a:r>
                      <a:r>
                        <a:rPr lang="en-US" sz="1200" dirty="0" smtClean="0">
                          <a:effectLst/>
                        </a:rPr>
                        <a:t>Effects of music</a:t>
                      </a:r>
                      <a:r>
                        <a:rPr lang="en-US" sz="1200" baseline="0" dirty="0" smtClean="0">
                          <a:effectLst/>
                        </a:rPr>
                        <a:t> on old people with dementia by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100000"/>
                        </a:lnSpc>
                        <a:spcAft>
                          <a:spcPts val="0"/>
                        </a:spcAft>
                      </a:pPr>
                      <a:r>
                        <a:rPr lang="en-US" sz="1200" dirty="0">
                          <a:effectLst/>
                        </a:rPr>
                        <a:t> </a:t>
                      </a:r>
                      <a:r>
                        <a:rPr lang="en-US" sz="1200" dirty="0" smtClean="0">
                          <a:effectLst/>
                        </a:rPr>
                        <a:t>A literature review of 13 nursing</a:t>
                      </a:r>
                      <a:r>
                        <a:rPr lang="en-US" sz="1200" baseline="0" dirty="0" smtClean="0">
                          <a:effectLst/>
                        </a:rPr>
                        <a:t> articles</a:t>
                      </a:r>
                      <a:r>
                        <a:rPr lang="en-US" sz="1200" dirty="0" smtClean="0">
                          <a:effectLst/>
                        </a:rPr>
                        <a:t> on dementia</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1000" dirty="0">
                          <a:effectLst/>
                        </a:rPr>
                        <a:t> </a:t>
                      </a:r>
                      <a:r>
                        <a:rPr lang="en-US" sz="1000" dirty="0" smtClean="0">
                          <a:effectLst/>
                        </a:rPr>
                        <a:t>Music reduces the level of agitation among dementia patients.</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1000" dirty="0">
                          <a:effectLst/>
                        </a:rPr>
                        <a:t> </a:t>
                      </a:r>
                      <a:r>
                        <a:rPr lang="en-US" sz="1000" dirty="0" smtClean="0">
                          <a:effectLst/>
                        </a:rPr>
                        <a:t>Choice</a:t>
                      </a:r>
                      <a:r>
                        <a:rPr lang="en-US" sz="1000" baseline="0" dirty="0" smtClean="0">
                          <a:effectLst/>
                        </a:rPr>
                        <a:t> music should be integrated in dementia patient treatment plan.</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4"/>
                  </a:ext>
                </a:extLst>
              </a:tr>
              <a:tr h="164197">
                <a:tc>
                  <a:txBody>
                    <a:bodyPr/>
                    <a:lstStyle/>
                    <a:p>
                      <a:pPr>
                        <a:lnSpc>
                          <a:spcPct val="100000"/>
                        </a:lnSpc>
                        <a:spcAft>
                          <a:spcPts val="0"/>
                        </a:spcAft>
                      </a:pPr>
                      <a:r>
                        <a:rPr lang="en-US" sz="1200" dirty="0">
                          <a:effectLst/>
                        </a:rPr>
                        <a:t>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100000"/>
                        </a:lnSpc>
                        <a:spcAft>
                          <a:spcPts val="0"/>
                        </a:spcAft>
                      </a:pPr>
                      <a:r>
                        <a:rPr lang="en-US" sz="1200" dirty="0">
                          <a:effectLst/>
                        </a:rPr>
                        <a:t>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solidFill>
                      <a:schemeClr val="accent6">
                        <a:lumMod val="40000"/>
                        <a:lumOff val="60000"/>
                      </a:schemeClr>
                    </a:solidFill>
                  </a:tcPr>
                </a:tc>
                <a:tc>
                  <a:txBody>
                    <a:bodyPr/>
                    <a:lstStyle/>
                    <a:p>
                      <a:pPr>
                        <a:lnSpc>
                          <a:spcPct val="100000"/>
                        </a:lnSpc>
                        <a:spcAft>
                          <a:spcPts val="0"/>
                        </a:spcAft>
                      </a:pPr>
                      <a:r>
                        <a:rPr lang="en-US" sz="1000" dirty="0">
                          <a:effectLst/>
                        </a:rPr>
                        <a:t> </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100000"/>
                        </a:lnSpc>
                        <a:spcAft>
                          <a:spcPts val="0"/>
                        </a:spcAft>
                      </a:pPr>
                      <a:r>
                        <a:rPr lang="en-US" sz="1000" dirty="0">
                          <a:effectLst/>
                        </a:rPr>
                        <a:t> </a:t>
                      </a:r>
                      <a:endParaRPr lang="en-US" sz="10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5"/>
                  </a:ext>
                </a:extLst>
              </a:tr>
              <a:tr h="211505">
                <a:tc>
                  <a:txBody>
                    <a:bodyPr/>
                    <a:lstStyle/>
                    <a:p>
                      <a:pPr>
                        <a:lnSpc>
                          <a:spcPct val="200000"/>
                        </a:lnSpc>
                        <a:spcAft>
                          <a:spcPts val="0"/>
                        </a:spcAft>
                      </a:pPr>
                      <a:r>
                        <a:rPr lang="en-US" sz="1200" dirty="0">
                          <a:effectLst/>
                        </a:rPr>
                        <a:t>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tc>
                <a:tc>
                  <a:txBody>
                    <a:bodyPr/>
                    <a:lstStyle/>
                    <a:p>
                      <a:pPr>
                        <a:lnSpc>
                          <a:spcPct val="200000"/>
                        </a:lnSpc>
                        <a:spcAft>
                          <a:spcPts val="0"/>
                        </a:spcAft>
                      </a:pPr>
                      <a:r>
                        <a:rPr lang="en-US" sz="1200" dirty="0">
                          <a:effectLst/>
                        </a:rPr>
                        <a:t> </a:t>
                      </a:r>
                      <a:endParaRPr lang="en-US" sz="1200" dirty="0">
                        <a:solidFill>
                          <a:srgbClr val="000000"/>
                        </a:solidFill>
                        <a:effectLst/>
                        <a:latin typeface="Times New Roman" panose="02020603050405020304" pitchFamily="18" charset="0"/>
                        <a:ea typeface="Calibri" panose="020F0502020204030204" pitchFamily="34" charset="0"/>
                      </a:endParaRPr>
                    </a:p>
                  </a:txBody>
                  <a:tcPr marL="35473" marR="35473" marT="0" marB="0">
                    <a:solidFill>
                      <a:schemeClr val="accent6">
                        <a:lumMod val="40000"/>
                        <a:lumOff val="60000"/>
                      </a:schemeClr>
                    </a:solidFill>
                  </a:tcPr>
                </a:tc>
                <a:tc>
                  <a:txBody>
                    <a:bodyPr/>
                    <a:lstStyle/>
                    <a:p>
                      <a:pPr>
                        <a:lnSpc>
                          <a:spcPct val="200000"/>
                        </a:lnSpc>
                        <a:spcAft>
                          <a:spcPts val="0"/>
                        </a:spcAft>
                      </a:pPr>
                      <a:r>
                        <a:rPr lang="en-US" sz="600" dirty="0">
                          <a:effectLst/>
                        </a:rPr>
                        <a:t> </a:t>
                      </a:r>
                      <a:endParaRPr lang="en-US" sz="600" dirty="0">
                        <a:solidFill>
                          <a:srgbClr val="000000"/>
                        </a:solidFill>
                        <a:effectLst/>
                        <a:latin typeface="Times New Roman" panose="02020603050405020304" pitchFamily="18" charset="0"/>
                        <a:ea typeface="Calibri" panose="020F0502020204030204" pitchFamily="34" charset="0"/>
                      </a:endParaRPr>
                    </a:p>
                  </a:txBody>
                  <a:tcPr marL="35473" marR="35473" marT="0" marB="0">
                    <a:gradFill>
                      <a:gsLst>
                        <a:gs pos="0">
                          <a:schemeClr val="accent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nSpc>
                          <a:spcPct val="200000"/>
                        </a:lnSpc>
                        <a:spcAft>
                          <a:spcPts val="0"/>
                        </a:spcAft>
                      </a:pPr>
                      <a:r>
                        <a:rPr lang="en-US" sz="600" dirty="0">
                          <a:effectLst/>
                        </a:rPr>
                        <a:t> </a:t>
                      </a:r>
                      <a:endParaRPr lang="en-US" sz="600" dirty="0">
                        <a:solidFill>
                          <a:srgbClr val="000000"/>
                        </a:solidFill>
                        <a:effectLst/>
                        <a:latin typeface="Times New Roman" panose="02020603050405020304" pitchFamily="18" charset="0"/>
                        <a:ea typeface="Calibri" panose="020F0502020204030204" pitchFamily="34" charset="0"/>
                      </a:endParaRPr>
                    </a:p>
                  </a:txBody>
                  <a:tcPr marL="35473" marR="35473" marT="0" marB="0"/>
                </a:tc>
                <a:extLst>
                  <a:ext uri="{0D108BD9-81ED-4DB2-BD59-A6C34878D82A}">
                    <a16:rowId xmlns:a16="http://schemas.microsoft.com/office/drawing/2014/main" val="10006"/>
                  </a:ext>
                </a:extLst>
              </a:tr>
            </a:tbl>
          </a:graphicData>
        </a:graphic>
      </p:graphicFrame>
      <p:sp>
        <p:nvSpPr>
          <p:cNvPr id="21" name="Down Arrow 20"/>
          <p:cNvSpPr/>
          <p:nvPr/>
        </p:nvSpPr>
        <p:spPr>
          <a:xfrm>
            <a:off x="2946400" y="2598057"/>
            <a:ext cx="203200" cy="841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7344229" y="2598057"/>
            <a:ext cx="145142" cy="8418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2625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546</Words>
  <Application>Microsoft Office PowerPoint</Application>
  <PresentationFormat>Widescreen</PresentationFormat>
  <Paragraphs>59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A Poster on Benefits of Music for Dementia Patients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36</cp:revision>
  <dcterms:created xsi:type="dcterms:W3CDTF">2020-10-02T11:48:07Z</dcterms:created>
  <dcterms:modified xsi:type="dcterms:W3CDTF">2020-10-02T17:51:20Z</dcterms:modified>
</cp:coreProperties>
</file>