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82" r:id="rId5"/>
    <p:sldId id="259" r:id="rId6"/>
    <p:sldId id="274" r:id="rId7"/>
    <p:sldId id="261" r:id="rId8"/>
    <p:sldId id="262" r:id="rId9"/>
    <p:sldId id="263" r:id="rId10"/>
    <p:sldId id="258" r:id="rId11"/>
    <p:sldId id="270" r:id="rId12"/>
    <p:sldId id="283" r:id="rId13"/>
    <p:sldId id="269" r:id="rId14"/>
    <p:sldId id="267" r:id="rId15"/>
    <p:sldId id="284" r:id="rId16"/>
    <p:sldId id="285" r:id="rId17"/>
    <p:sldId id="2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660B408-B3CF-4A94-85FC-2B1E0A45F4A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0" autoAdjust="0"/>
    <p:restoredTop sz="71533" autoAdjust="0"/>
  </p:normalViewPr>
  <p:slideViewPr>
    <p:cSldViewPr snapToGrid="0">
      <p:cViewPr varScale="1">
        <p:scale>
          <a:sx n="65" d="100"/>
          <a:sy n="65" d="100"/>
        </p:scale>
        <p:origin x="1856" y="192"/>
      </p:cViewPr>
      <p:guideLst/>
    </p:cSldViewPr>
  </p:slideViewPr>
  <p:outlineViewPr>
    <p:cViewPr>
      <p:scale>
        <a:sx n="33" d="100"/>
        <a:sy n="33" d="100"/>
      </p:scale>
      <p:origin x="0" y="-2134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2640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4F2345-EC98-4DA1-BEDE-E955624755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33E638-B8D4-466B-AD53-47551EDA16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51EFA-6533-45C3-8394-23FFC04F750D}" type="datetimeFigureOut">
              <a:rPr lang="en-US" smtClean="0"/>
              <a:t>8/8/20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889FA8-6777-4B9D-A1A9-C7DBF5FEA9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4C72C3-43D9-4379-9293-03F53C8488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E2DD4-2E30-4434-A427-2EC5049107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373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4C180-10CF-422C-B717-65F1B78C7EB7}" type="datetimeFigureOut">
              <a:rPr lang="en-US" noProof="0" smtClean="0"/>
              <a:t>8/8/20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375C1-7C5C-42A2-80F2-05631BB3764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554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88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8550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6247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83391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34193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2554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7787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75086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7849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1514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7347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6929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31839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375C1-7C5C-42A2-80F2-05631BB3764E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18005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6977C32-6781-4E43-B083-CC319C1A2B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86563"/>
          </a:xfrm>
          <a:solidFill>
            <a:schemeClr val="tx1">
              <a:lumMod val="75000"/>
              <a:lumOff val="25000"/>
            </a:schemeClr>
          </a:solidFill>
        </p:spPr>
        <p:txBody>
          <a:bodyPr rIns="1044000" anchor="ctr"/>
          <a:lstStyle>
            <a:lvl1pPr marL="0" indent="0" algn="r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0" y="0"/>
            <a:ext cx="6336000" cy="678656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2377000"/>
            <a:ext cx="5472000" cy="2387600"/>
          </a:xfrm>
        </p:spPr>
        <p:txBody>
          <a:bodyPr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4962525"/>
            <a:ext cx="5472000" cy="12192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8EA9D3-63E1-4170-B9FF-2F1AF08CCA45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AE9C85-4EEF-40CA-AA18-4DC9F703F4F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3770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8BA39708-26C4-4C58-AAF1-7DDBAAFACC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86563"/>
          </a:xfrm>
          <a:solidFill>
            <a:schemeClr val="tx1">
              <a:lumMod val="75000"/>
              <a:lumOff val="25000"/>
            </a:schemeClr>
          </a:solidFill>
        </p:spPr>
        <p:txBody>
          <a:bodyPr lIns="1044000" rIns="0" anchor="ctr"/>
          <a:lstStyle>
            <a:lvl1pPr marL="0" indent="0" algn="l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9FEC1A-545F-4D58-B291-028B7D695567}"/>
              </a:ext>
            </a:extLst>
          </p:cNvPr>
          <p:cNvSpPr/>
          <p:nvPr userDrawn="1"/>
        </p:nvSpPr>
        <p:spPr>
          <a:xfrm>
            <a:off x="6336000" y="0"/>
            <a:ext cx="3979575" cy="67865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9896" y="2377000"/>
            <a:ext cx="3571782" cy="2387600"/>
          </a:xfrm>
        </p:spPr>
        <p:txBody>
          <a:bodyPr anchor="b"/>
          <a:lstStyle>
            <a:lvl1pPr algn="l">
              <a:defRPr sz="3600" spc="-3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9896" y="4962525"/>
            <a:ext cx="3571782" cy="12192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7B6BB1-24C3-48A6-913C-94F7EA8127A1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C9CBFF-5639-480A-82C7-50DAD54E2E48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128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6FAD7B97-1B74-414B-B585-45E33908CB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365363"/>
          </a:xfrm>
          <a:solidFill>
            <a:schemeClr val="tx1">
              <a:lumMod val="75000"/>
              <a:lumOff val="25000"/>
            </a:schemeClr>
          </a:solidFill>
        </p:spPr>
        <p:txBody>
          <a:bodyPr vert="vert270" lIns="144000" tIns="0" rIns="0" anchor="t"/>
          <a:lstStyle>
            <a:lvl1pPr marL="0" indent="0" algn="ctr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432000" y="1"/>
            <a:ext cx="11760000" cy="6365362"/>
          </a:xfrm>
          <a:prstGeom prst="rect">
            <a:avLst/>
          </a:prstGeom>
          <a:gradFill>
            <a:gsLst>
              <a:gs pos="36000">
                <a:schemeClr val="tx1">
                  <a:alpha val="60000"/>
                </a:schemeClr>
              </a:gs>
              <a:gs pos="100000">
                <a:schemeClr val="tx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728" y="2377000"/>
            <a:ext cx="6299682" cy="2387600"/>
          </a:xfrm>
        </p:spPr>
        <p:txBody>
          <a:bodyPr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728" y="4962525"/>
            <a:ext cx="6299682" cy="12192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384471-818E-4B2E-BA19-852421944514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BA5E93-E4C5-4917-B92A-53FC468CFEB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09B30-9CC9-4BE8-AB10-1BA398CA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77174B-114F-48DF-AFBF-1AA3416ACD4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4956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,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28A921-D1FB-449F-8402-7C032AAABB1C}"/>
              </a:ext>
            </a:extLst>
          </p:cNvPr>
          <p:cNvSpPr/>
          <p:nvPr userDrawn="1"/>
        </p:nvSpPr>
        <p:spPr>
          <a:xfrm>
            <a:off x="5353050" y="3714749"/>
            <a:ext cx="6406950" cy="3143249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3714746"/>
            <a:ext cx="4416225" cy="2364591"/>
          </a:xfrm>
        </p:spPr>
        <p:txBody>
          <a:bodyPr anchor="t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8103" y="3981451"/>
            <a:ext cx="5749483" cy="1343026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28B6E3D-9C01-45EA-9E2B-711EC1B84F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353050" y="0"/>
            <a:ext cx="6406950" cy="3714747"/>
          </a:xfr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/>
            <a:r>
              <a:rPr lang="en-US" noProof="0" dirty="0"/>
              <a:t>Insert or Drag &amp; Drop your photo here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1EC63334-B325-4256-8AA0-6F5A11030D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4416225" cy="412431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C8965A7-6363-464F-998B-64E00F4F4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58442" y="5657850"/>
            <a:ext cx="5749334" cy="111994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Subtitle, tagline or blurb can go here</a:t>
            </a:r>
          </a:p>
        </p:txBody>
      </p:sp>
    </p:spTree>
    <p:extLst>
      <p:ext uri="{BB962C8B-B14F-4D97-AF65-F5344CB8AC3E}">
        <p14:creationId xmlns:p14="http://schemas.microsoft.com/office/powerpoint/2010/main" val="342066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3" name="Text Placeholder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5" name="Text Placeholder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9" name="Picture Placeholder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0" name="Picture Placeholder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1" name="Picture Placeholder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2" name="Picture Placeholder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483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EFA8C4C-FE50-44C1-8434-6C7BB898173F}"/>
              </a:ext>
            </a:extLst>
          </p:cNvPr>
          <p:cNvSpPr/>
          <p:nvPr userDrawn="1"/>
        </p:nvSpPr>
        <p:spPr>
          <a:xfrm>
            <a:off x="432000" y="0"/>
            <a:ext cx="5472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728" y="5657850"/>
            <a:ext cx="4974545" cy="70751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Subtitle, tagline or blurb can go here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04BE0A1-F26A-4947-971D-055860FFC9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2000" y="0"/>
            <a:ext cx="5472000" cy="3714747"/>
          </a:xfr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/>
            <a:r>
              <a:rPr lang="en-US" noProof="0" dirty="0"/>
              <a:t>Insert or Drag &amp;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8" y="3981450"/>
            <a:ext cx="4974545" cy="1343025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sz="3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51A342D-6638-406F-A54B-59B56F36A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002" y="4130531"/>
            <a:ext cx="180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32169FB-F8BF-46FF-8BDE-E27C751C1C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8002" y="4764931"/>
            <a:ext cx="180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051BC42F-45BF-462B-A15F-54639A5DA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02527" y="4130531"/>
            <a:ext cx="180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8A990CD-AF1D-4FBE-B3FF-4BC5BE2BFD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02527" y="4764931"/>
            <a:ext cx="180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C595063C-F901-4E60-A714-6454F42F0D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17052" y="4130531"/>
            <a:ext cx="180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C7672B0A-0079-40F6-8B93-A5F1DB5882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17052" y="4764931"/>
            <a:ext cx="180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5466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EFA8C4C-FE50-44C1-8434-6C7BB898173F}"/>
              </a:ext>
            </a:extLst>
          </p:cNvPr>
          <p:cNvSpPr/>
          <p:nvPr userDrawn="1"/>
        </p:nvSpPr>
        <p:spPr>
          <a:xfrm>
            <a:off x="432000" y="0"/>
            <a:ext cx="5472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728" y="5657850"/>
            <a:ext cx="4974545" cy="70751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Subtitle, tagline or blurb can go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04BE0A1-F26A-4947-971D-055860FFC9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2000" y="0"/>
            <a:ext cx="5472000" cy="3714747"/>
          </a:xfr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/>
            <a:r>
              <a:rPr lang="en-US" noProof="0" dirty="0"/>
              <a:t>Insert or Drag &amp;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8" y="3981450"/>
            <a:ext cx="4974545" cy="1343025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sz="36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51A342D-6638-406F-A54B-59B56F36A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8577" y="5010963"/>
            <a:ext cx="180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32169FB-F8BF-46FF-8BDE-E27C751C1C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78577" y="5645363"/>
            <a:ext cx="180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051BC42F-45BF-462B-A15F-54639A5DA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02677" y="5010963"/>
            <a:ext cx="180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8A990CD-AF1D-4FBE-B3FF-4BC5BE2BFD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2677" y="5645363"/>
            <a:ext cx="180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B71CBA76-3CE4-4FA7-8940-41ECC9129C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78577" y="2360347"/>
            <a:ext cx="180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ADC8FCF6-5E2F-4976-8979-F493766C38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78577" y="2994747"/>
            <a:ext cx="180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F111F3D7-9557-4D01-B2FB-38A2FFA105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02677" y="2360347"/>
            <a:ext cx="180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FE89EBCC-101B-4979-93C1-08579B0319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402677" y="2994747"/>
            <a:ext cx="180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04084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E857ED-B36A-4B8A-81C4-94389617E2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3465" y="1007667"/>
            <a:ext cx="11528535" cy="56453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3613424"/>
            <a:ext cx="3974900" cy="2465913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7496E8-E637-4081-A0D0-AB167EE459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1582738"/>
            <a:ext cx="3975100" cy="1744662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Emphasized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E221C2C-B20F-4F90-A44F-08EE879BA9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17319" y="1450975"/>
            <a:ext cx="6974680" cy="3935414"/>
          </a:xfr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Insert or Drag and Drop your Screen Design here</a:t>
            </a:r>
          </a:p>
        </p:txBody>
      </p:sp>
    </p:spTree>
    <p:extLst>
      <p:ext uri="{BB962C8B-B14F-4D97-AF65-F5344CB8AC3E}">
        <p14:creationId xmlns:p14="http://schemas.microsoft.com/office/powerpoint/2010/main" val="77450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51FED-0A73-4769-96A2-4C362E5D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5B16D-31A1-4D28-ADC4-0BDEF4E07DF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008000"/>
            <a:ext cx="11340000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Single line of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4D4C6E-0D63-44CE-B0B4-BAA8F101EAF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231749" y="4637931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C0B96F-9D35-4001-9F9C-1A7004D61F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C915CA-DB91-4B68-8DB8-2745ADA58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F46361-E4F6-47BA-9660-22CF6C0669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1498" y="4637931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B15A8A-91AC-4F5D-A727-1D120F5D43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91247" y="4637931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A87D1D6-A833-418D-948C-DDF7937231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31749" y="4003531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Section 1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29FC9F6-9736-4DA2-A807-7430389A47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1498" y="4003531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Section 2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FD41719-B17D-4C65-8905-CFB25698E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91247" y="4003531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30680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4908609-0EC4-4718-AC46-A50BB2DA333E}"/>
              </a:ext>
            </a:extLst>
          </p:cNvPr>
          <p:cNvSpPr>
            <a:spLocks noGrp="1"/>
          </p:cNvSpPr>
          <p:nvPr>
            <p:ph sz="half" idx="29" hasCustomPrompt="1"/>
          </p:nvPr>
        </p:nvSpPr>
        <p:spPr>
          <a:xfrm>
            <a:off x="1790100" y="2701131"/>
            <a:ext cx="4113900" cy="28281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61EBC7C-80CF-489F-86B3-5894908189E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658100" y="2701131"/>
            <a:ext cx="4113900" cy="28281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F5069B8-93E6-456E-B02B-1FD5F3B8D7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93079" y="1728000"/>
            <a:ext cx="4122920" cy="735800"/>
          </a:xfrm>
          <a:noFill/>
        </p:spPr>
        <p:txBody>
          <a:bodyPr anchor="t"/>
          <a:lstStyle>
            <a:lvl1pPr marL="0" indent="0" algn="l">
              <a:buNone/>
              <a:defRPr sz="54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7F0EAC-0FF4-447C-8EE4-2B107165DF3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655762" y="1722438"/>
            <a:ext cx="4104437" cy="735749"/>
          </a:xfrm>
        </p:spPr>
        <p:txBody>
          <a:bodyPr anchor="t"/>
          <a:lstStyle>
            <a:lvl1pPr marL="0" indent="0">
              <a:buNone/>
              <a:defRPr sz="54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ED90C13-8D49-4652-B68A-A0B5084BB4D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1759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F5069B8-93E6-456E-B02B-1FD5F3B8D7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93150"/>
            <a:ext cx="4348065" cy="4348065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C15F42E2-EE95-4479-80E9-94A75E9D6E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67887"/>
            <a:ext cx="3998591" cy="3998591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059823C-F505-4D2A-854E-5144BD58A7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207063"/>
            <a:ext cx="3120238" cy="3120238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0FA196-A035-4908-BA51-B76929325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58929" y="2205688"/>
            <a:ext cx="2811618" cy="1440000"/>
          </a:xfrm>
          <a:prstGeom prst="rect">
            <a:avLst/>
          </a:prstGeom>
          <a:noFill/>
        </p:spPr>
        <p:txBody>
          <a:bodyPr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38F1EEC3-A74E-4124-95F3-D8A27EA3DD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32816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266700" lvl="0" indent="-266700" algn="ctr"/>
            <a:r>
              <a:rPr lang="en-US" noProof="0"/>
              <a:t>2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44F95B1-3E5D-46C4-846F-01E3035D1A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47101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9CDA933-12B5-44CD-BD16-C9589DE755E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74738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751FCE0-5FA8-4E25-A4E7-8B2901F694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48625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0D97BC04-5B6C-4CFD-8184-7637C9A8F8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08600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7A8CB18-EF35-4644-9DDB-02D8B65EA55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897170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36FA5D-088F-4BDE-ABD2-A640A8610900}"/>
              </a:ext>
            </a:extLst>
          </p:cNvPr>
          <p:cNvCxnSpPr/>
          <p:nvPr userDrawn="1"/>
        </p:nvCxnSpPr>
        <p:spPr>
          <a:xfrm>
            <a:off x="6096000" y="1319756"/>
            <a:ext cx="0" cy="46101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2BCB80-6997-4274-AAFE-65C2CCFFFD10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0" y="3624806"/>
            <a:ext cx="1134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A1FC84B-8A06-4879-86ED-47E43AAC98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2000" y="951013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B975678-3DFA-4D26-9CF6-01294F7259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000" y="6046600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8B55997C-0304-482F-A7C3-8E50C8ED55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260393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26AB0A6-DA7A-4EA3-9528-68FDBA8BF3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2001" y="3260393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</p:spTree>
    <p:extLst>
      <p:ext uri="{BB962C8B-B14F-4D97-AF65-F5344CB8AC3E}">
        <p14:creationId xmlns:p14="http://schemas.microsoft.com/office/powerpoint/2010/main" val="96692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211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51FED-0A73-4769-96A2-4C362E5D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5B16D-31A1-4D28-ADC4-0BDEF4E07DF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728000"/>
            <a:ext cx="5472000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4D4C6E-0D63-44CE-B0B4-BAA8F101EAF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00000" y="1728000"/>
            <a:ext cx="5472000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C0B96F-9D35-4001-9F9C-1A7004D61F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C915CA-DB91-4B68-8DB8-2745ADA58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50061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5908-D8D7-48AF-8B8F-21B88B87D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617A5-FA6C-44C9-ABCB-DCA5D4615EC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210852"/>
            <a:ext cx="5472000" cy="386848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122ACD-5C8B-4CDA-89C5-565C88865B5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00000" y="2210852"/>
            <a:ext cx="5472000" cy="3868486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3614A35-31E3-40DA-85DD-07B2076907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71800C-9F25-4694-879B-16A1F7BBAA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 title="Divider Line">
            <a:extLst>
              <a:ext uri="{FF2B5EF4-FFF2-40B4-BE49-F238E27FC236}">
                <a16:creationId xmlns:a16="http://schemas.microsoft.com/office/drawing/2014/main" id="{03063CBE-E62B-44CB-9B45-D39B595FE2AF}"/>
              </a:ext>
            </a:extLst>
          </p:cNvPr>
          <p:cNvCxnSpPr>
            <a:cxnSpLocks/>
          </p:cNvCxnSpPr>
          <p:nvPr userDrawn="1"/>
        </p:nvCxnSpPr>
        <p:spPr>
          <a:xfrm>
            <a:off x="449349" y="2159999"/>
            <a:ext cx="42141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Divider Line">
            <a:extLst>
              <a:ext uri="{FF2B5EF4-FFF2-40B4-BE49-F238E27FC236}">
                <a16:creationId xmlns:a16="http://schemas.microsoft.com/office/drawing/2014/main" id="{0EA58CA1-D7A1-4089-B687-193C35202523}"/>
              </a:ext>
            </a:extLst>
          </p:cNvPr>
          <p:cNvCxnSpPr>
            <a:cxnSpLocks/>
          </p:cNvCxnSpPr>
          <p:nvPr userDrawn="1"/>
        </p:nvCxnSpPr>
        <p:spPr>
          <a:xfrm>
            <a:off x="6312700" y="2159999"/>
            <a:ext cx="42141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1844C96-F6D4-4E32-8A11-B1815109D2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654025"/>
            <a:ext cx="5472000" cy="45512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A0BCCC6-F846-426B-B421-41B835224F4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12700" y="1654025"/>
            <a:ext cx="5459300" cy="45512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3097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F5B2679-5029-4692-A1C7-099E7A58362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2000" y="2448000"/>
            <a:ext cx="3600000" cy="3631338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5AA133-C824-4B4A-96F4-D48A58E222D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302000" y="2448000"/>
            <a:ext cx="3600000" cy="3631338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88A40C4-1887-4DBA-90FF-4CF89932DA5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72000" y="2448000"/>
            <a:ext cx="3600000" cy="3631338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728000"/>
            <a:ext cx="3600000" cy="720000"/>
          </a:xfrm>
          <a:solidFill>
            <a:schemeClr val="tx1">
              <a:lumMod val="75000"/>
              <a:lumOff val="25000"/>
            </a:schemeClr>
          </a:solidFill>
          <a:ln w="28575">
            <a:solidFill>
              <a:schemeClr val="accent1"/>
            </a:solidFill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CF4B74-3202-48D6-B573-AA3882B039F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02000" y="1728000"/>
            <a:ext cx="3600000" cy="720000"/>
          </a:xfrm>
          <a:solidFill>
            <a:schemeClr val="tx1">
              <a:lumMod val="75000"/>
              <a:lumOff val="25000"/>
            </a:schemeClr>
          </a:solidFill>
          <a:ln w="28575">
            <a:solidFill>
              <a:schemeClr val="accent2"/>
            </a:solidFill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BA6D519-EE14-4D3E-B15F-70C4423A39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172000" y="1728000"/>
            <a:ext cx="3600000" cy="720000"/>
          </a:xfrm>
          <a:solidFill>
            <a:schemeClr val="tx1">
              <a:lumMod val="75000"/>
              <a:lumOff val="25000"/>
            </a:schemeClr>
          </a:solidFill>
          <a:ln w="28575">
            <a:solidFill>
              <a:schemeClr val="accent3"/>
            </a:solidFill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DA29CFB-3C73-4618-B2D9-70E396D1EBA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01538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1612B32-057C-422E-8B4A-7B464DE04A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66BE87F-A588-41BE-A251-8940FFF7BDB0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EE87B275-BCEB-48C5-BD58-39E2B9AB906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5FEF587-0930-42DA-AF85-54F9A14870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7B00876-F334-4F19-ACB9-5A52E300C62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DC5160FB-C621-4014-AF15-7C31EBF9463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D37E5E1-DD5A-4C77-849F-40C0D2AE3F7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164CA25-5B7F-4EDD-8B42-0D567DED179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5876039-3F56-4587-900E-4FCE60BCA50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15FCEBD-9007-4B9D-AE69-7F8068A14B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8856F7F9-97EB-4612-BB5C-DDB9D90C9C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0C577BC-AD44-4FF0-8F34-D7ABD44B100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2E19F39-39CE-43A3-912F-3D8656DA5E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64F2C543-C785-4078-9811-96F28F1BF21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022F0FFE-8538-47C2-9227-B4DE41186CE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5D12B21-B498-4E00-B817-457BAED99A3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60F8F4D-F654-4555-BC21-7137D98E02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0B633DEF-CDC6-4A75-A05B-0C875E2B8FF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23A67F56-440C-4AE2-B52E-F6ECF3E31F8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E8F5BF8F-8918-4E36-8AAF-45E994E46B2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1A2F56E4-C780-42A2-BA54-B1EAB7CA219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7405E86B-3690-4EBE-8353-7ABE76F1081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DB54048B-A035-47F0-B54D-1B9676EE893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12F6976C-DDBF-4808-9B45-2C78E0FC6AA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66103D17-8EEC-45BF-B909-8F6DB8575A3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57F6EB7B-A4AE-4147-A94B-9C2860A158F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95673032-36DB-4772-82D8-46E21D810A56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CDE9935C-FEBD-421A-A63B-8A87A2D4A4D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2C672-1222-4C21-9E3D-F365D9665E1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solidFill>
            <a:schemeClr val="bg1">
              <a:lumMod val="95000"/>
            </a:schemeClr>
          </a:solidFill>
        </p:spPr>
        <p:txBody>
          <a:bodyPr tIns="36000" anchor="t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2F97A7E3-509A-417D-9818-EDDA3B539E4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412717" y="2505005"/>
            <a:ext cx="1690417" cy="22467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529110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977821B-617D-47E4-AAA2-FADADD15EBC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799" y="2319681"/>
            <a:ext cx="1352367" cy="1352367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Insert or Drag and Drop Image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9551C8-D5B2-495A-97BB-0711CD8C67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4854" y="2485913"/>
            <a:ext cx="2124000" cy="701538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3739758-B746-428A-A18B-3989DA89A8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74854" y="3904988"/>
            <a:ext cx="2124000" cy="18000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B502D142-31B4-4BFF-A18F-9FB36E0F400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974854" y="3461032"/>
            <a:ext cx="2124000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1" name="Picture Placeholder 4">
            <a:extLst>
              <a:ext uri="{FF2B5EF4-FFF2-40B4-BE49-F238E27FC236}">
                <a16:creationId xmlns:a16="http://schemas.microsoft.com/office/drawing/2014/main" id="{ED382BE6-73A2-49C4-9284-7996310FE85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268028" y="2319681"/>
            <a:ext cx="1352367" cy="1352367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Insert or Drag and Drop Image Here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5E81FDE4-AA9D-42F8-BEAF-C710A81DC8A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11083" y="2485913"/>
            <a:ext cx="2124000" cy="701538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9D6585E1-D051-4611-811C-C8101B0D2F0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11083" y="3904988"/>
            <a:ext cx="2124000" cy="18000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4" name="Text Placeholder 8">
            <a:extLst>
              <a:ext uri="{FF2B5EF4-FFF2-40B4-BE49-F238E27FC236}">
                <a16:creationId xmlns:a16="http://schemas.microsoft.com/office/drawing/2014/main" id="{6C195A32-24CC-4109-9C00-31757D0A0A3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11083" y="3461032"/>
            <a:ext cx="2124000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5" name="Picture Placeholder 4">
            <a:extLst>
              <a:ext uri="{FF2B5EF4-FFF2-40B4-BE49-F238E27FC236}">
                <a16:creationId xmlns:a16="http://schemas.microsoft.com/office/drawing/2014/main" id="{B318C64F-C963-4A3C-BB8F-999A7F7F5F8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112825" y="2319681"/>
            <a:ext cx="1352367" cy="1352367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 dirty="0"/>
              <a:t>Insert or Drag and Drop Image Here</a:t>
            </a:r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B8B9BC49-5937-4C0A-9AA6-7A7DA7F18CA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47313" y="2485913"/>
            <a:ext cx="2124000" cy="701538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8020B4D6-002F-4FA9-BF1D-FC56D9A06F2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47313" y="3904988"/>
            <a:ext cx="2124000" cy="18000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8" name="Text Placeholder 8">
            <a:extLst>
              <a:ext uri="{FF2B5EF4-FFF2-40B4-BE49-F238E27FC236}">
                <a16:creationId xmlns:a16="http://schemas.microsoft.com/office/drawing/2014/main" id="{93C1946C-7118-4BF3-8EE8-B0944465F49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647313" y="3461032"/>
            <a:ext cx="2124000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3894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113808"/>
            <a:ext cx="1620000" cy="783544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5258975"/>
            <a:ext cx="1620000" cy="7200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75703" y="4113808"/>
            <a:ext cx="1620000" cy="783544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75703" y="5258975"/>
            <a:ext cx="1620000" cy="7200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3" name="Text Placeholder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19606" y="4113808"/>
            <a:ext cx="1620000" cy="783544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19606" y="5258975"/>
            <a:ext cx="1620000" cy="7200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5" name="Text Placeholder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63509" y="4113808"/>
            <a:ext cx="1620000" cy="783544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63509" y="5258975"/>
            <a:ext cx="1620000" cy="7200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207412" y="4113808"/>
            <a:ext cx="1620000" cy="783544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207412" y="5258975"/>
            <a:ext cx="1620000" cy="7200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31800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9" name="Picture Placeholder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375703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0" name="Picture Placeholder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319606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1" name="Picture Placeholder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6263509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2" name="Picture Placeholder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207412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F9EF21D5-1862-4F5B-86BF-B76AF2A72B3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151313" y="4113808"/>
            <a:ext cx="1620000" cy="783544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80EC8DA4-EC6B-4362-949F-968E973A545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0151313" y="5258975"/>
            <a:ext cx="1620000" cy="7200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3" name="Picture Placeholder 15">
            <a:extLst>
              <a:ext uri="{FF2B5EF4-FFF2-40B4-BE49-F238E27FC236}">
                <a16:creationId xmlns:a16="http://schemas.microsoft.com/office/drawing/2014/main" id="{FC64B5FD-0E87-4FAB-AFEA-D10DFED9F65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0151313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62051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1612B32-057C-422E-8B4A-7B464DE04A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34267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59284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A4E56-DEE9-4FB2-89FF-0F12DB08AD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525B7-4C8D-4482-98E3-A68789AAB0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0238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FF978957-D101-43B4-A717-19B1820B4F1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86563"/>
          </a:xfrm>
          <a:solidFill>
            <a:schemeClr val="tx1">
              <a:lumMod val="75000"/>
              <a:lumOff val="25000"/>
            </a:schemeClr>
          </a:solidFill>
        </p:spPr>
        <p:txBody>
          <a:bodyPr lIns="1044000" rIns="0" anchor="ctr"/>
          <a:lstStyle>
            <a:lvl1pPr marL="0" indent="0" algn="l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DD3616-4E40-4CE5-88C8-2AF6E47D2086}"/>
              </a:ext>
            </a:extLst>
          </p:cNvPr>
          <p:cNvSpPr/>
          <p:nvPr userDrawn="1"/>
        </p:nvSpPr>
        <p:spPr>
          <a:xfrm>
            <a:off x="6336000" y="0"/>
            <a:ext cx="3979575" cy="67865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A3B184-0AF0-4DF5-B2BD-E6D1806BE1BF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FC9062-5711-4550-8470-F1324E804FFF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6336000" y="0"/>
            <a:ext cx="3979575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9896" y="2377000"/>
            <a:ext cx="3571782" cy="2387600"/>
          </a:xfrm>
        </p:spPr>
        <p:txBody>
          <a:bodyPr anchor="b"/>
          <a:lstStyle>
            <a:lvl1pPr algn="l">
              <a:defRPr sz="5400" spc="-3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5624" y="5057775"/>
            <a:ext cx="3206053" cy="24765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EABB85-2AAF-4939-BDF4-E3CF2F31B3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05625" y="5400675"/>
            <a:ext cx="3206750" cy="24765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</a:defRPr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ZA" sz="1600" dirty="0"/>
            </a:lvl5pPr>
          </a:lstStyle>
          <a:p>
            <a:pPr marL="266700" lvl="0" indent="-266700"/>
            <a:r>
              <a:rPr lang="en-US" noProof="0"/>
              <a:t>Contact Number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4E7DF27-55E9-4F17-91D3-29228A4020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05625" y="5751513"/>
            <a:ext cx="3206750" cy="24765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400" smtClean="0">
                <a:solidFill>
                  <a:schemeClr val="bg1"/>
                </a:solidFill>
              </a:defRPr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ZA" sz="1600"/>
            </a:lvl5pPr>
          </a:lstStyle>
          <a:p>
            <a:pPr marL="266700" lvl="0" indent="-266700"/>
            <a:r>
              <a:rPr lang="en-US" noProof="0"/>
              <a:t>Email or Social Media Handle</a:t>
            </a:r>
          </a:p>
        </p:txBody>
      </p:sp>
    </p:spTree>
    <p:extLst>
      <p:ext uri="{BB962C8B-B14F-4D97-AF65-F5344CB8AC3E}">
        <p14:creationId xmlns:p14="http://schemas.microsoft.com/office/powerpoint/2010/main" val="4100815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App Previe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of a cell phone&#10;&#10;Description generated with high confidence">
            <a:extLst>
              <a:ext uri="{FF2B5EF4-FFF2-40B4-BE49-F238E27FC236}">
                <a16:creationId xmlns:a16="http://schemas.microsoft.com/office/drawing/2014/main" id="{68055F11-596F-47BF-A832-A501EC346C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307" y="915497"/>
            <a:ext cx="4666142" cy="4684105"/>
          </a:xfrm>
          <a:prstGeom prst="rect">
            <a:avLst/>
          </a:prstGeom>
        </p:spPr>
      </p:pic>
      <p:pic>
        <p:nvPicPr>
          <p:cNvPr id="9" name="Picture 8" descr="Screen of a cell phone&#10;&#10;Description generated with high confidence">
            <a:extLst>
              <a:ext uri="{FF2B5EF4-FFF2-40B4-BE49-F238E27FC236}">
                <a16:creationId xmlns:a16="http://schemas.microsoft.com/office/drawing/2014/main" id="{80EBF765-2A5E-4BDA-B092-25691E4791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2929" y="915497"/>
            <a:ext cx="4666142" cy="4684105"/>
          </a:xfrm>
          <a:prstGeom prst="rect">
            <a:avLst/>
          </a:prstGeom>
        </p:spPr>
      </p:pic>
      <p:pic>
        <p:nvPicPr>
          <p:cNvPr id="10" name="Picture 9" descr="Screen of a cell phone&#10;&#10;Description generated with high confidence">
            <a:extLst>
              <a:ext uri="{FF2B5EF4-FFF2-40B4-BE49-F238E27FC236}">
                <a16:creationId xmlns:a16="http://schemas.microsoft.com/office/drawing/2014/main" id="{E97A6530-14B5-4A05-B7A3-7BA661FCD5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2551" y="915497"/>
            <a:ext cx="4666142" cy="46841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7EC9494-5A42-419D-AADF-96EF1EFD7B6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15505" y="5752808"/>
            <a:ext cx="1980000" cy="54894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Mockup Details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E2D3309-00A3-42D9-8706-6F2A6AD3BB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5505" y="5291099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4E4C70C-AC1E-4EDE-B2C1-23A54123479F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177148" y="5752808"/>
            <a:ext cx="1980000" cy="54894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Mockup Details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4B1BB7D-C6D3-4D9C-A235-6CBB5A13EE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7148" y="5291099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718515F4-6451-4FB7-ACE4-5D9C2CD207A4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699878" y="5752808"/>
            <a:ext cx="1980000" cy="548945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Mockup Details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B362C889-34FC-4EB1-967B-DC98349082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99878" y="5291099"/>
            <a:ext cx="198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C4EB921-BD58-4C2E-BDD5-FC8D2629829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751679" y="1450182"/>
            <a:ext cx="1772571" cy="3183732"/>
          </a:xfr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3CB44DE3-C599-4EA7-BFDA-4E39AE89FC0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281301" y="1450182"/>
            <a:ext cx="1772571" cy="3183732"/>
          </a:xfr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A4392E45-2A0B-49BF-9952-79C42AF8DE9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0923" y="1450182"/>
            <a:ext cx="1772571" cy="3183732"/>
          </a:xfr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301276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CC2AE-E299-42B4-A2C4-357708A0054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800" y="1836744"/>
            <a:ext cx="3541655" cy="2224950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anchor="ctr"/>
          <a:lstStyle>
            <a:lvl1pPr marL="0" indent="0" algn="ctr">
              <a:buNone/>
              <a:defRPr i="0"/>
            </a:lvl1pPr>
          </a:lstStyle>
          <a:p>
            <a:pPr lvl="0"/>
            <a:r>
              <a:rPr lang="en-US" noProof="0"/>
              <a:t>Testimonial goes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9551C8-D5B2-495A-97BB-0711CD8C67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556" y="3693626"/>
            <a:ext cx="3251132" cy="231102"/>
          </a:xfrm>
        </p:spPr>
        <p:txBody>
          <a:bodyPr anchor="t"/>
          <a:lstStyle>
            <a:lvl1pPr marL="0" indent="0" algn="r"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Name and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3139A49-E537-4395-967A-08C99782070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25172" y="3591659"/>
            <a:ext cx="3541655" cy="2224950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anchor="ctr"/>
          <a:lstStyle>
            <a:lvl1pPr marL="0" indent="0" algn="ctr">
              <a:buNone/>
              <a:defRPr i="0"/>
            </a:lvl1pPr>
          </a:lstStyle>
          <a:p>
            <a:pPr lvl="0"/>
            <a:r>
              <a:rPr lang="en-US" noProof="0"/>
              <a:t>Testimonial goes here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EE1C8A1-F171-46D2-A92F-1B0E9C52B1A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468052" y="5448541"/>
            <a:ext cx="3251132" cy="231102"/>
          </a:xfrm>
        </p:spPr>
        <p:txBody>
          <a:bodyPr anchor="t"/>
          <a:lstStyle>
            <a:lvl1pPr marL="0" indent="0" algn="r"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Name and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3E7FB48-98BE-4677-A80F-969F9F3072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18545" y="1836744"/>
            <a:ext cx="3541655" cy="2224950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anchor="ctr"/>
          <a:lstStyle>
            <a:lvl1pPr marL="0" indent="0" algn="ctr">
              <a:buNone/>
              <a:defRPr i="0"/>
            </a:lvl1pPr>
          </a:lstStyle>
          <a:p>
            <a:pPr lvl="0"/>
            <a:r>
              <a:rPr lang="en-US" noProof="0"/>
              <a:t>Testimonial goes here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0146F28A-70F5-4E8B-8A3A-ADB1B6A080D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69301" y="3693626"/>
            <a:ext cx="3251132" cy="231102"/>
          </a:xfrm>
        </p:spPr>
        <p:txBody>
          <a:bodyPr anchor="t"/>
          <a:lstStyle>
            <a:lvl1pPr marL="0" indent="0" algn="r"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Name and Title</a:t>
            </a:r>
          </a:p>
        </p:txBody>
      </p:sp>
    </p:spTree>
    <p:extLst>
      <p:ext uri="{BB962C8B-B14F-4D97-AF65-F5344CB8AC3E}">
        <p14:creationId xmlns:p14="http://schemas.microsoft.com/office/powerpoint/2010/main" val="23627155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0" y="0"/>
            <a:ext cx="6336000" cy="678656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2377000"/>
            <a:ext cx="5472000" cy="2387600"/>
          </a:xfrm>
        </p:spPr>
        <p:txBody>
          <a:bodyPr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4962525"/>
            <a:ext cx="5472000" cy="12192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8EA9D3-63E1-4170-B9FF-2F1AF08CCA45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AE9C85-4EEF-40CA-AA18-4DC9F703F4F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3102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05D700-F00E-4505-8483-501219FB8BD2}"/>
              </a:ext>
            </a:extLst>
          </p:cNvPr>
          <p:cNvSpPr/>
          <p:nvPr userDrawn="1"/>
        </p:nvSpPr>
        <p:spPr>
          <a:xfrm>
            <a:off x="0" y="0"/>
            <a:ext cx="12192000" cy="636536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432000" y="1"/>
            <a:ext cx="11760000" cy="6365362"/>
          </a:xfrm>
          <a:prstGeom prst="rect">
            <a:avLst/>
          </a:prstGeom>
          <a:gradFill>
            <a:gsLst>
              <a:gs pos="36000">
                <a:schemeClr val="tx1">
                  <a:alpha val="60000"/>
                </a:schemeClr>
              </a:gs>
              <a:gs pos="100000">
                <a:schemeClr val="tx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728" y="2377000"/>
            <a:ext cx="6299682" cy="2387600"/>
          </a:xfrm>
        </p:spPr>
        <p:txBody>
          <a:bodyPr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728" y="4962525"/>
            <a:ext cx="6299682" cy="12192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384471-818E-4B2E-BA19-852421944514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BA5E93-E4C5-4917-B92A-53FC468CFEB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09B30-9CC9-4BE8-AB10-1BA398CA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77174B-114F-48DF-AFBF-1AA3416ACD4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41868349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28A921-D1FB-449F-8402-7C032AAABB1C}"/>
              </a:ext>
            </a:extLst>
          </p:cNvPr>
          <p:cNvSpPr/>
          <p:nvPr userDrawn="1"/>
        </p:nvSpPr>
        <p:spPr>
          <a:xfrm>
            <a:off x="5353050" y="1"/>
            <a:ext cx="6406950" cy="6857998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1EC63334-B325-4256-8AA0-6F5A11030D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4416225" cy="412431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1AC65F5-382D-4CF6-95CF-DD3FC6D96F3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F554488-3F7D-4F3A-9AAF-73FB0977D73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5962" y="457200"/>
            <a:ext cx="5501126" cy="5411787"/>
          </a:xfrm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96757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28A921-D1FB-449F-8402-7C032AAABB1C}"/>
              </a:ext>
            </a:extLst>
          </p:cNvPr>
          <p:cNvSpPr/>
          <p:nvPr userDrawn="1"/>
        </p:nvSpPr>
        <p:spPr>
          <a:xfrm>
            <a:off x="5353050" y="1"/>
            <a:ext cx="6406950" cy="6857998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1EC63334-B325-4256-8AA0-6F5A11030D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4416225" cy="412431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1AC65F5-382D-4CF6-95CF-DD3FC6D96F3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6321125-B861-4CD5-8023-6E4035176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04181" y="457201"/>
            <a:ext cx="5504688" cy="540385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718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A7F847-7F52-4026-B418-55C25C28C4CB}"/>
              </a:ext>
            </a:extLst>
          </p:cNvPr>
          <p:cNvSpPr/>
          <p:nvPr userDrawn="1"/>
        </p:nvSpPr>
        <p:spPr>
          <a:xfrm>
            <a:off x="0" y="6365364"/>
            <a:ext cx="12192000" cy="421200"/>
          </a:xfrm>
          <a:prstGeom prst="rect">
            <a:avLst/>
          </a:prstGeom>
          <a:gradFill>
            <a:gsLst>
              <a:gs pos="53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47D8FD-2235-485B-95E1-2EBD5AB47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4A233-446A-4EDA-9622-BBF0631DF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728000"/>
            <a:ext cx="11340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A2955-0629-484D-8B16-D4500802A4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BD150CE-DC66-461D-A66C-7CF330704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ED0A63-77FF-4992-99DD-A09E96E22ACC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335A3F-070E-4B0E-A4FA-9B3279A2897C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7EB16B-9FE5-4954-8D9A-47381E739BF5}"/>
              </a:ext>
            </a:extLst>
          </p:cNvPr>
          <p:cNvSpPr txBox="1"/>
          <p:nvPr userDrawn="1"/>
        </p:nvSpPr>
        <p:spPr>
          <a:xfrm>
            <a:off x="9529311" y="6365363"/>
            <a:ext cx="2047875" cy="4299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sz="1200" b="0" noProof="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NAME OR LOGO</a:t>
            </a:r>
          </a:p>
        </p:txBody>
      </p:sp>
    </p:spTree>
    <p:extLst>
      <p:ext uri="{BB962C8B-B14F-4D97-AF65-F5344CB8AC3E}">
        <p14:creationId xmlns:p14="http://schemas.microsoft.com/office/powerpoint/2010/main" val="22448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2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4" r:id="rId9"/>
    <p:sldLayoutId id="2147483665" r:id="rId10"/>
    <p:sldLayoutId id="2147483666" r:id="rId11"/>
    <p:sldLayoutId id="2147483667" r:id="rId12"/>
    <p:sldLayoutId id="2147483650" r:id="rId13"/>
    <p:sldLayoutId id="2147483652" r:id="rId14"/>
    <p:sldLayoutId id="2147483653" r:id="rId15"/>
    <p:sldLayoutId id="2147483668" r:id="rId16"/>
    <p:sldLayoutId id="2147483669" r:id="rId17"/>
    <p:sldLayoutId id="2147483671" r:id="rId18"/>
    <p:sldLayoutId id="2147483672" r:id="rId19"/>
    <p:sldLayoutId id="2147483654" r:id="rId20"/>
    <p:sldLayoutId id="2147483678" r:id="rId21"/>
    <p:sldLayoutId id="2147483655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9" r:id="rId28"/>
    <p:sldLayoutId id="2147483680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0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Char char="○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Two young girls looking at a laptop screen">
            <a:extLst>
              <a:ext uri="{FF2B5EF4-FFF2-40B4-BE49-F238E27FC236}">
                <a16:creationId xmlns:a16="http://schemas.microsoft.com/office/drawing/2014/main" id="{F05D089D-7A15-41BC-B971-911CC28C4A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28" name="Picture 4" descr="Next Up, Video Gaming - Cloud Streaming Replacing Hardware, M&amp;A ...">
            <a:extLst>
              <a:ext uri="{FF2B5EF4-FFF2-40B4-BE49-F238E27FC236}">
                <a16:creationId xmlns:a16="http://schemas.microsoft.com/office/drawing/2014/main" id="{5617212C-4320-438B-BE85-F97C8508A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819" y="-1090645"/>
            <a:ext cx="12611819" cy="860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93CFE69-79B0-440B-949E-DA17AD834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36000" y="0"/>
            <a:ext cx="3979575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70152F-4BDD-EA4D-B3D1-E9A87974CFC0}"/>
              </a:ext>
            </a:extLst>
          </p:cNvPr>
          <p:cNvSpPr txBox="1"/>
          <p:nvPr/>
        </p:nvSpPr>
        <p:spPr bwMode="gray">
          <a:xfrm>
            <a:off x="6443129" y="2456162"/>
            <a:ext cx="2983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noProof="1">
                <a:gradFill>
                  <a:gsLst>
                    <a:gs pos="0">
                      <a:schemeClr val="accent1"/>
                    </a:gs>
                    <a:gs pos="51300">
                      <a:schemeClr val="accent2"/>
                    </a:gs>
                    <a:gs pos="100000">
                      <a:schemeClr val="accent3"/>
                    </a:gs>
                  </a:gsLst>
                  <a:lin ang="0" scaled="0"/>
                </a:gradFill>
              </a:rPr>
              <a:t>Decide Your Game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68F2B1-EF8F-4772-ADA1-4195B20EBA74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en-US" dirty="0"/>
              <a:t>Application of MIS in DG (Decide Your Game)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3753AF9-461F-4049-BB9D-621E76A51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39896" y="4876800"/>
            <a:ext cx="3571782" cy="0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51300">
                  <a:schemeClr val="accent2"/>
                </a:gs>
                <a:gs pos="100000">
                  <a:schemeClr val="accent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565124A8-7554-4DB8-896F-F9946B9CF1F9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/>
          <a:lstStyle/>
          <a:p>
            <a:pPr algn="ctr"/>
            <a:endParaRPr 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958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58B6C62-CDD6-4E2C-8BC8-699230D39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264632"/>
            <a:ext cx="4416225" cy="471413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Our Key Service</a:t>
            </a:r>
          </a:p>
          <a:p>
            <a:r>
              <a:rPr lang="en-US" dirty="0"/>
              <a:t>Choose Game w</a:t>
            </a:r>
            <a:r>
              <a:rPr lang="en-US" altLang="zh-CN" dirty="0"/>
              <a:t>ith </a:t>
            </a:r>
            <a:r>
              <a:rPr lang="en-US" dirty="0"/>
              <a:t>High Requirements for Skills and Experience</a:t>
            </a:r>
          </a:p>
          <a:p>
            <a:r>
              <a:rPr lang="en-US" dirty="0"/>
              <a:t>Produce Program for Beginners to get Real-time suggestions based on their moves</a:t>
            </a:r>
          </a:p>
          <a:p>
            <a:r>
              <a:rPr lang="en-US" dirty="0"/>
              <a:t>Data comes from experienced player  community and real-time collection of anonymous data from experienced players</a:t>
            </a:r>
          </a:p>
          <a:p>
            <a:r>
              <a:rPr lang="en-US" dirty="0"/>
              <a:t>…</a:t>
            </a:r>
            <a:r>
              <a:rPr lang="en-US" b="1" dirty="0"/>
              <a:t>And our goal is to create an MIS to improve the functioning of this product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3D6D45-09FB-4A71-8BA9-C71413D258DB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/>
          <a:lstStyle/>
          <a:p>
            <a:r>
              <a:rPr lang="en-US" dirty="0"/>
              <a:t>About Us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8893E2F-227D-4472-B59F-3DEBF46C0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ltGray">
          <a:xfrm>
            <a:off x="5657669" y="5491163"/>
            <a:ext cx="5750421" cy="0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51300">
                  <a:schemeClr val="accent2"/>
                </a:gs>
                <a:gs pos="100000">
                  <a:schemeClr val="accent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CAA3871B-5A80-4D63-B9BD-FFAB1FF70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5658442" y="5657850"/>
            <a:ext cx="4692058" cy="1119943"/>
          </a:xfrm>
        </p:spPr>
        <p:txBody>
          <a:bodyPr/>
          <a:lstStyle/>
          <a:p>
            <a:r>
              <a:rPr lang="en-US" dirty="0"/>
              <a:t>DG is a company focusing on </a:t>
            </a:r>
            <a:r>
              <a:rPr lang="en-US" b="1" dirty="0"/>
              <a:t>Game Publishing</a:t>
            </a:r>
            <a:r>
              <a:rPr lang="en-US" dirty="0"/>
              <a:t> and </a:t>
            </a:r>
            <a:r>
              <a:rPr lang="en-US" b="1" dirty="0"/>
              <a:t>Promotion, and we have both B2B and B2C services and products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EF3E39-2332-4C12-9142-1DB674D9F8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052" name="Picture 4" descr="How Blockchain Is Changing Computer Gaming">
            <a:extLst>
              <a:ext uri="{FF2B5EF4-FFF2-40B4-BE49-F238E27FC236}">
                <a16:creationId xmlns:a16="http://schemas.microsoft.com/office/drawing/2014/main" id="{EA5F3C70-5FDE-4F9D-8B66-57363E772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895" y="392831"/>
            <a:ext cx="6399105" cy="358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6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428ED-E8E6-4EBE-8C7C-8E6E2E501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Challenges and Why We Need MIS</a:t>
            </a:r>
          </a:p>
        </p:txBody>
      </p:sp>
      <p:pic>
        <p:nvPicPr>
          <p:cNvPr id="17" name="Picture Placeholder 16" descr="Laptop half open">
            <a:extLst>
              <a:ext uri="{FF2B5EF4-FFF2-40B4-BE49-F238E27FC236}">
                <a16:creationId xmlns:a16="http://schemas.microsoft.com/office/drawing/2014/main" id="{6449BBFB-CA06-403B-A774-11459956BDA0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800" y="1735138"/>
            <a:ext cx="1979613" cy="19812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6AA788-5F14-43DB-B035-1BC6DA1509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Data Analysis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674B9A6-D55C-478C-8D92-D0BFBCD7B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11413" y="4484234"/>
            <a:ext cx="1800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675343-79F8-46AA-B56E-932984AB75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1800" y="4605831"/>
            <a:ext cx="1980000" cy="142115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9" name="Picture Placeholder 38" descr="Woman looking puzzled while looking at a screen">
            <a:extLst>
              <a:ext uri="{FF2B5EF4-FFF2-40B4-BE49-F238E27FC236}">
                <a16:creationId xmlns:a16="http://schemas.microsoft.com/office/drawing/2014/main" id="{0DDAC36A-574D-4761-9BCF-874D3C265750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1850" y="1735138"/>
            <a:ext cx="1979613" cy="1981200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06F98B-6BF9-4D0F-B7E7-561F064602F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Error Rate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A0322F4-E79A-4E4D-98CA-2DC1692F9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861850" y="4484234"/>
            <a:ext cx="1800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694D25-DE51-4F33-9ED7-7D9F4891DD9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771850" y="4605831"/>
            <a:ext cx="1980000" cy="1421125"/>
          </a:xfrm>
        </p:spPr>
        <p:txBody>
          <a:bodyPr/>
          <a:lstStyle/>
          <a:p>
            <a:endParaRPr lang="en-US" sz="1300" b="1" dirty="0"/>
          </a:p>
        </p:txBody>
      </p:sp>
      <p:pic>
        <p:nvPicPr>
          <p:cNvPr id="43" name="Picture Placeholder 42" descr="Desk from top with someone tapping on a mobile phone">
            <a:extLst>
              <a:ext uri="{FF2B5EF4-FFF2-40B4-BE49-F238E27FC236}">
                <a16:creationId xmlns:a16="http://schemas.microsoft.com/office/drawing/2014/main" id="{3A7E12C8-81B9-4B69-8557-9B66C1AD1251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2287" y="1735138"/>
            <a:ext cx="1979613" cy="198120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F0A8A16-8E92-40C1-913D-8CB3B9C1DDA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Usage Rate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DC27E82-D5C7-4AE4-BAF3-5DBB12CA0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201900" y="4484234"/>
            <a:ext cx="18000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C804944-6423-4C0F-ABB0-9CF01A05FD9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111900" y="4605831"/>
            <a:ext cx="1980000" cy="142110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1" name="Picture Placeholder 70" descr="Microchip pins">
            <a:extLst>
              <a:ext uri="{FF2B5EF4-FFF2-40B4-BE49-F238E27FC236}">
                <a16:creationId xmlns:a16="http://schemas.microsoft.com/office/drawing/2014/main" id="{C698E7AD-8D61-4952-9F38-6E6313EE4B05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BF93F76-B979-4659-9F60-ADD378371A4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sz="1600" dirty="0"/>
              <a:t>Marketing Optimization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BE7D2-4C35-4BA9-9A98-1A6E17A84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541950" y="4484234"/>
            <a:ext cx="1800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9E7FC2-4098-49F6-8F55-7D42A85A40B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451950" y="4605831"/>
            <a:ext cx="1980000" cy="1317631"/>
          </a:xfrm>
        </p:spPr>
        <p:txBody>
          <a:bodyPr/>
          <a:lstStyle/>
          <a:p>
            <a:endParaRPr lang="en-US" sz="1200" dirty="0"/>
          </a:p>
        </p:txBody>
      </p:sp>
      <p:pic>
        <p:nvPicPr>
          <p:cNvPr id="63" name="Picture Placeholder 62" descr="Tablet with screenshot of analytics">
            <a:extLst>
              <a:ext uri="{FF2B5EF4-FFF2-40B4-BE49-F238E27FC236}">
                <a16:creationId xmlns:a16="http://schemas.microsoft.com/office/drawing/2014/main" id="{DA70A5B7-C485-42A2-BB9D-2180002A6220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42EB40D-8479-42AF-A4AE-92D6BE6908B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dirty="0"/>
              <a:t>User Feedback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979D46-D664-4267-B673-E6B048C08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882000" y="4484234"/>
            <a:ext cx="1800000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1578AB-8F47-4648-B827-D4367249BDB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792000" y="4605832"/>
            <a:ext cx="1980000" cy="720000"/>
          </a:xfrm>
        </p:spPr>
        <p:txBody>
          <a:bodyPr/>
          <a:lstStyle/>
          <a:p>
            <a:endParaRPr lang="en-US" sz="12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9F4F6B-299B-431B-AD93-01AF893D8C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17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8C420A-3AEC-4BE5-BD90-C854A306696C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/>
          <a:lstStyle/>
          <a:p>
            <a:r>
              <a:rPr lang="en-US" dirty="0"/>
              <a:t>MIS We need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E48293B-B086-4048-863C-47E7C4788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ltGray">
          <a:xfrm>
            <a:off x="680728" y="5491163"/>
            <a:ext cx="4974545" cy="0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51300">
                  <a:schemeClr val="accent2"/>
                </a:gs>
                <a:gs pos="100000">
                  <a:schemeClr val="accent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C9E886-BD82-4757-912B-F7589A22164F}"/>
              </a:ext>
            </a:extLst>
          </p:cNvPr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860339-31F7-4884-957E-5C40F818E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0791" y="2392220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Graphic 24" descr="Gold bars" title="Placeholder Icon">
            <a:extLst>
              <a:ext uri="{FF2B5EF4-FFF2-40B4-BE49-F238E27FC236}">
                <a16:creationId xmlns:a16="http://schemas.microsoft.com/office/drawing/2014/main" id="{7CF8B318-D925-4AA4-A626-B915F8B960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29925" y="2691354"/>
            <a:ext cx="516155" cy="51615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0E443A-F987-4A67-86AD-557D61E479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8002" y="4130531"/>
            <a:ext cx="1800000" cy="360000"/>
          </a:xfrm>
        </p:spPr>
        <p:txBody>
          <a:bodyPr/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Feedback collection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C26E9A-3991-49A2-8D63-94C577E8A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14002" y="4614863"/>
            <a:ext cx="1548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4535CB7-70A5-4E0C-835B-C50960E5B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8002" y="4764931"/>
            <a:ext cx="1800000" cy="720000"/>
          </a:xfrm>
        </p:spPr>
        <p:txBody>
          <a:bodyPr/>
          <a:lstStyle/>
          <a:p>
            <a:r>
              <a:rPr lang="en-US" dirty="0"/>
              <a:t>This is for collection of reported errors and experiences gathered from the users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6960D0-0A22-4E28-82F3-B9AA805E9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5316" y="2392220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Graphic 28" descr="Pencil" title="Placeholder Icon">
            <a:extLst>
              <a:ext uri="{FF2B5EF4-FFF2-40B4-BE49-F238E27FC236}">
                <a16:creationId xmlns:a16="http://schemas.microsoft.com/office/drawing/2014/main" id="{87645AAE-99D6-4DF7-BBA8-ACD6942E16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44450" y="2691354"/>
            <a:ext cx="516155" cy="516155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562AA1-9ED1-4AA1-8F21-A53B5A69CB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02527" y="4130531"/>
            <a:ext cx="1800000" cy="360000"/>
          </a:xfrm>
        </p:spPr>
        <p:txBody>
          <a:bodyPr/>
          <a:lstStyle/>
          <a:p>
            <a:r>
              <a:rPr lang="en-US" sz="1600" dirty="0"/>
              <a:t>Real-time analysis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EAA895A-8A04-4C68-83A5-3E4F5209F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8527" y="4614863"/>
            <a:ext cx="15480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9E0145E-8E4E-439B-A78F-92EC279B32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02527" y="4764931"/>
            <a:ext cx="1800000" cy="720000"/>
          </a:xfrm>
        </p:spPr>
        <p:txBody>
          <a:bodyPr/>
          <a:lstStyle/>
          <a:p>
            <a:r>
              <a:rPr lang="en-US" dirty="0"/>
              <a:t>This is for collection of data from real-time usage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EBBE7F-98BB-4059-8F15-7198C7DAC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59841" y="2392220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Graphic 26" descr="Coins" title="Placeholder Icon">
            <a:extLst>
              <a:ext uri="{FF2B5EF4-FFF2-40B4-BE49-F238E27FC236}">
                <a16:creationId xmlns:a16="http://schemas.microsoft.com/office/drawing/2014/main" id="{2BC353DF-7455-49A6-8C40-1E0630E1DA8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58975" y="2691354"/>
            <a:ext cx="516155" cy="51615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D79B0F-EFCB-42B1-AEAE-0FE4763D44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17052" y="4130531"/>
            <a:ext cx="1800000" cy="3600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Survey data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D2C94E-1924-4389-B84A-2828D610B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243052" y="4614863"/>
            <a:ext cx="1548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D0238C6-EDC9-431C-B062-27BAF34CDE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117052" y="4764931"/>
            <a:ext cx="1800000" cy="720000"/>
          </a:xfrm>
        </p:spPr>
        <p:txBody>
          <a:bodyPr/>
          <a:lstStyle/>
          <a:p>
            <a:r>
              <a:rPr lang="en-US" dirty="0"/>
              <a:t>This is for development and marketing departments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4C221-D094-445D-A8B7-0030E81656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5343DB0-A4F1-4837-A178-6EB9BAC4CBB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3076" name="Picture 4" descr="Revealed: Top gaming trends as industry grows rapidly">
            <a:extLst>
              <a:ext uri="{FF2B5EF4-FFF2-40B4-BE49-F238E27FC236}">
                <a16:creationId xmlns:a16="http://schemas.microsoft.com/office/drawing/2014/main" id="{B6CA9C4E-70F2-4CFD-9AE4-86804454F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22" y="634309"/>
            <a:ext cx="5460156" cy="308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73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8C420A-3AEC-4BE5-BD90-C854A306696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Key data in the system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E48293B-B086-4048-863C-47E7C4788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gray">
          <a:xfrm>
            <a:off x="680728" y="5491163"/>
            <a:ext cx="4974545" cy="0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51300">
                  <a:schemeClr val="accent2"/>
                </a:gs>
                <a:gs pos="100000">
                  <a:schemeClr val="accent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C9E886-BD82-4757-912B-F7589A22164F}"/>
              </a:ext>
            </a:extLst>
          </p:cNvPr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860339-31F7-4884-957E-5C40F818E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21366" y="1108725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Graphic 33" descr="Bullseye" title="Placeholder Icon">
            <a:extLst>
              <a:ext uri="{FF2B5EF4-FFF2-40B4-BE49-F238E27FC236}">
                <a16:creationId xmlns:a16="http://schemas.microsoft.com/office/drawing/2014/main" id="{01B04A53-CFF0-41E3-A36F-790D2F6B63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1177" y="1408536"/>
            <a:ext cx="514800" cy="5148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7D79B0F-EFCB-42B1-AEAE-0FE4763D44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78577" y="2360347"/>
            <a:ext cx="1800000" cy="3600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Rati</a:t>
            </a:r>
            <a:r>
              <a:rPr lang="en-US" dirty="0"/>
              <a:t>ngs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C26E9A-3991-49A2-8D63-94C577E8A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204577" y="2857547"/>
            <a:ext cx="1548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D0238C6-EDC9-431C-B062-27BAF34CDE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78577" y="2994747"/>
            <a:ext cx="1800000" cy="720000"/>
          </a:xfrm>
        </p:spPr>
        <p:txBody>
          <a:bodyPr/>
          <a:lstStyle/>
          <a:p>
            <a:r>
              <a:rPr lang="en-US" sz="1200" dirty="0"/>
              <a:t>Users’ interest in other games, especially in those they have not tried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6960D0-0A22-4E28-82F3-B9AA805E9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45466" y="1108725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2" name="Graphic 31" descr="Lecturer" title="Placeholder Icon">
            <a:extLst>
              <a:ext uri="{FF2B5EF4-FFF2-40B4-BE49-F238E27FC236}">
                <a16:creationId xmlns:a16="http://schemas.microsoft.com/office/drawing/2014/main" id="{A67046E4-7EA7-414C-8B67-BE9C73705C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45277" y="1408536"/>
            <a:ext cx="514800" cy="5148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25661-92B1-4FD6-80E6-C1A1C5F5B8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402677" y="2360347"/>
            <a:ext cx="1800000" cy="3600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Success Rate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EAA895A-8A04-4C68-83A5-3E4F5209F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528677" y="2857547"/>
            <a:ext cx="15480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32C294C-1590-42EF-AA55-43D984432B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402677" y="2994747"/>
            <a:ext cx="1800000" cy="720000"/>
          </a:xfrm>
        </p:spPr>
        <p:txBody>
          <a:bodyPr/>
          <a:lstStyle/>
          <a:p>
            <a:r>
              <a:rPr lang="en-US" dirty="0"/>
              <a:t>How well do the suggestions help the players?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EBBE7F-98BB-4059-8F15-7198C7DAC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21366" y="3759341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Graphic 20" descr="Network" title="Placeholder Icon">
            <a:extLst>
              <a:ext uri="{FF2B5EF4-FFF2-40B4-BE49-F238E27FC236}">
                <a16:creationId xmlns:a16="http://schemas.microsoft.com/office/drawing/2014/main" id="{E34FD3C6-9F01-4A17-AD96-054AF500405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21177" y="4059152"/>
            <a:ext cx="514800" cy="5148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0E443A-F987-4A67-86AD-557D61E479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8577" y="5010963"/>
            <a:ext cx="1800000" cy="3600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Usage Rate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DEE8591-D916-4064-8CD3-2AD3F759B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204577" y="5508163"/>
            <a:ext cx="1548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4535CB7-70A5-4E0C-835B-C50960E5B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What’s the propo</a:t>
            </a:r>
            <a:r>
              <a:rPr lang="en-US" dirty="0"/>
              <a:t>rtion of actions actually taken according to the suggestions?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92DD94-78B8-4911-A32B-3B174E292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3042" y="3759341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" name="Graphic 29" descr="Megaphone" title="Placeholder Icon">
            <a:extLst>
              <a:ext uri="{FF2B5EF4-FFF2-40B4-BE49-F238E27FC236}">
                <a16:creationId xmlns:a16="http://schemas.microsoft.com/office/drawing/2014/main" id="{72D31FC8-7143-4EC0-8D99-6AE8BC0B8DF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22853" y="4059152"/>
            <a:ext cx="514800" cy="5148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562AA1-9ED1-4AA1-8F21-A53B5A69CB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02677" y="5010963"/>
            <a:ext cx="1800000" cy="3600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User skill data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D2C94E-1924-4389-B84A-2828D610B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528677" y="5508163"/>
            <a:ext cx="1548000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9E0145E-8E4E-439B-A78F-92EC279B32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 including click per second, system specs for each error in each scenario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34C221-D094-445D-A8B7-0030E81656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E23AD4C4-0C04-4EA8-932A-09289A1667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4098" name="Picture 2" descr="Decoding the Role of Data Science and Data Scientists in 2020">
            <a:extLst>
              <a:ext uri="{FF2B5EF4-FFF2-40B4-BE49-F238E27FC236}">
                <a16:creationId xmlns:a16="http://schemas.microsoft.com/office/drawing/2014/main" id="{E2E4398B-1F98-4E39-B3F5-AE6422973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81" y="673412"/>
            <a:ext cx="5406818" cy="304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EAE0D-88F0-4123-A369-92983D7E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873866-C6DF-4447-8D2F-8A88CF14E6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582738"/>
            <a:ext cx="3975100" cy="1744662"/>
          </a:xfrm>
        </p:spPr>
        <p:txBody>
          <a:bodyPr/>
          <a:lstStyle/>
          <a:p>
            <a:r>
              <a:rPr lang="en-US" dirty="0"/>
              <a:t>What the MIS will show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BC25F-F41F-4EE7-8166-FD25E15EA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Error Rate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Response time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Usage Rate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PING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 of feedback/date/game/version/rating about different aspects/comment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106A1-5BFA-4033-8A49-0E0F2A688C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3" name="Picture Placeholder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50919C56-0381-4EF9-8E02-21D03B23CA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3" t="-16383" r="-10422" b="-511"/>
          <a:stretch/>
        </p:blipFill>
        <p:spPr>
          <a:xfrm>
            <a:off x="5225443" y="1432538"/>
            <a:ext cx="6966557" cy="3691553"/>
          </a:xfrm>
        </p:spPr>
      </p:pic>
    </p:spTree>
    <p:extLst>
      <p:ext uri="{BB962C8B-B14F-4D97-AF65-F5344CB8AC3E}">
        <p14:creationId xmlns:p14="http://schemas.microsoft.com/office/powerpoint/2010/main" val="1096664670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18344-56B2-4D7E-A91A-A9A083F4A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Financials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80DC6FE-D11C-4C20-A51D-98443F5F4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1586709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" name="Graphic 46" descr="Bullseye" title="Placeholder Icon">
            <a:extLst>
              <a:ext uri="{FF2B5EF4-FFF2-40B4-BE49-F238E27FC236}">
                <a16:creationId xmlns:a16="http://schemas.microsoft.com/office/drawing/2014/main" id="{7ADD6A28-A1C5-4090-8B87-55ECF7A207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611" y="1886520"/>
            <a:ext cx="514800" cy="5148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B353756-1A24-435F-9F00-9485171661F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$100,000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3A3FBF-F2B1-44B8-A094-309A3BFDBA25}"/>
              </a:ext>
            </a:extLst>
          </p:cNvPr>
          <p:cNvSpPr>
            <a:spLocks noGrp="1"/>
          </p:cNvSpPr>
          <p:nvPr>
            <p:ph idx="29"/>
          </p:nvPr>
        </p:nvSpPr>
        <p:spPr/>
        <p:txBody>
          <a:bodyPr/>
          <a:lstStyle/>
          <a:p>
            <a:r>
              <a:rPr lang="en-US" dirty="0"/>
              <a:t>We project an $100,000 increase in monthly revenue. Given that our membership costs $20 per month, it is an increase about 5,000 users.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203D2ED-1358-4F55-BCB3-94A5C18E1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0000" y="1586709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6" name="Graphic 45" descr="Lecturer" title="Placeholder Icon">
            <a:extLst>
              <a:ext uri="{FF2B5EF4-FFF2-40B4-BE49-F238E27FC236}">
                <a16:creationId xmlns:a16="http://schemas.microsoft.com/office/drawing/2014/main" id="{A20C2A14-1BD7-4DC9-B671-8D036FC94B2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9811" y="1886520"/>
            <a:ext cx="514800" cy="5148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C10DA3A-40F2-4987-B2EE-1598E181FA9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$3M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E08F51-511B-4C45-AFB2-8A9402CA1078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/>
          <a:lstStyle/>
          <a:p>
            <a:r>
              <a:rPr lang="en-US" dirty="0"/>
              <a:t>For the marketing function, we expect our revenue to increase by $3 million dollars as this function will attract more game companies that will potentially cooperate with us.</a:t>
            </a:r>
          </a:p>
          <a:p>
            <a:r>
              <a:rPr lang="en-US" dirty="0"/>
              <a:t>We also anticipated reduction in marketing cost (employee#, etc.)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099E5-DE93-4E9D-9158-ED2F595D34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944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2F48-EA63-4C31-A2BD-E57B892A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5CC9A-FB9D-4DEE-81D3-2936E763138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Forecasting for success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F384FA6-319C-4977-ABA7-91C14C557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88602"/>
              </p:ext>
            </p:extLst>
          </p:nvPr>
        </p:nvGraphicFramePr>
        <p:xfrm>
          <a:off x="431799" y="1728000"/>
          <a:ext cx="11111016" cy="4347784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703672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3703672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3703672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</a:tblGrid>
              <a:tr h="601864"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600" b="0" dirty="0">
                          <a:latin typeface="+mn-lt"/>
                        </a:rPr>
                        <a:t>Profit (App)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600" b="0" dirty="0">
                          <a:latin typeface="+mn-lt"/>
                        </a:rPr>
                        <a:t>Profit (Marketing)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/>
                        <a:t>2020-Q2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1,350,000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95943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/>
                        <a:t>2020-Q4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120,000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1,650,000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32828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/>
                        <a:t>2021-Q1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140,000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1,750,000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00830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/>
                        <a:t>2021-Q2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145,000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1,750,000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28417"/>
                  </a:ext>
                </a:extLst>
              </a:tr>
              <a:tr h="749184">
                <a:tc>
                  <a:txBody>
                    <a:bodyPr/>
                    <a:lstStyle/>
                    <a:p>
                      <a:pPr algn="ctr"/>
                      <a:r>
                        <a:rPr lang="en-ZA" sz="1600" b="1" dirty="0"/>
                        <a:t>2021-Q3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150,000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ZA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1,750,000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078208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4023F7-426F-4F4B-8ACB-12F9B5FBE4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923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18344-56B2-4D7E-A91A-A9A083F4A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80DC6FE-D11C-4C20-A51D-98443F5F4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1586709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7" name="Graphic 46" descr="Bullseye" title="Placeholder Icon">
            <a:extLst>
              <a:ext uri="{FF2B5EF4-FFF2-40B4-BE49-F238E27FC236}">
                <a16:creationId xmlns:a16="http://schemas.microsoft.com/office/drawing/2014/main" id="{7ADD6A28-A1C5-4090-8B87-55ECF7A207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611" y="1886520"/>
            <a:ext cx="514800" cy="5148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B353756-1A24-435F-9F00-9485171661F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$500k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3A3FBF-F2B1-44B8-A094-309A3BFDBA25}"/>
              </a:ext>
            </a:extLst>
          </p:cNvPr>
          <p:cNvSpPr>
            <a:spLocks noGrp="1"/>
          </p:cNvSpPr>
          <p:nvPr>
            <p:ph idx="29"/>
          </p:nvPr>
        </p:nvSpPr>
        <p:spPr/>
        <p:txBody>
          <a:bodyPr/>
          <a:lstStyle/>
          <a:p>
            <a:r>
              <a:rPr lang="en-US" dirty="0"/>
              <a:t>For the development of the system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203D2ED-1358-4F55-BCB3-94A5C18E1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0000" y="1586709"/>
            <a:ext cx="1114422" cy="1114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6" name="Graphic 45" descr="Lecturer" title="Placeholder Icon">
            <a:extLst>
              <a:ext uri="{FF2B5EF4-FFF2-40B4-BE49-F238E27FC236}">
                <a16:creationId xmlns:a16="http://schemas.microsoft.com/office/drawing/2014/main" id="{A20C2A14-1BD7-4DC9-B671-8D036FC94B2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9811" y="1886520"/>
            <a:ext cx="514800" cy="5148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C10DA3A-40F2-4987-B2EE-1598E181FA9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$40,000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E08F51-511B-4C45-AFB2-8A9402CA1078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/>
          <a:lstStyle/>
          <a:p>
            <a:r>
              <a:rPr lang="en-US" dirty="0"/>
              <a:t>For monthly maintenance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099E5-DE93-4E9D-9158-ED2F595D34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228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B75A2-ED76-4879-9DA8-A4CFA762D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Strategy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314AEEE-BE7A-4B9C-84EC-8DB17BE9E83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How will we scale in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FB630-797D-4BB3-8868-CBF96653612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>
              <a:lumMod val="75000"/>
              <a:lumOff val="25000"/>
            </a:schemeClr>
          </a:solidFill>
          <a:ln w="31750" cap="sq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en-US" dirty="0"/>
              <a:t>Phase 1</a:t>
            </a:r>
            <a:br>
              <a:rPr lang="en-US" dirty="0"/>
            </a:br>
            <a:r>
              <a:rPr lang="en-US" sz="1400" dirty="0"/>
              <a:t>Introduction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9F7C25-3463-4C76-A455-D20A31232606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 lIns="137160" rIns="137160"/>
          <a:lstStyle/>
          <a:p>
            <a:pPr>
              <a:buClr>
                <a:schemeClr val="tx1">
                  <a:lumMod val="75000"/>
                  <a:lumOff val="25000"/>
                </a:schemeClr>
              </a:buCl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Implementation of the system to the game with moderate number of players online</a:t>
            </a:r>
          </a:p>
          <a:p>
            <a:pPr>
              <a:buClr>
                <a:schemeClr val="tx1">
                  <a:lumMod val="75000"/>
                  <a:lumOff val="25000"/>
                </a:schemeClr>
              </a:buCl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Offer incentives for filling out the survey (membership points for hours extension)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D4EA26-D1CF-447D-9275-30DF8584DD69}"/>
              </a:ext>
            </a:extLst>
          </p:cNvPr>
          <p:cNvSpPr>
            <a:spLocks noGrp="1"/>
          </p:cNvSpPr>
          <p:nvPr>
            <p:ph idx="12"/>
          </p:nvPr>
        </p:nvSpPr>
        <p:spPr>
          <a:solidFill>
            <a:schemeClr val="tx1">
              <a:lumMod val="75000"/>
              <a:lumOff val="25000"/>
            </a:schemeClr>
          </a:solidFill>
          <a:ln w="31750" cap="sq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en-US" dirty="0"/>
              <a:t>Phase 2</a:t>
            </a:r>
            <a:br>
              <a:rPr lang="en-US" dirty="0"/>
            </a:br>
            <a:r>
              <a:rPr lang="en-US" sz="1400" dirty="0"/>
              <a:t>Growth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992CF22-512B-4CE4-8046-E36F2B7A9AC4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 lIns="137160" rIns="137160"/>
          <a:lstStyle/>
          <a:p>
            <a:pPr>
              <a:buClr>
                <a:schemeClr val="tx1">
                  <a:lumMod val="75000"/>
                  <a:lumOff val="25000"/>
                </a:schemeClr>
              </a:buCl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Implementation to part of the games and try to implement it in a game that is relatively high in player volume</a:t>
            </a:r>
          </a:p>
          <a:p>
            <a:pPr>
              <a:buClr>
                <a:schemeClr val="tx1">
                  <a:lumMod val="75000"/>
                  <a:lumOff val="25000"/>
                </a:schemeClr>
              </a:buCl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In-game reward for filling out the survey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96734-70E8-4052-A63A-95F4F8DD0012}"/>
              </a:ext>
            </a:extLst>
          </p:cNvPr>
          <p:cNvSpPr>
            <a:spLocks noGrp="1"/>
          </p:cNvSpPr>
          <p:nvPr>
            <p:ph idx="13"/>
          </p:nvPr>
        </p:nvSpPr>
        <p:spPr>
          <a:solidFill>
            <a:schemeClr val="tx1">
              <a:lumMod val="75000"/>
              <a:lumOff val="25000"/>
            </a:schemeClr>
          </a:solidFill>
          <a:ln w="31750" cap="sq"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r>
              <a:rPr lang="en-US" dirty="0"/>
              <a:t>Phase 3</a:t>
            </a:r>
            <a:br>
              <a:rPr lang="en-US" dirty="0"/>
            </a:br>
            <a:r>
              <a:rPr lang="en-US" sz="1400" dirty="0"/>
              <a:t>Maturity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7952536-315E-4C3D-883B-243405D2989F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 lIns="137160" rIns="137160"/>
          <a:lstStyle/>
          <a:p>
            <a:pPr>
              <a:buClr>
                <a:schemeClr val="tx1">
                  <a:lumMod val="75000"/>
                  <a:lumOff val="25000"/>
                </a:schemeClr>
              </a:buCl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Implementation to all of the games using the program</a:t>
            </a:r>
          </a:p>
          <a:p>
            <a:pPr>
              <a:buClr>
                <a:schemeClr val="tx1">
                  <a:lumMod val="75000"/>
                  <a:lumOff val="25000"/>
                </a:schemeClr>
              </a:buCl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Further marketing effort, focus groups, etc. Initial stage of marketing research has completed.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98374-402C-493E-B043-05E76BE578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8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2780F-92D5-4FF5-8003-B57A9BC2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26249"/>
            <a:ext cx="11340000" cy="432000"/>
          </a:xfrm>
        </p:spPr>
        <p:txBody>
          <a:bodyPr/>
          <a:lstStyle/>
          <a:p>
            <a:r>
              <a:rPr lang="en-US" dirty="0"/>
              <a:t>Porter’s Five Force Model (1)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972A2-6CA7-4004-B499-2828DE6F4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Threat of New Entrants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EACD0-6CBC-4E24-A0A1-D81FC464DF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Very low threat of new entrants</a:t>
            </a:r>
          </a:p>
          <a:p>
            <a:pPr lvl="1"/>
            <a:r>
              <a:rPr lang="en-US" dirty="0"/>
              <a:t>Few companies will bring about the similar products because such products require a customer base and while DG has a pre-established community of players using its products, new entrants might not have the chance to develop a customer base that is large enough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7F63FE-3B6C-47EC-8AB1-F9478EA4F9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Threat of substitution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DD73D-7C2C-40BB-AE73-DED62B7377F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Low threat</a:t>
            </a:r>
          </a:p>
          <a:p>
            <a:pPr lvl="1"/>
            <a:r>
              <a:rPr lang="en-US" dirty="0"/>
              <a:t>However, as there are mobile apps that currently provide similar functions as they provide suggestions to players when they’re playing the game, it is possible to be substituted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A397D-62A9-44C3-986F-8353C53D68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4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2780F-92D5-4FF5-8003-B57A9BC2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26249"/>
            <a:ext cx="11340000" cy="432000"/>
          </a:xfrm>
        </p:spPr>
        <p:txBody>
          <a:bodyPr/>
          <a:lstStyle/>
          <a:p>
            <a:r>
              <a:rPr lang="en-US" dirty="0"/>
              <a:t>Porter’s Five Force Model (2)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972A2-6CA7-4004-B499-2828DE6F4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Supplier Power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EACD0-6CBC-4E24-A0A1-D81FC464DF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We make our own supply, so we have the supplier power and there is no external supplier having bargaining power over us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7F63FE-3B6C-47EC-8AB1-F9478EA4F9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Buyer Power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DD73D-7C2C-40BB-AE73-DED62B7377F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Buyers have the power to choose whether to use the product</a:t>
            </a:r>
          </a:p>
          <a:p>
            <a:pPr lvl="1"/>
            <a:r>
              <a:rPr lang="en-US" dirty="0"/>
              <a:t>There are free alternatives that might use some effort and those who care about costs more might shift away from the product</a:t>
            </a:r>
          </a:p>
          <a:p>
            <a:pPr lvl="1"/>
            <a:r>
              <a:rPr lang="en-US" dirty="0"/>
              <a:t>We mainly target at customers of games that are not free to play, and players are more likely to subscribe</a:t>
            </a:r>
          </a:p>
          <a:p>
            <a:pPr lvl="1"/>
            <a:r>
              <a:rPr lang="en-US" dirty="0"/>
              <a:t>Each customer will pay around $20, and there are no close substitutes offer the </a:t>
            </a:r>
            <a:r>
              <a:rPr lang="en-US" dirty="0" err="1"/>
              <a:t>saame</a:t>
            </a:r>
            <a:r>
              <a:rPr lang="en-US" dirty="0"/>
              <a:t>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A397D-62A9-44C3-986F-8353C53D68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48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2780F-92D5-4FF5-8003-B57A9BC2B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26249"/>
            <a:ext cx="11340000" cy="432000"/>
          </a:xfrm>
        </p:spPr>
        <p:txBody>
          <a:bodyPr/>
          <a:lstStyle/>
          <a:p>
            <a:r>
              <a:rPr lang="en-US" dirty="0"/>
              <a:t>Porter’s Five Force Model (3)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972A2-6CA7-4004-B499-2828DE6F4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Competition Rivalry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9EACD0-6CBC-4E24-A0A1-D81FC464DF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With the established customer base and integration, as long as customers are retained to the games published by the DG, they are more likely to keep using the product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7F63FE-3B6C-47EC-8AB1-F9478EA4F9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DD73D-7C2C-40BB-AE73-DED62B7377F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The company has more advantages than disadvantages in the competition and it has a unique standing that will gain some bargaining power for the company, and the technological improvements is likely to draw a larger customer base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A397D-62A9-44C3-986F-8353C53D68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6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6700E-2D49-45E0-85C7-750AF51DE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99" y="2975452"/>
            <a:ext cx="4416225" cy="3103886"/>
          </a:xfrm>
        </p:spPr>
        <p:txBody>
          <a:bodyPr anchor="b"/>
          <a:lstStyle/>
          <a:p>
            <a:r>
              <a:rPr lang="en-US" dirty="0"/>
              <a:t>The company needs MIS to provide feedback for the development team to revise the algorithm </a:t>
            </a:r>
          </a:p>
          <a:p>
            <a:r>
              <a:rPr lang="en-US" dirty="0"/>
              <a:t>The company can use MIS to further perfect its publishing and marketing services so that it can get more information about the market</a:t>
            </a:r>
          </a:p>
        </p:txBody>
      </p:sp>
      <p:pic>
        <p:nvPicPr>
          <p:cNvPr id="8" name="Picture Placeholder 7" descr="Photo of a young team in a library">
            <a:extLst>
              <a:ext uri="{FF2B5EF4-FFF2-40B4-BE49-F238E27FC236}">
                <a16:creationId xmlns:a16="http://schemas.microsoft.com/office/drawing/2014/main" id="{63D0FEB3-F96C-4F94-AAAE-551110E820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3050" y="0"/>
            <a:ext cx="6406950" cy="4400547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9E384DC-DAEE-4E7F-9DD5-4E5066C0652B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dirty="0"/>
              <a:t>Summary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F4C8A63-F9E3-41F6-B725-B846F2010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 bwMode="gray">
          <a:xfrm>
            <a:off x="5658103" y="5491163"/>
            <a:ext cx="4974545" cy="0"/>
          </a:xfrm>
          <a:prstGeom prst="line">
            <a:avLst/>
          </a:prstGeom>
          <a:ln>
            <a:gradFill>
              <a:gsLst>
                <a:gs pos="0">
                  <a:schemeClr val="accent1"/>
                </a:gs>
                <a:gs pos="51300">
                  <a:schemeClr val="accent2"/>
                </a:gs>
                <a:gs pos="100000">
                  <a:schemeClr val="accent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E73750-57DB-4A35-85DD-B654E6A29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/>
        <p:txBody>
          <a:bodyPr/>
          <a:lstStyle/>
          <a:p>
            <a:r>
              <a:rPr lang="en-US" dirty="0"/>
              <a:t>MIS is important for the company because…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CFACDF-9E04-4412-89F5-EA362056D7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5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Great Pitch Decks - Technology">
      <a:dk1>
        <a:sysClr val="windowText" lastClr="000000"/>
      </a:dk1>
      <a:lt1>
        <a:sysClr val="window" lastClr="FFFFFF"/>
      </a:lt1>
      <a:dk2>
        <a:srgbClr val="12121E"/>
      </a:dk2>
      <a:lt2>
        <a:srgbClr val="F2F2F2"/>
      </a:lt2>
      <a:accent1>
        <a:srgbClr val="00B0F0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ECCF3"/>
      </a:hlink>
      <a:folHlink>
        <a:srgbClr val="7F7F7F"/>
      </a:folHlink>
    </a:clrScheme>
    <a:fontScheme name="Custom 141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33781529_Tech pitch deck_RVA_v5" id="{A2EB78D0-E53B-4F6A-BDEB-161D0EE79897}" vid="{43D59DC8-94C0-4D1D-B6DD-8A7938E09C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at Pitch Decks - Technology">
    <a:dk1>
      <a:sysClr val="windowText" lastClr="000000"/>
    </a:dk1>
    <a:lt1>
      <a:sysClr val="window" lastClr="FFFFFF"/>
    </a:lt1>
    <a:dk2>
      <a:srgbClr val="12121E"/>
    </a:dk2>
    <a:lt2>
      <a:srgbClr val="F2F2F2"/>
    </a:lt2>
    <a:accent1>
      <a:srgbClr val="00B0F0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ECCF3"/>
    </a:hlink>
    <a:folHlink>
      <a:srgbClr val="7F7F7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C0BFDF-D948-4F4A-854E-477525F57792}">
  <ds:schemaRefs>
    <ds:schemaRef ds:uri="71af3243-3dd4-4a8d-8c0d-dd76da1f02a5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16c05727-aa75-4e4a-9b5f-8a80a1165891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6E3E58C-5E8A-4781-9921-C2B23BC09E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3094F6-5ADD-4195-AF81-00AF033C96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 pitch deck</Template>
  <TotalTime>421</TotalTime>
  <Words>813</Words>
  <Application>Microsoft Macintosh PowerPoint</Application>
  <PresentationFormat>宽屏</PresentationFormat>
  <Paragraphs>130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Tahoma</vt:lpstr>
      <vt:lpstr>Times New Roman</vt:lpstr>
      <vt:lpstr>Office Theme</vt:lpstr>
      <vt:lpstr>Application of MIS in DG (Decide Your Game)</vt:lpstr>
      <vt:lpstr>About Us</vt:lpstr>
      <vt:lpstr>Current Challenges and Why We Need MIS</vt:lpstr>
      <vt:lpstr>MIS We need</vt:lpstr>
      <vt:lpstr>Key data in the system</vt:lpstr>
      <vt:lpstr>Template</vt:lpstr>
      <vt:lpstr>Improved Financials</vt:lpstr>
      <vt:lpstr>Financial</vt:lpstr>
      <vt:lpstr>Cost</vt:lpstr>
      <vt:lpstr>Growth Strategy</vt:lpstr>
      <vt:lpstr>Porter’s Five Force Model (1)</vt:lpstr>
      <vt:lpstr>Porter’s Five Force Model (2)</vt:lpstr>
      <vt:lpstr>Porter’s Five Force Model (3)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MIS in DG (Decide Your Game)</dc:title>
  <dc:creator>ZHENYU YANG</dc:creator>
  <cp:lastModifiedBy>Xinya Yu</cp:lastModifiedBy>
  <cp:revision>22</cp:revision>
  <dcterms:created xsi:type="dcterms:W3CDTF">2020-08-05T03:55:46Z</dcterms:created>
  <dcterms:modified xsi:type="dcterms:W3CDTF">2020-08-07T17:41:17Z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