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82" r:id="rId5"/>
    <p:sldId id="259" r:id="rId6"/>
    <p:sldId id="274" r:id="rId7"/>
    <p:sldId id="261" r:id="rId8"/>
    <p:sldId id="262" r:id="rId9"/>
    <p:sldId id="263" r:id="rId10"/>
    <p:sldId id="258" r:id="rId11"/>
    <p:sldId id="270" r:id="rId12"/>
    <p:sldId id="283" r:id="rId13"/>
    <p:sldId id="269" r:id="rId14"/>
    <p:sldId id="267" r:id="rId15"/>
    <p:sldId id="284" r:id="rId16"/>
    <p:sldId id="285"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660B408-B3CF-4A94-85FC-2B1E0A45F4A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72" autoAdjust="0"/>
    <p:restoredTop sz="71536" autoAdjust="0"/>
  </p:normalViewPr>
  <p:slideViewPr>
    <p:cSldViewPr snapToGrid="0">
      <p:cViewPr varScale="1">
        <p:scale>
          <a:sx n="86" d="100"/>
          <a:sy n="86" d="100"/>
        </p:scale>
        <p:origin x="1552" y="200"/>
      </p:cViewPr>
      <p:guideLst/>
    </p:cSldViewPr>
  </p:slideViewPr>
  <p:outlineViewPr>
    <p:cViewPr>
      <p:scale>
        <a:sx n="33" d="100"/>
        <a:sy n="33" d="100"/>
      </p:scale>
      <p:origin x="0" y="-21342"/>
    </p:cViewPr>
  </p:outlineViewPr>
  <p:notesTextViewPr>
    <p:cViewPr>
      <p:scale>
        <a:sx n="1" d="1"/>
        <a:sy n="1" d="1"/>
      </p:scale>
      <p:origin x="0" y="0"/>
    </p:cViewPr>
  </p:notesTextViewPr>
  <p:notesViewPr>
    <p:cSldViewPr snapToGrid="0">
      <p:cViewPr>
        <p:scale>
          <a:sx n="50" d="100"/>
          <a:sy n="50" d="100"/>
        </p:scale>
        <p:origin x="2640" y="3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4F2345-EC98-4DA1-BEDE-E955624755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C33E638-B8D4-466B-AD53-47551EDA16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D51EFA-6533-45C3-8394-23FFC04F750D}" type="datetimeFigureOut">
              <a:rPr lang="en-US" smtClean="0"/>
              <a:t>8/5/20</a:t>
            </a:fld>
            <a:endParaRPr lang="en-US" dirty="0"/>
          </a:p>
        </p:txBody>
      </p:sp>
      <p:sp>
        <p:nvSpPr>
          <p:cNvPr id="4" name="Footer Placeholder 3">
            <a:extLst>
              <a:ext uri="{FF2B5EF4-FFF2-40B4-BE49-F238E27FC236}">
                <a16:creationId xmlns:a16="http://schemas.microsoft.com/office/drawing/2014/main" id="{C2889FA8-6777-4B9D-A1A9-C7DBF5FEA9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04C72C3-43D9-4379-9293-03F53C8488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9E2DD4-2E30-4434-A427-2EC50491079F}" type="slidenum">
              <a:rPr lang="en-US" smtClean="0"/>
              <a:t>‹#›</a:t>
            </a:fld>
            <a:endParaRPr lang="en-US" dirty="0"/>
          </a:p>
        </p:txBody>
      </p:sp>
    </p:spTree>
    <p:extLst>
      <p:ext uri="{BB962C8B-B14F-4D97-AF65-F5344CB8AC3E}">
        <p14:creationId xmlns:p14="http://schemas.microsoft.com/office/powerpoint/2010/main" val="2410373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4C180-10CF-422C-B717-65F1B78C7EB7}" type="datetimeFigureOut">
              <a:rPr lang="en-US" noProof="0" smtClean="0"/>
              <a:t>8/5/20</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375C1-7C5C-42A2-80F2-05631BB3764E}" type="slidenum">
              <a:rPr lang="en-US" noProof="0" smtClean="0"/>
              <a:t>‹#›</a:t>
            </a:fld>
            <a:endParaRPr lang="en-US" noProof="0" dirty="0"/>
          </a:p>
        </p:txBody>
      </p:sp>
    </p:spTree>
    <p:extLst>
      <p:ext uri="{BB962C8B-B14F-4D97-AF65-F5344CB8AC3E}">
        <p14:creationId xmlns:p14="http://schemas.microsoft.com/office/powerpoint/2010/main" val="357255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375C1-7C5C-42A2-80F2-05631BB3764E}" type="slidenum">
              <a:rPr lang="en-US" noProof="0" smtClean="0"/>
              <a:t>1</a:t>
            </a:fld>
            <a:endParaRPr lang="en-US" noProof="0" dirty="0"/>
          </a:p>
        </p:txBody>
      </p:sp>
    </p:spTree>
    <p:extLst>
      <p:ext uri="{BB962C8B-B14F-4D97-AF65-F5344CB8AC3E}">
        <p14:creationId xmlns:p14="http://schemas.microsoft.com/office/powerpoint/2010/main" val="1798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DG is a company focusing on </a:t>
            </a:r>
            <a:r>
              <a:rPr lang="en-US" sz="1800" b="1" i="0" u="none" strike="noStrike" dirty="0">
                <a:solidFill>
                  <a:srgbClr val="000000"/>
                </a:solidFill>
                <a:effectLst/>
                <a:latin typeface="Arial" panose="020B0604020202020204" pitchFamily="34" charset="0"/>
              </a:rPr>
              <a:t>game publishing and promotion, and we have both B2B and B2C services and products. We have established partnership with some major game companies and our main service is the marketing and publishing of games.</a:t>
            </a:r>
            <a:endParaRPr lang="en-US" sz="1800" b="0" i="0" u="none" strike="noStrike" dirty="0">
              <a:solidFill>
                <a:srgbClr val="000000"/>
              </a:solidFill>
              <a:effectLst/>
              <a:latin typeface="Arial" panose="020B0604020202020204" pitchFamily="34" charset="0"/>
            </a:endParaRPr>
          </a:p>
          <a:p>
            <a:pPr rtl="0">
              <a:spcBef>
                <a:spcPts val="0"/>
              </a:spcBef>
              <a:spcAft>
                <a:spcPts val="0"/>
              </a:spcAft>
            </a:pPr>
            <a:endParaRPr lang="en-US" sz="1800" b="0" i="0" u="none" strike="noStrike" dirty="0">
              <a:solidFill>
                <a:srgbClr val="000000"/>
              </a:solidFill>
              <a:effectLst/>
              <a:latin typeface="Arial" panose="020B0604020202020204" pitchFamily="34" charset="0"/>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Our key service is the new product that aims to improve experience for beginners for a game, and we would need to explain how it works.</a:t>
            </a:r>
          </a:p>
          <a:p>
            <a:pPr rtl="0">
              <a:spcBef>
                <a:spcPts val="0"/>
              </a:spcBef>
              <a:spcAft>
                <a:spcPts val="0"/>
              </a:spcAft>
            </a:pPr>
            <a:r>
              <a:rPr lang="en-US" sz="1800" b="0" i="0" u="none" strike="noStrike" dirty="0">
                <a:solidFill>
                  <a:srgbClr val="000000"/>
                </a:solidFill>
                <a:effectLst/>
                <a:latin typeface="Arial" panose="020B0604020202020204" pitchFamily="34" charset="0"/>
              </a:rPr>
              <a:t>Firstly, we will choose some games that incorporate high requirements for proficiency and experience to begin with, such as games that are comparable to </a:t>
            </a:r>
            <a:r>
              <a:rPr lang="en-US" sz="1800" b="0" i="1" u="none" strike="noStrike" dirty="0">
                <a:solidFill>
                  <a:srgbClr val="000000"/>
                </a:solidFill>
                <a:effectLst/>
                <a:latin typeface="Arial" panose="020B0604020202020204" pitchFamily="34" charset="0"/>
              </a:rPr>
              <a:t>World of Warcraft</a:t>
            </a:r>
            <a:r>
              <a:rPr lang="en-US" sz="1800" b="0" i="0" u="none" strike="noStrike" dirty="0">
                <a:solidFill>
                  <a:srgbClr val="000000"/>
                </a:solidFill>
                <a:effectLst/>
                <a:latin typeface="Arial" panose="020B0604020202020204" pitchFamily="34" charset="0"/>
              </a:rPr>
              <a:t>, </a:t>
            </a:r>
            <a:r>
              <a:rPr lang="en-US" sz="1800" b="0" i="1" u="none" strike="noStrike" dirty="0" err="1">
                <a:solidFill>
                  <a:srgbClr val="000000"/>
                </a:solidFill>
                <a:effectLst/>
                <a:latin typeface="Arial" panose="020B0604020202020204" pitchFamily="34" charset="0"/>
              </a:rPr>
              <a:t>Starcraft</a:t>
            </a:r>
            <a:r>
              <a:rPr lang="en-US" sz="1800" b="0" i="0" u="none" strike="noStrike" dirty="0">
                <a:solidFill>
                  <a:srgbClr val="000000"/>
                </a:solidFill>
                <a:effectLst/>
                <a:latin typeface="Arial" panose="020B0604020202020204" pitchFamily="34" charset="0"/>
              </a:rPr>
              <a:t>, and </a:t>
            </a:r>
            <a:r>
              <a:rPr lang="en-US" sz="1800" b="0" i="1" u="none" strike="noStrike" dirty="0">
                <a:solidFill>
                  <a:srgbClr val="000000"/>
                </a:solidFill>
                <a:effectLst/>
                <a:latin typeface="Arial" panose="020B0604020202020204" pitchFamily="34" charset="0"/>
              </a:rPr>
              <a:t>Rainbow Six Siege</a:t>
            </a:r>
            <a:r>
              <a:rPr lang="en-US" sz="1800" b="0" i="0" u="none" strike="noStrike" dirty="0">
                <a:solidFill>
                  <a:srgbClr val="000000"/>
                </a:solidFill>
                <a:effectLst/>
                <a:latin typeface="Arial" panose="020B0604020202020204" pitchFamily="34" charset="0"/>
              </a:rPr>
              <a:t>. Beginners are likely to encounter a bottleneck as they first begin playing these games even though a lot of the player might already have experience with other video games because of the mechanism of these games, and as a result, the retain rate for beginners are likely to be low. We will seek partnership with major game developers and publishing platforms and our company will develop a program that will collect data and analyze strategies from professionals and experienced, and the analysis will be synthesized in our company’s program. This program can help beginners make better decisions the first time the player tries the game, and it will give gamers useful suggestions for leveling up more quickly, and the information provided include what items to collect and level up, where are enemies likely to appear, where to collect certain materials, and what the weaknesses and skills each Boss have. The information will appear on the side or on the mobile App as the player plays the game and it will be updated as the player takes new moves in the game. However, while it will provide players with related information when they play the game, this program will not influence the overall fairness of the game and the information provided is only for reference. The purpose of this program is to create an opportunity for the beginners to familiarize with the game system faster and get an improved experience in the initial stage. </a:t>
            </a:r>
            <a:endParaRPr lang="en-US" b="0" dirty="0">
              <a:effectLst/>
            </a:endParaRPr>
          </a:p>
          <a:p>
            <a:br>
              <a:rPr lang="en-US" dirty="0"/>
            </a:br>
            <a:r>
              <a:rPr lang="en-US" dirty="0"/>
              <a:t>Our goal in this case is to </a:t>
            </a:r>
            <a:r>
              <a:rPr lang="en-US" u="sng" dirty="0"/>
              <a:t>create an MIS to improve the functioning of this product.</a:t>
            </a:r>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2</a:t>
            </a:fld>
            <a:endParaRPr lang="en-US" noProof="0" dirty="0"/>
          </a:p>
        </p:txBody>
      </p:sp>
    </p:spTree>
    <p:extLst>
      <p:ext uri="{BB962C8B-B14F-4D97-AF65-F5344CB8AC3E}">
        <p14:creationId xmlns:p14="http://schemas.microsoft.com/office/powerpoint/2010/main" val="25855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MIS because: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want to know how well the entire system is working, and we want to know </a:t>
            </a:r>
            <a:r>
              <a:rPr lang="en-US" b="1" dirty="0"/>
              <a:t>what we need to do to improve the algorithm.</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 some of the suggestions can potentially be wrong, </a:t>
            </a:r>
            <a:r>
              <a:rPr lang="en-US" sz="1200" b="1" dirty="0"/>
              <a:t>we want to use the MIS to gather information on errors to improve accuracy.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the same time, we want to feedback about </a:t>
            </a:r>
            <a:r>
              <a:rPr lang="en-US" b="1" dirty="0"/>
              <a:t>whether users are following the suggestions provided by the program.</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also want to know what other games can we potentially use our program for in the future? </a:t>
            </a:r>
            <a:r>
              <a:rPr lang="en-US" sz="1200" b="1" dirty="0"/>
              <a:t>We can get a better portrait of the video game market and develop strategies for expansion.</a:t>
            </a:r>
            <a:endParaRPr lang="en-US" sz="12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Lastly, users can submit feedback and we need to analyze the feedback in our MIS as well so </a:t>
            </a:r>
            <a:r>
              <a:rPr lang="en-US" sz="1200" b="1" dirty="0"/>
              <a:t>that we can have a better understanding of what we need to improve in the near future.</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3</a:t>
            </a:fld>
            <a:endParaRPr lang="en-US" noProof="0" dirty="0"/>
          </a:p>
        </p:txBody>
      </p:sp>
    </p:spTree>
    <p:extLst>
      <p:ext uri="{BB962C8B-B14F-4D97-AF65-F5344CB8AC3E}">
        <p14:creationId xmlns:p14="http://schemas.microsoft.com/office/powerpoint/2010/main" val="4006247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MIS that we need do?</a:t>
            </a:r>
          </a:p>
          <a:p>
            <a:endParaRPr lang="en-US" dirty="0"/>
          </a:p>
          <a:p>
            <a:r>
              <a:rPr lang="en-US" dirty="0"/>
              <a:t>It will serve the function of feedback collection, real-time analysis, and send survey data back to corresponding departments.</a:t>
            </a:r>
          </a:p>
          <a:p>
            <a:r>
              <a:rPr lang="en-US" dirty="0"/>
              <a:t>Feedback collection is the collection of reported error and experiences from the users.</a:t>
            </a:r>
          </a:p>
          <a:p>
            <a:r>
              <a:rPr lang="en-US" dirty="0"/>
              <a:t>Real-time analysis is for collection of data from real-time usage.</a:t>
            </a:r>
          </a:p>
          <a:p>
            <a:r>
              <a:rPr lang="en-US" dirty="0"/>
              <a:t>Survey data is mainly for development and marketing departments.</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4</a:t>
            </a:fld>
            <a:endParaRPr lang="en-US" noProof="0" dirty="0"/>
          </a:p>
        </p:txBody>
      </p:sp>
    </p:spTree>
    <p:extLst>
      <p:ext uri="{BB962C8B-B14F-4D97-AF65-F5344CB8AC3E}">
        <p14:creationId xmlns:p14="http://schemas.microsoft.com/office/powerpoint/2010/main" val="78339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data in the system include ratings, success rate, usage rate, and user skill data.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Rating refers to </a:t>
            </a:r>
            <a:r>
              <a:rPr lang="en-US" sz="1200" dirty="0"/>
              <a:t>Users’ interest in other games, especially in those they have not tried, and this will be collected in surveys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Success rate refers to the success rate of the actions. It will tell developers how well do the suggestions help the players?</a:t>
            </a:r>
            <a:endParaRPr lang="en-US"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75000"/>
                    <a:lumOff val="25000"/>
                  </a:schemeClr>
                </a:solidFill>
              </a:rPr>
              <a:t>Usage rate refers to </a:t>
            </a:r>
            <a:r>
              <a:rPr lang="en-US" dirty="0">
                <a:solidFill>
                  <a:schemeClr val="tx1">
                    <a:lumMod val="75000"/>
                    <a:lumOff val="25000"/>
                  </a:schemeClr>
                </a:solidFill>
              </a:rPr>
              <a:t>the propo</a:t>
            </a:r>
            <a:r>
              <a:rPr lang="en-US" dirty="0"/>
              <a:t>rtion of actions actually taken according to the suggestions.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lumMod val="75000"/>
                    <a:lumOff val="25000"/>
                  </a:schemeClr>
                </a:solidFill>
              </a:rPr>
              <a:t>User skill data include click per second, system specs for each error in each scenario, etc., and it aims to provide the developers with all kinds of information on the user portrait.</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5</a:t>
            </a:fld>
            <a:endParaRPr lang="en-US" noProof="0" dirty="0"/>
          </a:p>
        </p:txBody>
      </p:sp>
    </p:spTree>
    <p:extLst>
      <p:ext uri="{BB962C8B-B14F-4D97-AF65-F5344CB8AC3E}">
        <p14:creationId xmlns:p14="http://schemas.microsoft.com/office/powerpoint/2010/main" val="1534193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 </a:t>
            </a:r>
            <a:r>
              <a:rPr lang="en-US" dirty="0" err="1"/>
              <a:t>wil</a:t>
            </a:r>
            <a:r>
              <a:rPr lang="en-US" dirty="0"/>
              <a:t> show the error rate, response time, usage rate, PIING, type of feedback, date, game, version, rating, comments, etc. The information will be updated real-time and sent to different departments.</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6</a:t>
            </a:fld>
            <a:endParaRPr lang="en-US" noProof="0" dirty="0"/>
          </a:p>
        </p:txBody>
      </p:sp>
    </p:spTree>
    <p:extLst>
      <p:ext uri="{BB962C8B-B14F-4D97-AF65-F5344CB8AC3E}">
        <p14:creationId xmlns:p14="http://schemas.microsoft.com/office/powerpoint/2010/main" val="95255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the implementation of MIS is the improvement in financials.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project an $100,000 increase in monthly revenue. Given that our membership costs $20 per month, it is an increase about 5,000 users.</a:t>
            </a:r>
          </a:p>
          <a:p>
            <a:endParaRPr lang="en-US" dirty="0"/>
          </a:p>
          <a:p>
            <a:endParaRPr lang="en-US" dirty="0"/>
          </a:p>
          <a:p>
            <a:r>
              <a:rPr lang="en-US" dirty="0"/>
              <a:t>For the marketing function, we expect our revenue to increase by $3 million dollars as this function will attract more game companies that will potentially cooperate with us.</a:t>
            </a:r>
          </a:p>
          <a:p>
            <a:r>
              <a:rPr lang="en-US" dirty="0"/>
              <a:t>We also anticipated reduction in marketing cost as lower cost for marketing research will incur.</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7</a:t>
            </a:fld>
            <a:endParaRPr lang="en-US" noProof="0" dirty="0"/>
          </a:p>
        </p:txBody>
      </p:sp>
    </p:spTree>
    <p:extLst>
      <p:ext uri="{BB962C8B-B14F-4D97-AF65-F5344CB8AC3E}">
        <p14:creationId xmlns:p14="http://schemas.microsoft.com/office/powerpoint/2010/main" val="1817787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projected profit for the future for the Program and the Marketing department.</a:t>
            </a:r>
          </a:p>
          <a:p>
            <a:r>
              <a:rPr lang="en-US" dirty="0"/>
              <a:t>In Q2 of 2020, we are having 100,000 for app and 1,350,000 for marketing, and by 2021 Q3, when the system is in effect for an entire year, we project 150,000 in profit for app and 1,750,000 profit for marketing as we anticipate new partners.</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8</a:t>
            </a:fld>
            <a:endParaRPr lang="en-US" noProof="0" dirty="0"/>
          </a:p>
        </p:txBody>
      </p:sp>
    </p:spTree>
    <p:extLst>
      <p:ext uri="{BB962C8B-B14F-4D97-AF65-F5344CB8AC3E}">
        <p14:creationId xmlns:p14="http://schemas.microsoft.com/office/powerpoint/2010/main" val="1475086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development will cost about 500 hundred thousand and monthly maintenance will cost about forty thousand dollars.</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9</a:t>
            </a:fld>
            <a:endParaRPr lang="en-US" noProof="0" dirty="0"/>
          </a:p>
        </p:txBody>
      </p:sp>
    </p:spTree>
    <p:extLst>
      <p:ext uri="{BB962C8B-B14F-4D97-AF65-F5344CB8AC3E}">
        <p14:creationId xmlns:p14="http://schemas.microsoft.com/office/powerpoint/2010/main" val="3437849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phase, which is the introduction stage, we will begin the :</a:t>
            </a:r>
          </a:p>
          <a:p>
            <a:pPr>
              <a:buClr>
                <a:schemeClr val="tx1">
                  <a:lumMod val="75000"/>
                  <a:lumOff val="25000"/>
                </a:schemeClr>
              </a:buClr>
            </a:pPr>
            <a:r>
              <a:rPr lang="en-US" dirty="0">
                <a:solidFill>
                  <a:schemeClr val="tx1">
                    <a:lumMod val="75000"/>
                    <a:lumOff val="25000"/>
                  </a:schemeClr>
                </a:solidFill>
              </a:rPr>
              <a:t>Implementation of the system to the game with moderate number of players online</a:t>
            </a:r>
          </a:p>
          <a:p>
            <a:pPr>
              <a:buClr>
                <a:schemeClr val="tx1">
                  <a:lumMod val="75000"/>
                  <a:lumOff val="25000"/>
                </a:schemeClr>
              </a:buClr>
            </a:pPr>
            <a:r>
              <a:rPr lang="en-US" dirty="0">
                <a:solidFill>
                  <a:schemeClr val="tx1">
                    <a:lumMod val="75000"/>
                    <a:lumOff val="25000"/>
                  </a:schemeClr>
                </a:solidFill>
              </a:rPr>
              <a:t>And Offer incentives for filling out the survey (membership points for hours extension)</a:t>
            </a:r>
          </a:p>
          <a:p>
            <a:pPr>
              <a:buClr>
                <a:schemeClr val="tx1">
                  <a:lumMod val="75000"/>
                  <a:lumOff val="25000"/>
                </a:schemeClr>
              </a:buClr>
            </a:pPr>
            <a:endParaRPr lang="en-US" dirty="0">
              <a:solidFill>
                <a:schemeClr val="tx1">
                  <a:lumMod val="75000"/>
                  <a:lumOff val="25000"/>
                </a:schemeClr>
              </a:solidFill>
            </a:endParaRPr>
          </a:p>
          <a:p>
            <a:pPr>
              <a:buClr>
                <a:schemeClr val="tx1">
                  <a:lumMod val="75000"/>
                  <a:lumOff val="25000"/>
                </a:schemeClr>
              </a:buClr>
            </a:pPr>
            <a:r>
              <a:rPr lang="en-US" dirty="0">
                <a:solidFill>
                  <a:schemeClr val="tx1">
                    <a:lumMod val="75000"/>
                    <a:lumOff val="25000"/>
                  </a:schemeClr>
                </a:solidFill>
              </a:rPr>
              <a:t>In Phase II, we will</a:t>
            </a:r>
          </a:p>
          <a:p>
            <a:pPr>
              <a:buClr>
                <a:schemeClr val="tx1">
                  <a:lumMod val="75000"/>
                  <a:lumOff val="25000"/>
                </a:schemeClr>
              </a:buClr>
            </a:pPr>
            <a:r>
              <a:rPr lang="en-US" dirty="0">
                <a:solidFill>
                  <a:schemeClr val="tx1">
                    <a:lumMod val="75000"/>
                    <a:lumOff val="25000"/>
                  </a:schemeClr>
                </a:solidFill>
              </a:rPr>
              <a:t>Implement the system to part of the games and try to implement it in a game that is relatively high in player volume</a:t>
            </a:r>
          </a:p>
          <a:p>
            <a:pPr>
              <a:buClr>
                <a:schemeClr val="tx1">
                  <a:lumMod val="75000"/>
                  <a:lumOff val="25000"/>
                </a:schemeClr>
              </a:buClr>
            </a:pPr>
            <a:r>
              <a:rPr lang="en-US" dirty="0">
                <a:solidFill>
                  <a:schemeClr val="tx1">
                    <a:lumMod val="75000"/>
                    <a:lumOff val="25000"/>
                  </a:schemeClr>
                </a:solidFill>
              </a:rPr>
              <a:t>And offer In-game reward for filling out the survey</a:t>
            </a:r>
          </a:p>
          <a:p>
            <a:endParaRPr lang="en-US" dirty="0"/>
          </a:p>
          <a:p>
            <a:r>
              <a:rPr lang="en-US" dirty="0"/>
              <a:t>In Phase III, we</a:t>
            </a:r>
          </a:p>
          <a:p>
            <a:pPr>
              <a:buClr>
                <a:schemeClr val="tx1">
                  <a:lumMod val="75000"/>
                  <a:lumOff val="25000"/>
                </a:schemeClr>
              </a:buClr>
            </a:pPr>
            <a:r>
              <a:rPr lang="en-US" dirty="0">
                <a:solidFill>
                  <a:schemeClr val="tx1">
                    <a:lumMod val="75000"/>
                    <a:lumOff val="25000"/>
                  </a:schemeClr>
                </a:solidFill>
              </a:rPr>
              <a:t>Implement the system to all of the games using the program</a:t>
            </a:r>
          </a:p>
          <a:p>
            <a:pPr>
              <a:buClr>
                <a:schemeClr val="tx1">
                  <a:lumMod val="75000"/>
                  <a:lumOff val="25000"/>
                </a:schemeClr>
              </a:buClr>
            </a:pPr>
            <a:r>
              <a:rPr lang="en-US" dirty="0">
                <a:solidFill>
                  <a:schemeClr val="tx1">
                    <a:lumMod val="75000"/>
                    <a:lumOff val="25000"/>
                  </a:schemeClr>
                </a:solidFill>
              </a:rPr>
              <a:t>And Further push marketing effort, focus groups, etc. Initial stage of marketing research has completed and we will begin further development and negotiation with potential partners.</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10</a:t>
            </a:fld>
            <a:endParaRPr lang="en-US" noProof="0" dirty="0"/>
          </a:p>
        </p:txBody>
      </p:sp>
    </p:spTree>
    <p:extLst>
      <p:ext uri="{BB962C8B-B14F-4D97-AF65-F5344CB8AC3E}">
        <p14:creationId xmlns:p14="http://schemas.microsoft.com/office/powerpoint/2010/main" val="2481514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will use Porter’s Five Force Model to analyze the market the company currently is in.</a:t>
            </a:r>
          </a:p>
          <a:p>
            <a:endParaRPr lang="en-US" dirty="0"/>
          </a:p>
          <a:p>
            <a:r>
              <a:rPr lang="en-US" dirty="0"/>
              <a:t>The market that the product is for has a very low threat of new entrants</a:t>
            </a:r>
          </a:p>
          <a:p>
            <a:pPr lvl="1"/>
            <a:r>
              <a:rPr lang="en-US" dirty="0"/>
              <a:t>Few companies will bring about the similar products because such products require a customer base and while DG has a pre-established community of players using its products, new entrants might not have the chance to develop a customer base that is large enough. Compared to new entrants, the company has advantage in the market share it is currently having and it enjoys the network externalities.</a:t>
            </a:r>
          </a:p>
          <a:p>
            <a:r>
              <a:rPr lang="en-US" dirty="0"/>
              <a:t>There is also a low level of threat of substitution in the market.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Currently there are not many substitutes in the market and because of the exclusive partnership relation, there is not likely to be any in the future </a:t>
            </a:r>
            <a:r>
              <a:rPr lang="en-US" dirty="0" err="1"/>
              <a:t>either.However</a:t>
            </a:r>
            <a:r>
              <a:rPr lang="en-US" dirty="0"/>
              <a:t>, as there are mobile apps that currently provide similar functions as they provide suggestions to players when they’re playing the game, it is possible to be substituted</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11</a:t>
            </a:fld>
            <a:endParaRPr lang="en-US" noProof="0" dirty="0"/>
          </a:p>
        </p:txBody>
      </p:sp>
    </p:spTree>
    <p:extLst>
      <p:ext uri="{BB962C8B-B14F-4D97-AF65-F5344CB8AC3E}">
        <p14:creationId xmlns:p14="http://schemas.microsoft.com/office/powerpoint/2010/main" val="2827347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make our own supply, so we have the supplier power and there is no external supplier having bargaining power over us	</a:t>
            </a:r>
          </a:p>
          <a:p>
            <a:endParaRPr lang="en-US" dirty="0"/>
          </a:p>
          <a:p>
            <a:r>
              <a:rPr lang="en-US" dirty="0"/>
              <a:t>Buyers have the power to choose whether to use the product as…</a:t>
            </a:r>
          </a:p>
          <a:p>
            <a:pPr lvl="1"/>
            <a:r>
              <a:rPr lang="en-US" dirty="0"/>
              <a:t>There are free alternatives that might use some effort and those who care about costs more might shift away from the product</a:t>
            </a:r>
          </a:p>
          <a:p>
            <a:pPr lvl="1"/>
            <a:r>
              <a:rPr lang="en-US" dirty="0"/>
              <a:t>We mainly target at customers of games that are not free to play, and players are more likely to subscribe</a:t>
            </a:r>
          </a:p>
          <a:p>
            <a:pPr lvl="1"/>
            <a:r>
              <a:rPr lang="en-US" dirty="0"/>
              <a:t>Each customer will pay around $20, and there are no close substitutes offer the </a:t>
            </a:r>
            <a:r>
              <a:rPr lang="en-US" dirty="0" err="1"/>
              <a:t>saame</a:t>
            </a:r>
            <a:r>
              <a:rPr lang="en-US" dirty="0"/>
              <a:t> services</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12</a:t>
            </a:fld>
            <a:endParaRPr lang="en-US" noProof="0" dirty="0"/>
          </a:p>
        </p:txBody>
      </p:sp>
    </p:spTree>
    <p:extLst>
      <p:ext uri="{BB962C8B-B14F-4D97-AF65-F5344CB8AC3E}">
        <p14:creationId xmlns:p14="http://schemas.microsoft.com/office/powerpoint/2010/main" val="596929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not much competition in the market so far for the app. With the established customer base and integration, as long as customers are retained to the games published by the DG, they are more likely to keep using the product.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The company has more advantages than disadvantages in the competition and it has a unique standing that will gain some bargaining power for the company, and the technological improvements is likely to draw a larger customer base</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13</a:t>
            </a:fld>
            <a:endParaRPr lang="en-US" noProof="0" dirty="0"/>
          </a:p>
        </p:txBody>
      </p:sp>
    </p:spTree>
    <p:extLst>
      <p:ext uri="{BB962C8B-B14F-4D97-AF65-F5344CB8AC3E}">
        <p14:creationId xmlns:p14="http://schemas.microsoft.com/office/powerpoint/2010/main" val="2631839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Overall, the company needs to use an MIS for the development of the system and for its main service of marketing and promotion of the games.</a:t>
            </a:r>
            <a:endParaRPr lang="en-US" dirty="0"/>
          </a:p>
          <a:p>
            <a:endParaRPr lang="en-US" dirty="0"/>
          </a:p>
          <a:p>
            <a:r>
              <a:rPr lang="en-US" dirty="0"/>
              <a:t>The company needs MIS to provide feedback for the development team to revise the algorithm. By gathering statistics on users’ usage and choices, the real-time feedback can help the developer team see the potential drawbacks of the application and fix the problems. It can also help them identify the more important types of information that users need.</a:t>
            </a:r>
          </a:p>
          <a:p>
            <a:r>
              <a:rPr lang="en-US" dirty="0"/>
              <a:t>The company can use MIS to further perfect its publishing and marketing services so that it can get more information about the market</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14</a:t>
            </a:fld>
            <a:endParaRPr lang="en-US" noProof="0" dirty="0"/>
          </a:p>
        </p:txBody>
      </p:sp>
    </p:spTree>
    <p:extLst>
      <p:ext uri="{BB962C8B-B14F-4D97-AF65-F5344CB8AC3E}">
        <p14:creationId xmlns:p14="http://schemas.microsoft.com/office/powerpoint/2010/main" val="51800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6977C32-6781-4E43-B083-CC319C1A2BE1}"/>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rIns="1044000" anchor="ctr"/>
          <a:lstStyle>
            <a:lvl1pPr marL="0" indent="0" algn="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Rectangle 5">
            <a:extLst>
              <a:ext uri="{FF2B5EF4-FFF2-40B4-BE49-F238E27FC236}">
                <a16:creationId xmlns:a16="http://schemas.microsoft.com/office/drawing/2014/main" id="{EA8EA9D3-63E1-4170-B9FF-2F1AF08CCA45}"/>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37700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8BA39708-26C4-4C58-AAF1-7DDBAAFACC99}"/>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 </a:t>
            </a:r>
          </a:p>
        </p:txBody>
      </p:sp>
      <p:sp>
        <p:nvSpPr>
          <p:cNvPr id="10" name="Rectangle 9">
            <a:extLst>
              <a:ext uri="{FF2B5EF4-FFF2-40B4-BE49-F238E27FC236}">
                <a16:creationId xmlns:a16="http://schemas.microsoft.com/office/drawing/2014/main" id="{129FEC1A-545F-4D58-B291-028B7D695567}"/>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539896" y="2377000"/>
            <a:ext cx="3571782" cy="2387600"/>
          </a:xfrm>
        </p:spPr>
        <p:txBody>
          <a:bodyPr anchor="b"/>
          <a:lstStyle>
            <a:lvl1pPr algn="l">
              <a:defRPr sz="36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539896" y="4962525"/>
            <a:ext cx="35717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Rectangle 5">
            <a:extLst>
              <a:ext uri="{FF2B5EF4-FFF2-40B4-BE49-F238E27FC236}">
                <a16:creationId xmlns:a16="http://schemas.microsoft.com/office/drawing/2014/main" id="{787B6BB1-24C3-48A6-913C-94F7EA8127A1}"/>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id="{C1C9CBFF-5639-480A-82C7-50DAD54E2E48}"/>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1286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Image">
    <p:bg>
      <p:bgPr>
        <a:solidFill>
          <a:schemeClr val="bg1">
            <a:lumMod val="95000"/>
          </a:schemeClr>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6FAD7B97-1B74-414B-B585-45E33908CBEB}"/>
              </a:ext>
            </a:extLst>
          </p:cNvPr>
          <p:cNvSpPr>
            <a:spLocks noGrp="1"/>
          </p:cNvSpPr>
          <p:nvPr>
            <p:ph type="pic" sz="quarter" idx="10" hasCustomPrompt="1"/>
          </p:nvPr>
        </p:nvSpPr>
        <p:spPr>
          <a:xfrm>
            <a:off x="0" y="0"/>
            <a:ext cx="12192000" cy="6365363"/>
          </a:xfrm>
          <a:solidFill>
            <a:schemeClr val="tx1">
              <a:lumMod val="75000"/>
              <a:lumOff val="25000"/>
            </a:schemeClr>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Rectangle 4">
            <a:extLst>
              <a:ext uri="{FF2B5EF4-FFF2-40B4-BE49-F238E27FC236}">
                <a16:creationId xmlns:a16="http://schemas.microsoft.com/office/drawing/2014/main" id="{C1384471-818E-4B2E-BA19-852421944514}"/>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US" noProof="0" dirty="0"/>
              <a:t>Add a footer</a:t>
            </a:r>
          </a:p>
        </p:txBody>
      </p:sp>
    </p:spTree>
    <p:extLst>
      <p:ext uri="{BB962C8B-B14F-4D97-AF65-F5344CB8AC3E}">
        <p14:creationId xmlns:p14="http://schemas.microsoft.com/office/powerpoint/2010/main" val="149566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3714749"/>
            <a:ext cx="6406950" cy="3143249"/>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1999" y="3714746"/>
            <a:ext cx="4416225" cy="2364591"/>
          </a:xfrm>
        </p:spPr>
        <p:txBody>
          <a:bodyPr anchor="t"/>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5658103" y="3981451"/>
            <a:ext cx="5749483" cy="1343026"/>
          </a:xfrm>
        </p:spPr>
        <p:txBody>
          <a:bodyPr anchor="b"/>
          <a:lstStyle>
            <a:lvl1pPr>
              <a:defRPr sz="3600">
                <a:solidFill>
                  <a:schemeClr val="bg1"/>
                </a:solidFill>
              </a:defRPr>
            </a:lvl1pPr>
          </a:lstStyle>
          <a:p>
            <a:r>
              <a:rPr lang="en-US" noProof="0"/>
              <a:t>Click to edit Master title style</a:t>
            </a:r>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5353050" y="0"/>
            <a:ext cx="640695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dirty="0"/>
              <a:t>Insert or Drag &amp; Drop your photo here</a:t>
            </a:r>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dirty="0"/>
              <a:t>Add a footer</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5658442" y="5657850"/>
            <a:ext cx="5749334" cy="1119943"/>
          </a:xfrm>
        </p:spPr>
        <p:txBody>
          <a:bodyPr/>
          <a:lstStyle>
            <a:lvl1pPr marL="0" indent="0">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Tree>
    <p:extLst>
      <p:ext uri="{BB962C8B-B14F-4D97-AF65-F5344CB8AC3E}">
        <p14:creationId xmlns:p14="http://schemas.microsoft.com/office/powerpoint/2010/main" val="3420662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7718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7718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97920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97920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Tree>
    <p:extLst>
      <p:ext uri="{BB962C8B-B14F-4D97-AF65-F5344CB8AC3E}">
        <p14:creationId xmlns:p14="http://schemas.microsoft.com/office/powerpoint/2010/main" val="4064838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noProof="0"/>
              <a:t>Subtitle, tagline or blurb can go here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a:xfrm>
            <a:off x="432000" y="6365363"/>
            <a:ext cx="5472000" cy="412431"/>
          </a:xfrm>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dirty="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noProof="0"/>
              <a:t>Click to edit Master title style</a:t>
            </a:r>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628800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628800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8202527"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8202527"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7" name="Text Placeholder 8">
            <a:extLst>
              <a:ext uri="{FF2B5EF4-FFF2-40B4-BE49-F238E27FC236}">
                <a16:creationId xmlns:a16="http://schemas.microsoft.com/office/drawing/2014/main" id="{C595063C-F901-4E60-A714-6454F42F0D95}"/>
              </a:ext>
            </a:extLst>
          </p:cNvPr>
          <p:cNvSpPr>
            <a:spLocks noGrp="1"/>
          </p:cNvSpPr>
          <p:nvPr>
            <p:ph type="body" sz="quarter" idx="17" hasCustomPrompt="1"/>
          </p:nvPr>
        </p:nvSpPr>
        <p:spPr>
          <a:xfrm>
            <a:off x="1011705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18" name="Text Placeholder 10">
            <a:extLst>
              <a:ext uri="{FF2B5EF4-FFF2-40B4-BE49-F238E27FC236}">
                <a16:creationId xmlns:a16="http://schemas.microsoft.com/office/drawing/2014/main" id="{C7672B0A-0079-40F6-8B93-A5F1DB5882E0}"/>
              </a:ext>
            </a:extLst>
          </p:cNvPr>
          <p:cNvSpPr>
            <a:spLocks noGrp="1"/>
          </p:cNvSpPr>
          <p:nvPr>
            <p:ph type="body" sz="quarter" idx="18" hasCustomPrompt="1"/>
          </p:nvPr>
        </p:nvSpPr>
        <p:spPr>
          <a:xfrm>
            <a:off x="1011705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Tree>
    <p:extLst>
      <p:ext uri="{BB962C8B-B14F-4D97-AF65-F5344CB8AC3E}">
        <p14:creationId xmlns:p14="http://schemas.microsoft.com/office/powerpoint/2010/main" val="5466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 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dirty="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noProof="0"/>
              <a:t>Subtitle, tagline or blurb can go here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dirty="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noProof="0"/>
              <a:t>Click to edit Master title style</a:t>
            </a:r>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70785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7078577" y="5645363"/>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94026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4</a:t>
            </a:r>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9402677" y="5645363"/>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3" name="Text Placeholder 8">
            <a:extLst>
              <a:ext uri="{FF2B5EF4-FFF2-40B4-BE49-F238E27FC236}">
                <a16:creationId xmlns:a16="http://schemas.microsoft.com/office/drawing/2014/main" id="{B71CBA76-3CE4-4FA7-8940-41ECC9129C5A}"/>
              </a:ext>
            </a:extLst>
          </p:cNvPr>
          <p:cNvSpPr>
            <a:spLocks noGrp="1"/>
          </p:cNvSpPr>
          <p:nvPr>
            <p:ph type="body" sz="quarter" idx="17" hasCustomPrompt="1"/>
          </p:nvPr>
        </p:nvSpPr>
        <p:spPr>
          <a:xfrm>
            <a:off x="70785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24" name="Text Placeholder 10">
            <a:extLst>
              <a:ext uri="{FF2B5EF4-FFF2-40B4-BE49-F238E27FC236}">
                <a16:creationId xmlns:a16="http://schemas.microsoft.com/office/drawing/2014/main" id="{ADC8FCF6-5E2F-4976-8979-F493766C38E0}"/>
              </a:ext>
            </a:extLst>
          </p:cNvPr>
          <p:cNvSpPr>
            <a:spLocks noGrp="1"/>
          </p:cNvSpPr>
          <p:nvPr>
            <p:ph type="body" sz="quarter" idx="18" hasCustomPrompt="1"/>
          </p:nvPr>
        </p:nvSpPr>
        <p:spPr>
          <a:xfrm>
            <a:off x="7078577" y="2994747"/>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5" name="Text Placeholder 8">
            <a:extLst>
              <a:ext uri="{FF2B5EF4-FFF2-40B4-BE49-F238E27FC236}">
                <a16:creationId xmlns:a16="http://schemas.microsoft.com/office/drawing/2014/main" id="{F111F3D7-9557-4D01-B2FB-38A2FFA1052E}"/>
              </a:ext>
            </a:extLst>
          </p:cNvPr>
          <p:cNvSpPr>
            <a:spLocks noGrp="1"/>
          </p:cNvSpPr>
          <p:nvPr>
            <p:ph type="body" sz="quarter" idx="19" hasCustomPrompt="1"/>
          </p:nvPr>
        </p:nvSpPr>
        <p:spPr>
          <a:xfrm>
            <a:off x="94026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26" name="Text Placeholder 10">
            <a:extLst>
              <a:ext uri="{FF2B5EF4-FFF2-40B4-BE49-F238E27FC236}">
                <a16:creationId xmlns:a16="http://schemas.microsoft.com/office/drawing/2014/main" id="{FE89EBCC-101B-4979-93C1-08579B031993}"/>
              </a:ext>
            </a:extLst>
          </p:cNvPr>
          <p:cNvSpPr>
            <a:spLocks noGrp="1"/>
          </p:cNvSpPr>
          <p:nvPr>
            <p:ph type="body" sz="quarter" idx="20" hasCustomPrompt="1"/>
          </p:nvPr>
        </p:nvSpPr>
        <p:spPr>
          <a:xfrm>
            <a:off x="9402677" y="2994747"/>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Tree>
    <p:extLst>
      <p:ext uri="{BB962C8B-B14F-4D97-AF65-F5344CB8AC3E}">
        <p14:creationId xmlns:p14="http://schemas.microsoft.com/office/powerpoint/2010/main" val="3040843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gital Product">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E857ED-B36A-4B8A-81C4-94389617E240}"/>
              </a:ext>
            </a:extLst>
          </p:cNvPr>
          <p:cNvPicPr>
            <a:picLocks noChangeAspect="1"/>
          </p:cNvPicPr>
          <p:nvPr userDrawn="1"/>
        </p:nvPicPr>
        <p:blipFill>
          <a:blip r:embed="rId3"/>
          <a:stretch>
            <a:fillRect/>
          </a:stretch>
        </p:blipFill>
        <p:spPr>
          <a:xfrm>
            <a:off x="663465" y="1007667"/>
            <a:ext cx="11528535" cy="5645385"/>
          </a:xfrm>
          <a:prstGeom prst="rect">
            <a:avLst/>
          </a:prstGeom>
        </p:spPr>
      </p:pic>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3613424"/>
            <a:ext cx="3974900" cy="24659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9" name="Text Placeholder 8">
            <a:extLst>
              <a:ext uri="{FF2B5EF4-FFF2-40B4-BE49-F238E27FC236}">
                <a16:creationId xmlns:a16="http://schemas.microsoft.com/office/drawing/2014/main" id="{177496E8-E637-4081-A0D0-AB167EE45909}"/>
              </a:ext>
            </a:extLst>
          </p:cNvPr>
          <p:cNvSpPr>
            <a:spLocks noGrp="1"/>
          </p:cNvSpPr>
          <p:nvPr>
            <p:ph type="body" sz="quarter" idx="12" hasCustomPrompt="1"/>
          </p:nvPr>
        </p:nvSpPr>
        <p:spPr>
          <a:xfrm>
            <a:off x="431800" y="1582738"/>
            <a:ext cx="3975100" cy="1744662"/>
          </a:xfrm>
        </p:spPr>
        <p:txBody>
          <a:bodyPr anchor="b"/>
          <a:lstStyle>
            <a:lvl1pPr marL="0" indent="0">
              <a:buNone/>
              <a:defRPr sz="3200">
                <a:solidFill>
                  <a:schemeClr val="tx1">
                    <a:lumMod val="75000"/>
                    <a:lumOff val="25000"/>
                  </a:schemeClr>
                </a:solidFill>
              </a:defRPr>
            </a:lvl1pPr>
          </a:lstStyle>
          <a:p>
            <a:pPr lvl="0"/>
            <a:r>
              <a:rPr lang="en-US" noProof="0"/>
              <a:t>Emphasized Text</a:t>
            </a:r>
          </a:p>
        </p:txBody>
      </p:sp>
      <p:sp>
        <p:nvSpPr>
          <p:cNvPr id="11" name="Picture Placeholder 10">
            <a:extLst>
              <a:ext uri="{FF2B5EF4-FFF2-40B4-BE49-F238E27FC236}">
                <a16:creationId xmlns:a16="http://schemas.microsoft.com/office/drawing/2014/main" id="{DE221C2C-B20F-4F90-A44F-08EE879BA9C9}"/>
              </a:ext>
            </a:extLst>
          </p:cNvPr>
          <p:cNvSpPr>
            <a:spLocks noGrp="1"/>
          </p:cNvSpPr>
          <p:nvPr>
            <p:ph type="pic" sz="quarter" idx="13" hasCustomPrompt="1"/>
          </p:nvPr>
        </p:nvSpPr>
        <p:spPr>
          <a:xfrm>
            <a:off x="5217319" y="1450975"/>
            <a:ext cx="6974680" cy="3935414"/>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your Screen Design here</a:t>
            </a:r>
          </a:p>
        </p:txBody>
      </p:sp>
    </p:spTree>
    <p:extLst>
      <p:ext uri="{BB962C8B-B14F-4D97-AF65-F5344CB8AC3E}">
        <p14:creationId xmlns:p14="http://schemas.microsoft.com/office/powerpoint/2010/main" val="7745007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hasCustomPrompt="1"/>
          </p:nvPr>
        </p:nvSpPr>
        <p:spPr>
          <a:xfrm>
            <a:off x="432000" y="1008000"/>
            <a:ext cx="11340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Single line of text</a:t>
            </a:r>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hasCustomPrompt="1"/>
          </p:nvPr>
        </p:nvSpPr>
        <p:spPr>
          <a:xfrm>
            <a:off x="2231749"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Text Placeholder 5">
            <a:extLst>
              <a:ext uri="{FF2B5EF4-FFF2-40B4-BE49-F238E27FC236}">
                <a16:creationId xmlns:a16="http://schemas.microsoft.com/office/drawing/2014/main" id="{0BF46361-E4F6-47BA-9660-22CF6C0669CB}"/>
              </a:ext>
            </a:extLst>
          </p:cNvPr>
          <p:cNvSpPr>
            <a:spLocks noGrp="1"/>
          </p:cNvSpPr>
          <p:nvPr>
            <p:ph type="body" sz="quarter" idx="12" hasCustomPrompt="1"/>
          </p:nvPr>
        </p:nvSpPr>
        <p:spPr>
          <a:xfrm>
            <a:off x="5111498"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0" name="Text Placeholder 9">
            <a:extLst>
              <a:ext uri="{FF2B5EF4-FFF2-40B4-BE49-F238E27FC236}">
                <a16:creationId xmlns:a16="http://schemas.microsoft.com/office/drawing/2014/main" id="{2BB15A8A-91AC-4F5D-A727-1D120F5D43D5}"/>
              </a:ext>
            </a:extLst>
          </p:cNvPr>
          <p:cNvSpPr>
            <a:spLocks noGrp="1"/>
          </p:cNvSpPr>
          <p:nvPr>
            <p:ph type="body" sz="quarter" idx="13" hasCustomPrompt="1"/>
          </p:nvPr>
        </p:nvSpPr>
        <p:spPr>
          <a:xfrm>
            <a:off x="7991247"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2" name="Text Placeholder 11">
            <a:extLst>
              <a:ext uri="{FF2B5EF4-FFF2-40B4-BE49-F238E27FC236}">
                <a16:creationId xmlns:a16="http://schemas.microsoft.com/office/drawing/2014/main" id="{1A87D1D6-A833-418D-948C-DDF79372310E}"/>
              </a:ext>
            </a:extLst>
          </p:cNvPr>
          <p:cNvSpPr>
            <a:spLocks noGrp="1"/>
          </p:cNvSpPr>
          <p:nvPr>
            <p:ph type="body" sz="quarter" idx="14" hasCustomPrompt="1"/>
          </p:nvPr>
        </p:nvSpPr>
        <p:spPr>
          <a:xfrm>
            <a:off x="2231749"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1</a:t>
            </a:r>
          </a:p>
        </p:txBody>
      </p:sp>
      <p:sp>
        <p:nvSpPr>
          <p:cNvPr id="14" name="Text Placeholder 13">
            <a:extLst>
              <a:ext uri="{FF2B5EF4-FFF2-40B4-BE49-F238E27FC236}">
                <a16:creationId xmlns:a16="http://schemas.microsoft.com/office/drawing/2014/main" id="{729FC9F6-9736-4DA2-A807-7430389A47FC}"/>
              </a:ext>
            </a:extLst>
          </p:cNvPr>
          <p:cNvSpPr>
            <a:spLocks noGrp="1"/>
          </p:cNvSpPr>
          <p:nvPr>
            <p:ph type="body" sz="quarter" idx="15" hasCustomPrompt="1"/>
          </p:nvPr>
        </p:nvSpPr>
        <p:spPr>
          <a:xfrm>
            <a:off x="5111498"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2</a:t>
            </a:r>
          </a:p>
        </p:txBody>
      </p:sp>
      <p:sp>
        <p:nvSpPr>
          <p:cNvPr id="16" name="Text Placeholder 15">
            <a:extLst>
              <a:ext uri="{FF2B5EF4-FFF2-40B4-BE49-F238E27FC236}">
                <a16:creationId xmlns:a16="http://schemas.microsoft.com/office/drawing/2014/main" id="{8FD41719-B17D-4C65-8905-CFB25698E450}"/>
              </a:ext>
            </a:extLst>
          </p:cNvPr>
          <p:cNvSpPr>
            <a:spLocks noGrp="1"/>
          </p:cNvSpPr>
          <p:nvPr>
            <p:ph type="body" sz="quarter" idx="16" hasCustomPrompt="1"/>
          </p:nvPr>
        </p:nvSpPr>
        <p:spPr>
          <a:xfrm>
            <a:off x="7991247"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3</a:t>
            </a:r>
          </a:p>
        </p:txBody>
      </p:sp>
    </p:spTree>
    <p:extLst>
      <p:ext uri="{BB962C8B-B14F-4D97-AF65-F5344CB8AC3E}">
        <p14:creationId xmlns:p14="http://schemas.microsoft.com/office/powerpoint/2010/main" val="2306804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C4908609-0EC4-4718-AC46-A50BB2DA333E}"/>
              </a:ext>
            </a:extLst>
          </p:cNvPr>
          <p:cNvSpPr>
            <a:spLocks noGrp="1"/>
          </p:cNvSpPr>
          <p:nvPr>
            <p:ph sz="half" idx="29" hasCustomPrompt="1"/>
          </p:nvPr>
        </p:nvSpPr>
        <p:spPr>
          <a:xfrm>
            <a:off x="1790100" y="2701131"/>
            <a:ext cx="4113900" cy="28281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a:extLst>
              <a:ext uri="{FF2B5EF4-FFF2-40B4-BE49-F238E27FC236}">
                <a16:creationId xmlns:a16="http://schemas.microsoft.com/office/drawing/2014/main" id="{C61EBC7C-80CF-489F-86B3-5894908189E4}"/>
              </a:ext>
            </a:extLst>
          </p:cNvPr>
          <p:cNvSpPr>
            <a:spLocks noGrp="1"/>
          </p:cNvSpPr>
          <p:nvPr>
            <p:ph sz="half" idx="2" hasCustomPrompt="1"/>
          </p:nvPr>
        </p:nvSpPr>
        <p:spPr>
          <a:xfrm>
            <a:off x="7658100" y="2701131"/>
            <a:ext cx="4113900" cy="28281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1793079" y="1728000"/>
            <a:ext cx="4122920" cy="735800"/>
          </a:xfrm>
          <a:noFill/>
        </p:spPr>
        <p:txBody>
          <a:bodyPr anchor="t"/>
          <a:lstStyle>
            <a:lvl1pPr marL="0" indent="0" algn="l">
              <a:buNone/>
              <a:defRPr sz="54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5" name="Text Placeholder 4">
            <a:extLst>
              <a:ext uri="{FF2B5EF4-FFF2-40B4-BE49-F238E27FC236}">
                <a16:creationId xmlns:a16="http://schemas.microsoft.com/office/drawing/2014/main" id="{867F0EAC-0FF4-447C-8EE4-2B107165DF3F}"/>
              </a:ext>
            </a:extLst>
          </p:cNvPr>
          <p:cNvSpPr>
            <a:spLocks noGrp="1"/>
          </p:cNvSpPr>
          <p:nvPr>
            <p:ph type="body" sz="quarter" idx="30" hasCustomPrompt="1"/>
          </p:nvPr>
        </p:nvSpPr>
        <p:spPr>
          <a:xfrm>
            <a:off x="7655762" y="1722438"/>
            <a:ext cx="4104437" cy="735749"/>
          </a:xfrm>
        </p:spPr>
        <p:txBody>
          <a:bodyPr anchor="t"/>
          <a:lstStyle>
            <a:lvl1pPr marL="0" indent="0">
              <a:buNone/>
              <a:defRPr sz="5400">
                <a:solidFill>
                  <a:schemeClr val="accent4"/>
                </a:solidFill>
                <a:latin typeface="+mj-lt"/>
              </a:defRPr>
            </a:lvl1pPr>
          </a:lstStyle>
          <a:p>
            <a:pPr lvl="0"/>
            <a:r>
              <a:rPr lang="en-US" noProof="0"/>
              <a:t>2</a:t>
            </a:r>
          </a:p>
        </p:txBody>
      </p:sp>
      <p:sp>
        <p:nvSpPr>
          <p:cNvPr id="16" name="Text Placeholder 5">
            <a:extLst>
              <a:ext uri="{FF2B5EF4-FFF2-40B4-BE49-F238E27FC236}">
                <a16:creationId xmlns:a16="http://schemas.microsoft.com/office/drawing/2014/main" id="{DED90C13-8D49-4652-B68A-A0B5084BB4D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417595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890706" y="1593150"/>
            <a:ext cx="4348065" cy="4348065"/>
          </a:xfrm>
          <a:prstGeom prst="ellipse">
            <a:avLst/>
          </a:prstGeom>
          <a:solidFill>
            <a:schemeClr val="tx1">
              <a:alpha val="10000"/>
            </a:schemeClr>
          </a:solidFill>
        </p:spPr>
        <p:txBody>
          <a:bodyPr anchor="ctr"/>
          <a:lstStyle>
            <a:lvl1pPr marL="0" indent="0" algn="ctr">
              <a:buNone/>
              <a:defRPr sz="1800">
                <a:solidFill>
                  <a:schemeClr val="tx1">
                    <a:lumMod val="75000"/>
                    <a:lumOff val="2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12" name="Text Placeholder 9">
            <a:extLst>
              <a:ext uri="{FF2B5EF4-FFF2-40B4-BE49-F238E27FC236}">
                <a16:creationId xmlns:a16="http://schemas.microsoft.com/office/drawing/2014/main" id="{C15F42E2-EE95-4479-80E9-94A75E9D6E98}"/>
              </a:ext>
            </a:extLst>
          </p:cNvPr>
          <p:cNvSpPr>
            <a:spLocks noGrp="1"/>
          </p:cNvSpPr>
          <p:nvPr>
            <p:ph type="body" sz="quarter" idx="28" hasCustomPrompt="1"/>
          </p:nvPr>
        </p:nvSpPr>
        <p:spPr>
          <a:xfrm>
            <a:off x="4739330" y="1767887"/>
            <a:ext cx="3998591" cy="3998591"/>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US" noProof="0"/>
              <a:t>Section Header</a:t>
            </a:r>
          </a:p>
        </p:txBody>
      </p:sp>
      <p:sp>
        <p:nvSpPr>
          <p:cNvPr id="9" name="Text Placeholder 9">
            <a:extLst>
              <a:ext uri="{FF2B5EF4-FFF2-40B4-BE49-F238E27FC236}">
                <a16:creationId xmlns:a16="http://schemas.microsoft.com/office/drawing/2014/main" id="{4059823C-F505-4D2A-854E-5144BD58A767}"/>
              </a:ext>
            </a:extLst>
          </p:cNvPr>
          <p:cNvSpPr>
            <a:spLocks noGrp="1"/>
          </p:cNvSpPr>
          <p:nvPr>
            <p:ph type="body" sz="quarter" idx="29" hasCustomPrompt="1"/>
          </p:nvPr>
        </p:nvSpPr>
        <p:spPr>
          <a:xfrm>
            <a:off x="8238481" y="2207063"/>
            <a:ext cx="3120238" cy="3120238"/>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US" noProof="0"/>
              <a:t>Section Header</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0" name="Text Placeholder 3">
            <a:extLst>
              <a:ext uri="{FF2B5EF4-FFF2-40B4-BE49-F238E27FC236}">
                <a16:creationId xmlns:a16="http://schemas.microsoft.com/office/drawing/2014/main" id="{B30FA196-A035-4908-BA51-B769293255A9}"/>
              </a:ext>
            </a:extLst>
          </p:cNvPr>
          <p:cNvSpPr>
            <a:spLocks noGrp="1"/>
          </p:cNvSpPr>
          <p:nvPr>
            <p:ph type="body" sz="quarter" idx="30" hasCustomPrompt="1"/>
          </p:nvPr>
        </p:nvSpPr>
        <p:spPr>
          <a:xfrm>
            <a:off x="1658929" y="2205688"/>
            <a:ext cx="2811618" cy="1440000"/>
          </a:xfrm>
          <a:prstGeom prst="rect">
            <a:avLst/>
          </a:prstGeom>
          <a:noFill/>
        </p:spPr>
        <p:txBody>
          <a:bodyPr anchor="b"/>
          <a:lstStyle>
            <a:lvl1pPr marL="0" indent="0" algn="ctr">
              <a:spcBef>
                <a:spcPts val="0"/>
              </a:spcBef>
              <a:spcAft>
                <a:spcPts val="0"/>
              </a:spcAft>
              <a:buNone/>
              <a:defRPr sz="6600">
                <a:solidFill>
                  <a:schemeClr val="tx1">
                    <a:lumMod val="75000"/>
                    <a:lumOff val="25000"/>
                  </a:schemeClr>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3" name="Text Placeholder 9">
            <a:extLst>
              <a:ext uri="{FF2B5EF4-FFF2-40B4-BE49-F238E27FC236}">
                <a16:creationId xmlns:a16="http://schemas.microsoft.com/office/drawing/2014/main" id="{38F1EEC3-A74E-4124-95F3-D8A27EA3DDFC}"/>
              </a:ext>
            </a:extLst>
          </p:cNvPr>
          <p:cNvSpPr>
            <a:spLocks noGrp="1"/>
          </p:cNvSpPr>
          <p:nvPr>
            <p:ph type="body" sz="quarter" idx="31" hasCustomPrompt="1"/>
          </p:nvPr>
        </p:nvSpPr>
        <p:spPr>
          <a:xfrm>
            <a:off x="5332816"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noProof="0"/>
              <a:t>2</a:t>
            </a:r>
          </a:p>
        </p:txBody>
      </p:sp>
      <p:sp>
        <p:nvSpPr>
          <p:cNvPr id="14" name="Text Placeholder 9">
            <a:extLst>
              <a:ext uri="{FF2B5EF4-FFF2-40B4-BE49-F238E27FC236}">
                <a16:creationId xmlns:a16="http://schemas.microsoft.com/office/drawing/2014/main" id="{744F95B1-3E5D-46C4-846F-01E3035D1A72}"/>
              </a:ext>
            </a:extLst>
          </p:cNvPr>
          <p:cNvSpPr>
            <a:spLocks noGrp="1"/>
          </p:cNvSpPr>
          <p:nvPr>
            <p:ph type="body" sz="quarter" idx="32" hasCustomPrompt="1"/>
          </p:nvPr>
        </p:nvSpPr>
        <p:spPr>
          <a:xfrm>
            <a:off x="8547101"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noProof="0"/>
              <a:t>3</a:t>
            </a:r>
          </a:p>
        </p:txBody>
      </p:sp>
      <p:sp>
        <p:nvSpPr>
          <p:cNvPr id="16" name="Content Placeholder 3">
            <a:extLst>
              <a:ext uri="{FF2B5EF4-FFF2-40B4-BE49-F238E27FC236}">
                <a16:creationId xmlns:a16="http://schemas.microsoft.com/office/drawing/2014/main" id="{39CDA933-12B5-44CD-BD16-C9589DE755EE}"/>
              </a:ext>
            </a:extLst>
          </p:cNvPr>
          <p:cNvSpPr>
            <a:spLocks noGrp="1"/>
          </p:cNvSpPr>
          <p:nvPr>
            <p:ph sz="half" idx="2" hasCustomPrompt="1"/>
          </p:nvPr>
        </p:nvSpPr>
        <p:spPr>
          <a:xfrm>
            <a:off x="2074738"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7" name="Text Placeholder 5">
            <a:extLst>
              <a:ext uri="{FF2B5EF4-FFF2-40B4-BE49-F238E27FC236}">
                <a16:creationId xmlns:a16="http://schemas.microsoft.com/office/drawing/2014/main" id="{9751FCE0-5FA8-4E25-A4E7-8B2901F69491}"/>
              </a:ext>
            </a:extLst>
          </p:cNvPr>
          <p:cNvSpPr>
            <a:spLocks noGrp="1"/>
          </p:cNvSpPr>
          <p:nvPr>
            <p:ph type="body" sz="quarter" idx="12" hasCustomPrompt="1"/>
          </p:nvPr>
        </p:nvSpPr>
        <p:spPr>
          <a:xfrm>
            <a:off x="5748625"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8" name="Text Placeholder 9">
            <a:extLst>
              <a:ext uri="{FF2B5EF4-FFF2-40B4-BE49-F238E27FC236}">
                <a16:creationId xmlns:a16="http://schemas.microsoft.com/office/drawing/2014/main" id="{0D97BC04-5B6C-4CFD-8184-7637C9A8F8E4}"/>
              </a:ext>
            </a:extLst>
          </p:cNvPr>
          <p:cNvSpPr>
            <a:spLocks noGrp="1"/>
          </p:cNvSpPr>
          <p:nvPr>
            <p:ph type="body" sz="quarter" idx="13" hasCustomPrompt="1"/>
          </p:nvPr>
        </p:nvSpPr>
        <p:spPr>
          <a:xfrm>
            <a:off x="8808600"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22" name="Text Placeholder 5">
            <a:extLst>
              <a:ext uri="{FF2B5EF4-FFF2-40B4-BE49-F238E27FC236}">
                <a16:creationId xmlns:a16="http://schemas.microsoft.com/office/drawing/2014/main" id="{E7A8CB18-EF35-4644-9DDB-02D8B65EA55E}"/>
              </a:ext>
            </a:extLst>
          </p:cNvPr>
          <p:cNvSpPr>
            <a:spLocks noGrp="1"/>
          </p:cNvSpPr>
          <p:nvPr>
            <p:ph type="body" sz="quarter" idx="33"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3897170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436FA5D-088F-4BDE-ABD2-A640A8610900}"/>
              </a:ext>
            </a:extLst>
          </p:cNvPr>
          <p:cNvCxnSpPr/>
          <p:nvPr userDrawn="1"/>
        </p:nvCxnSpPr>
        <p:spPr>
          <a:xfrm>
            <a:off x="6096000" y="1319756"/>
            <a:ext cx="0" cy="461010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cxnSp>
        <p:nvCxnSpPr>
          <p:cNvPr id="8" name="Straight Connector 7">
            <a:extLst>
              <a:ext uri="{FF2B5EF4-FFF2-40B4-BE49-F238E27FC236}">
                <a16:creationId xmlns:a16="http://schemas.microsoft.com/office/drawing/2014/main" id="{0C2BCB80-6997-4274-AAFE-65C2CCFFFD10}"/>
              </a:ext>
            </a:extLst>
          </p:cNvPr>
          <p:cNvCxnSpPr>
            <a:cxnSpLocks/>
          </p:cNvCxnSpPr>
          <p:nvPr userDrawn="1"/>
        </p:nvCxnSpPr>
        <p:spPr>
          <a:xfrm flipH="1">
            <a:off x="432000" y="3624806"/>
            <a:ext cx="11340000"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9A1FC84B-8A06-4879-86ED-47E43AAC9888}"/>
              </a:ext>
            </a:extLst>
          </p:cNvPr>
          <p:cNvSpPr>
            <a:spLocks noGrp="1"/>
          </p:cNvSpPr>
          <p:nvPr>
            <p:ph type="body" sz="quarter" idx="12" hasCustomPrompt="1"/>
          </p:nvPr>
        </p:nvSpPr>
        <p:spPr>
          <a:xfrm>
            <a:off x="5112000" y="951013"/>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2" name="Text Placeholder 5">
            <a:extLst>
              <a:ext uri="{FF2B5EF4-FFF2-40B4-BE49-F238E27FC236}">
                <a16:creationId xmlns:a16="http://schemas.microsoft.com/office/drawing/2014/main" id="{4B975678-3DFA-4D26-9CF6-01294F7259E4}"/>
              </a:ext>
            </a:extLst>
          </p:cNvPr>
          <p:cNvSpPr>
            <a:spLocks noGrp="1"/>
          </p:cNvSpPr>
          <p:nvPr>
            <p:ph type="body" sz="quarter" idx="13" hasCustomPrompt="1"/>
          </p:nvPr>
        </p:nvSpPr>
        <p:spPr>
          <a:xfrm>
            <a:off x="5106000" y="6046600"/>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3" name="Text Placeholder 5">
            <a:extLst>
              <a:ext uri="{FF2B5EF4-FFF2-40B4-BE49-F238E27FC236}">
                <a16:creationId xmlns:a16="http://schemas.microsoft.com/office/drawing/2014/main" id="{8B55997C-0304-482F-A7C3-8E50C8ED55D7}"/>
              </a:ext>
            </a:extLst>
          </p:cNvPr>
          <p:cNvSpPr>
            <a:spLocks noGrp="1"/>
          </p:cNvSpPr>
          <p:nvPr>
            <p:ph type="body" sz="quarter" idx="14" hasCustomPrompt="1"/>
          </p:nvPr>
        </p:nvSpPr>
        <p:spPr>
          <a:xfrm>
            <a:off x="432000" y="3260393"/>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4" name="Text Placeholder 5">
            <a:extLst>
              <a:ext uri="{FF2B5EF4-FFF2-40B4-BE49-F238E27FC236}">
                <a16:creationId xmlns:a16="http://schemas.microsoft.com/office/drawing/2014/main" id="{E26AB0A6-DA7A-4EA3-9528-68FDBA8BF358}"/>
              </a:ext>
            </a:extLst>
          </p:cNvPr>
          <p:cNvSpPr>
            <a:spLocks noGrp="1"/>
          </p:cNvSpPr>
          <p:nvPr>
            <p:ph type="body" sz="quarter" idx="15" hasCustomPrompt="1"/>
          </p:nvPr>
        </p:nvSpPr>
        <p:spPr>
          <a:xfrm>
            <a:off x="9792001" y="3260393"/>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Tree>
    <p:extLst>
      <p:ext uri="{BB962C8B-B14F-4D97-AF65-F5344CB8AC3E}">
        <p14:creationId xmlns:p14="http://schemas.microsoft.com/office/powerpoint/2010/main" val="96692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Tree>
    <p:extLst>
      <p:ext uri="{BB962C8B-B14F-4D97-AF65-F5344CB8AC3E}">
        <p14:creationId xmlns:p14="http://schemas.microsoft.com/office/powerpoint/2010/main" val="150211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hasCustomPrompt="1"/>
          </p:nvPr>
        </p:nvSpPr>
        <p:spPr>
          <a:xfrm>
            <a:off x="432000" y="1728000"/>
            <a:ext cx="54720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hasCustomPrompt="1"/>
          </p:nvPr>
        </p:nvSpPr>
        <p:spPr>
          <a:xfrm>
            <a:off x="6300000" y="1728000"/>
            <a:ext cx="54720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Tree>
    <p:extLst>
      <p:ext uri="{BB962C8B-B14F-4D97-AF65-F5344CB8AC3E}">
        <p14:creationId xmlns:p14="http://schemas.microsoft.com/office/powerpoint/2010/main" val="405006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15908-D8D7-48AF-8B8F-21B88B87DDF2}"/>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4" name="Content Placeholder 3">
            <a:extLst>
              <a:ext uri="{FF2B5EF4-FFF2-40B4-BE49-F238E27FC236}">
                <a16:creationId xmlns:a16="http://schemas.microsoft.com/office/drawing/2014/main" id="{60B617A5-FA6C-44C9-ABCB-DCA5D4615EC7}"/>
              </a:ext>
            </a:extLst>
          </p:cNvPr>
          <p:cNvSpPr>
            <a:spLocks noGrp="1"/>
          </p:cNvSpPr>
          <p:nvPr>
            <p:ph sz="half" idx="2" hasCustomPrompt="1"/>
          </p:nvPr>
        </p:nvSpPr>
        <p:spPr>
          <a:xfrm>
            <a:off x="432000" y="2210852"/>
            <a:ext cx="5472000" cy="386848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ntent Placeholder 5">
            <a:extLst>
              <a:ext uri="{FF2B5EF4-FFF2-40B4-BE49-F238E27FC236}">
                <a16:creationId xmlns:a16="http://schemas.microsoft.com/office/drawing/2014/main" id="{0A122ACD-5C8B-4CDA-89C5-565C88865B50}"/>
              </a:ext>
            </a:extLst>
          </p:cNvPr>
          <p:cNvSpPr>
            <a:spLocks noGrp="1"/>
          </p:cNvSpPr>
          <p:nvPr>
            <p:ph sz="quarter" idx="4" hasCustomPrompt="1"/>
          </p:nvPr>
        </p:nvSpPr>
        <p:spPr>
          <a:xfrm>
            <a:off x="6300000" y="2210852"/>
            <a:ext cx="5472000" cy="386848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43614A35-31E3-40DA-85DD-07B207690717}"/>
              </a:ext>
            </a:extLst>
          </p:cNvPr>
          <p:cNvSpPr>
            <a:spLocks noGrp="1"/>
          </p:cNvSpPr>
          <p:nvPr>
            <p:ph type="ftr" sz="quarter" idx="10"/>
          </p:nvPr>
        </p:nvSpPr>
        <p:spPr/>
        <p:txBody>
          <a:bodyPr/>
          <a:lstStyle/>
          <a:p>
            <a:r>
              <a:rPr lang="en-US" noProof="0" dirty="0"/>
              <a:t>Add a footer</a:t>
            </a:r>
          </a:p>
        </p:txBody>
      </p:sp>
      <p:sp>
        <p:nvSpPr>
          <p:cNvPr id="11" name="Slide Number Placeholder 10">
            <a:extLst>
              <a:ext uri="{FF2B5EF4-FFF2-40B4-BE49-F238E27FC236}">
                <a16:creationId xmlns:a16="http://schemas.microsoft.com/office/drawing/2014/main" id="{B171800C-9F25-4694-879B-16A1F7BBAA77}"/>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cxnSp>
        <p:nvCxnSpPr>
          <p:cNvPr id="12" name="Straight Connector 11" title="Divider Line">
            <a:extLst>
              <a:ext uri="{FF2B5EF4-FFF2-40B4-BE49-F238E27FC236}">
                <a16:creationId xmlns:a16="http://schemas.microsoft.com/office/drawing/2014/main" id="{03063CBE-E62B-44CB-9B45-D39B595FE2AF}"/>
              </a:ext>
            </a:extLst>
          </p:cNvPr>
          <p:cNvCxnSpPr>
            <a:cxnSpLocks/>
          </p:cNvCxnSpPr>
          <p:nvPr userDrawn="1"/>
        </p:nvCxnSpPr>
        <p:spPr>
          <a:xfrm>
            <a:off x="449349" y="2159999"/>
            <a:ext cx="42141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Divider Line">
            <a:extLst>
              <a:ext uri="{FF2B5EF4-FFF2-40B4-BE49-F238E27FC236}">
                <a16:creationId xmlns:a16="http://schemas.microsoft.com/office/drawing/2014/main" id="{0EA58CA1-D7A1-4089-B687-193C35202523}"/>
              </a:ext>
            </a:extLst>
          </p:cNvPr>
          <p:cNvCxnSpPr>
            <a:cxnSpLocks/>
          </p:cNvCxnSpPr>
          <p:nvPr userDrawn="1"/>
        </p:nvCxnSpPr>
        <p:spPr>
          <a:xfrm>
            <a:off x="6312700" y="2159999"/>
            <a:ext cx="42141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A1844C96-F6D4-4E32-8A11-B1815109D205}"/>
              </a:ext>
            </a:extLst>
          </p:cNvPr>
          <p:cNvSpPr>
            <a:spLocks noGrp="1"/>
          </p:cNvSpPr>
          <p:nvPr>
            <p:ph type="body" idx="1" hasCustomPrompt="1"/>
          </p:nvPr>
        </p:nvSpPr>
        <p:spPr>
          <a:xfrm>
            <a:off x="432000" y="1654025"/>
            <a:ext cx="54720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5" name="Text Placeholder 4">
            <a:extLst>
              <a:ext uri="{FF2B5EF4-FFF2-40B4-BE49-F238E27FC236}">
                <a16:creationId xmlns:a16="http://schemas.microsoft.com/office/drawing/2014/main" id="{EA0BCCC6-F846-426B-B421-41B835224F43}"/>
              </a:ext>
            </a:extLst>
          </p:cNvPr>
          <p:cNvSpPr>
            <a:spLocks noGrp="1"/>
          </p:cNvSpPr>
          <p:nvPr>
            <p:ph type="body" sz="quarter" idx="3" hasCustomPrompt="1"/>
          </p:nvPr>
        </p:nvSpPr>
        <p:spPr>
          <a:xfrm>
            <a:off x="6312700" y="1654025"/>
            <a:ext cx="54593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Tree>
    <p:extLst>
      <p:ext uri="{BB962C8B-B14F-4D97-AF65-F5344CB8AC3E}">
        <p14:creationId xmlns:p14="http://schemas.microsoft.com/office/powerpoint/2010/main" val="553097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F5B2679-5029-4692-A1C7-099E7A583624}"/>
              </a:ext>
            </a:extLst>
          </p:cNvPr>
          <p:cNvSpPr>
            <a:spLocks noGrp="1"/>
          </p:cNvSpPr>
          <p:nvPr>
            <p:ph idx="14" hasCustomPrompt="1"/>
          </p:nvPr>
        </p:nvSpPr>
        <p:spPr>
          <a:xfrm>
            <a:off x="43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1B5AA133-C824-4B4A-96F4-D48A58E222DA}"/>
              </a:ext>
            </a:extLst>
          </p:cNvPr>
          <p:cNvSpPr>
            <a:spLocks noGrp="1"/>
          </p:cNvSpPr>
          <p:nvPr>
            <p:ph idx="15" hasCustomPrompt="1"/>
          </p:nvPr>
        </p:nvSpPr>
        <p:spPr>
          <a:xfrm>
            <a:off x="430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388A40C4-1887-4DBA-90FF-4CF89932DA57}"/>
              </a:ext>
            </a:extLst>
          </p:cNvPr>
          <p:cNvSpPr>
            <a:spLocks noGrp="1"/>
          </p:cNvSpPr>
          <p:nvPr>
            <p:ph idx="16" hasCustomPrompt="1"/>
          </p:nvPr>
        </p:nvSpPr>
        <p:spPr>
          <a:xfrm>
            <a:off x="817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1728000"/>
            <a:ext cx="3600000" cy="720000"/>
          </a:xfrm>
          <a:solidFill>
            <a:schemeClr val="tx1">
              <a:lumMod val="75000"/>
              <a:lumOff val="25000"/>
            </a:schemeClr>
          </a:solidFill>
          <a:ln w="28575">
            <a:solidFill>
              <a:schemeClr val="accent1"/>
            </a:solidFill>
          </a:ln>
        </p:spPr>
        <p:txBody>
          <a:bodyPr lIns="108000" tIns="36000" rIns="108000" bIns="36000" anchor="ctr"/>
          <a:lstStyle>
            <a:lvl1pPr marL="0" indent="0" algn="ctr">
              <a:buNone/>
              <a:defRPr>
                <a:solidFill>
                  <a:schemeClr val="bg1"/>
                </a:solidFill>
              </a:defRPr>
            </a:lvl1pPr>
          </a:lstStyle>
          <a:p>
            <a:pPr lvl="0"/>
            <a:r>
              <a:rPr lang="en-US" noProof="0"/>
              <a:t>Section 1 Title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43CF4B74-3202-48D6-B573-AA3882B039F4}"/>
              </a:ext>
            </a:extLst>
          </p:cNvPr>
          <p:cNvSpPr>
            <a:spLocks noGrp="1"/>
          </p:cNvSpPr>
          <p:nvPr>
            <p:ph idx="12" hasCustomPrompt="1"/>
          </p:nvPr>
        </p:nvSpPr>
        <p:spPr>
          <a:xfrm>
            <a:off x="4302000" y="1728000"/>
            <a:ext cx="3600000" cy="720000"/>
          </a:xfrm>
          <a:solidFill>
            <a:schemeClr val="tx1">
              <a:lumMod val="75000"/>
              <a:lumOff val="25000"/>
            </a:schemeClr>
          </a:solidFill>
          <a:ln w="28575">
            <a:solidFill>
              <a:schemeClr val="accent2"/>
            </a:solidFill>
          </a:ln>
        </p:spPr>
        <p:txBody>
          <a:bodyPr lIns="108000" tIns="36000" rIns="108000" bIns="36000" anchor="ctr"/>
          <a:lstStyle>
            <a:lvl1pPr marL="0" indent="0" algn="ctr">
              <a:buNone/>
              <a:defRPr>
                <a:solidFill>
                  <a:schemeClr val="bg1"/>
                </a:solidFill>
              </a:defRPr>
            </a:lvl1pPr>
          </a:lstStyle>
          <a:p>
            <a:pPr lvl="0"/>
            <a:r>
              <a:rPr lang="en-US" noProof="0"/>
              <a:t>Section 2 Title</a:t>
            </a:r>
          </a:p>
        </p:txBody>
      </p:sp>
      <p:sp>
        <p:nvSpPr>
          <p:cNvPr id="9" name="Content Placeholder 2">
            <a:extLst>
              <a:ext uri="{FF2B5EF4-FFF2-40B4-BE49-F238E27FC236}">
                <a16:creationId xmlns:a16="http://schemas.microsoft.com/office/drawing/2014/main" id="{0BA6D519-EE14-4D3E-B15F-70C4423A3988}"/>
              </a:ext>
            </a:extLst>
          </p:cNvPr>
          <p:cNvSpPr>
            <a:spLocks noGrp="1"/>
          </p:cNvSpPr>
          <p:nvPr>
            <p:ph idx="13" hasCustomPrompt="1"/>
          </p:nvPr>
        </p:nvSpPr>
        <p:spPr>
          <a:xfrm>
            <a:off x="8172000" y="1728000"/>
            <a:ext cx="3600000" cy="720000"/>
          </a:xfrm>
          <a:solidFill>
            <a:schemeClr val="tx1">
              <a:lumMod val="75000"/>
              <a:lumOff val="25000"/>
            </a:schemeClr>
          </a:solidFill>
          <a:ln w="28575">
            <a:solidFill>
              <a:schemeClr val="accent3"/>
            </a:solidFill>
          </a:ln>
        </p:spPr>
        <p:txBody>
          <a:bodyPr lIns="108000" tIns="36000" rIns="108000" bIns="36000" anchor="ctr"/>
          <a:lstStyle>
            <a:lvl1pPr marL="0" indent="0" algn="ctr">
              <a:buNone/>
              <a:defRPr>
                <a:solidFill>
                  <a:schemeClr val="bg1"/>
                </a:solidFill>
              </a:defRPr>
            </a:lvl1pPr>
          </a:lstStyle>
          <a:p>
            <a:pPr lvl="0"/>
            <a:r>
              <a:rPr lang="en-US" noProof="0"/>
              <a:t>Section 3 Title</a:t>
            </a:r>
          </a:p>
        </p:txBody>
      </p:sp>
      <p:sp>
        <p:nvSpPr>
          <p:cNvPr id="13" name="Text Placeholder 5">
            <a:extLst>
              <a:ext uri="{FF2B5EF4-FFF2-40B4-BE49-F238E27FC236}">
                <a16:creationId xmlns:a16="http://schemas.microsoft.com/office/drawing/2014/main" id="{4DA29CFB-3C73-4618-B2D9-70E396D1EBA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1601538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cxnSp>
        <p:nvCxnSpPr>
          <p:cNvPr id="8" name="Straight Arrow Connector 7">
            <a:extLst>
              <a:ext uri="{FF2B5EF4-FFF2-40B4-BE49-F238E27FC236}">
                <a16:creationId xmlns:a16="http://schemas.microsoft.com/office/drawing/2014/main" id="{B66BE87F-A588-41BE-A251-8940FFF7BDB0}"/>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10">
            <a:extLst>
              <a:ext uri="{FF2B5EF4-FFF2-40B4-BE49-F238E27FC236}">
                <a16:creationId xmlns:a16="http://schemas.microsoft.com/office/drawing/2014/main" id="{EE87B275-BCEB-48C5-BD58-39E2B9AB906E}"/>
              </a:ext>
            </a:extLst>
          </p:cNvPr>
          <p:cNvSpPr>
            <a:spLocks noGrp="1"/>
          </p:cNvSpPr>
          <p:nvPr>
            <p:ph type="body" sz="quarter" idx="33" hasCustomPrompt="1"/>
          </p:nvPr>
        </p:nvSpPr>
        <p:spPr>
          <a:xfrm>
            <a:off x="4129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0" name="Text Placeholder 10">
            <a:extLst>
              <a:ext uri="{FF2B5EF4-FFF2-40B4-BE49-F238E27FC236}">
                <a16:creationId xmlns:a16="http://schemas.microsoft.com/office/drawing/2014/main" id="{75FEF587-0930-42DA-AF85-54F9A14870D3}"/>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1" name="Text Placeholder 10">
            <a:extLst>
              <a:ext uri="{FF2B5EF4-FFF2-40B4-BE49-F238E27FC236}">
                <a16:creationId xmlns:a16="http://schemas.microsoft.com/office/drawing/2014/main" id="{77B00876-F334-4F19-ACB9-5A52E300C62F}"/>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2" name="Text Placeholder 10">
            <a:extLst>
              <a:ext uri="{FF2B5EF4-FFF2-40B4-BE49-F238E27FC236}">
                <a16:creationId xmlns:a16="http://schemas.microsoft.com/office/drawing/2014/main" id="{DC5160FB-C621-4014-AF15-7C31EBF94639}"/>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3" name="Text Placeholder 10">
            <a:extLst>
              <a:ext uri="{FF2B5EF4-FFF2-40B4-BE49-F238E27FC236}">
                <a16:creationId xmlns:a16="http://schemas.microsoft.com/office/drawing/2014/main" id="{3D37E5E1-DD5A-4C77-849F-40C0D2AE3F71}"/>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4" name="Text Placeholder 10">
            <a:extLst>
              <a:ext uri="{FF2B5EF4-FFF2-40B4-BE49-F238E27FC236}">
                <a16:creationId xmlns:a16="http://schemas.microsoft.com/office/drawing/2014/main" id="{8164CA25-5B7F-4EDD-8B42-0D567DED1794}"/>
              </a:ext>
            </a:extLst>
          </p:cNvPr>
          <p:cNvSpPr>
            <a:spLocks noGrp="1"/>
          </p:cNvSpPr>
          <p:nvPr>
            <p:ph type="body" sz="quarter" idx="38" hasCustomPrompt="1"/>
          </p:nvPr>
        </p:nvSpPr>
        <p:spPr>
          <a:xfrm>
            <a:off x="60771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5" name="Text Placeholder 10">
            <a:extLst>
              <a:ext uri="{FF2B5EF4-FFF2-40B4-BE49-F238E27FC236}">
                <a16:creationId xmlns:a16="http://schemas.microsoft.com/office/drawing/2014/main" id="{15876039-3F56-4587-900E-4FCE60BCA50B}"/>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6" name="Text Placeholder 10">
            <a:extLst>
              <a:ext uri="{FF2B5EF4-FFF2-40B4-BE49-F238E27FC236}">
                <a16:creationId xmlns:a16="http://schemas.microsoft.com/office/drawing/2014/main" id="{515FCEBD-9007-4B9D-AE69-7F8068A14B21}"/>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7" name="Text Placeholder 10">
            <a:extLst>
              <a:ext uri="{FF2B5EF4-FFF2-40B4-BE49-F238E27FC236}">
                <a16:creationId xmlns:a16="http://schemas.microsoft.com/office/drawing/2014/main" id="{8856F7F9-97EB-4612-BB5C-DDB9D90C9CD4}"/>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8" name="Text Placeholder 10">
            <a:extLst>
              <a:ext uri="{FF2B5EF4-FFF2-40B4-BE49-F238E27FC236}">
                <a16:creationId xmlns:a16="http://schemas.microsoft.com/office/drawing/2014/main" id="{B0C577BC-AD44-4FF0-8F34-D7ABD44B100A}"/>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9" name="Text Placeholder 10">
            <a:extLst>
              <a:ext uri="{FF2B5EF4-FFF2-40B4-BE49-F238E27FC236}">
                <a16:creationId xmlns:a16="http://schemas.microsoft.com/office/drawing/2014/main" id="{12E19F39-39CE-43A3-912F-3D8656DA5E76}"/>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0" name="Text Placeholder 10">
            <a:extLst>
              <a:ext uri="{FF2B5EF4-FFF2-40B4-BE49-F238E27FC236}">
                <a16:creationId xmlns:a16="http://schemas.microsoft.com/office/drawing/2014/main" id="{64F2C543-C785-4078-9811-96F28F1BF210}"/>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022F0FFE-8538-47C2-9227-B4DE41186CE8}"/>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75D12B21-B498-4E00-B817-457BAED99A33}"/>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3" name="Text Placeholder 10">
            <a:extLst>
              <a:ext uri="{FF2B5EF4-FFF2-40B4-BE49-F238E27FC236}">
                <a16:creationId xmlns:a16="http://schemas.microsoft.com/office/drawing/2014/main" id="{A60F8F4D-F654-4555-BC21-7137D98E027C}"/>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4" name="Text Placeholder 10">
            <a:extLst>
              <a:ext uri="{FF2B5EF4-FFF2-40B4-BE49-F238E27FC236}">
                <a16:creationId xmlns:a16="http://schemas.microsoft.com/office/drawing/2014/main" id="{0B633DEF-CDC6-4A75-A05B-0C875E2B8FF1}"/>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23A67F56-440C-4AE2-B52E-F6ECF3E31F86}"/>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E8F5BF8F-8918-4E36-8AAF-45E994E46B29}"/>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7" name="Text Placeholder 10">
            <a:extLst>
              <a:ext uri="{FF2B5EF4-FFF2-40B4-BE49-F238E27FC236}">
                <a16:creationId xmlns:a16="http://schemas.microsoft.com/office/drawing/2014/main" id="{1A2F56E4-C780-42A2-BA54-B1EAB7CA2197}"/>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8" name="Text Placeholder 10">
            <a:extLst>
              <a:ext uri="{FF2B5EF4-FFF2-40B4-BE49-F238E27FC236}">
                <a16:creationId xmlns:a16="http://schemas.microsoft.com/office/drawing/2014/main" id="{7405E86B-3690-4EBE-8353-7ABE76F10810}"/>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9" name="Text Placeholder 10">
            <a:extLst>
              <a:ext uri="{FF2B5EF4-FFF2-40B4-BE49-F238E27FC236}">
                <a16:creationId xmlns:a16="http://schemas.microsoft.com/office/drawing/2014/main" id="{DB54048B-A035-47F0-B54D-1B9676EE8931}"/>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12F6976C-DDBF-4808-9B45-2C78E0FC6AA7}"/>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66103D17-8EEC-45BF-B909-8F6DB8575A35}"/>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57F6EB7B-A4AE-4147-A94B-9C2860A158F4}"/>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95673032-36DB-4772-82D8-46E21D810A56}"/>
              </a:ext>
            </a:extLst>
          </p:cNvPr>
          <p:cNvSpPr>
            <a:spLocks noGrp="1"/>
          </p:cNvSpPr>
          <p:nvPr>
            <p:ph type="body" sz="quarter" idx="57" hasCustomPrompt="1"/>
          </p:nvPr>
        </p:nvSpPr>
        <p:spPr>
          <a:xfrm>
            <a:off x="1081616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CDE9935C-FEBD-421A-A63B-8A87A2D4A4D9}"/>
              </a:ext>
            </a:extLst>
          </p:cNvPr>
          <p:cNvSpPr>
            <a:spLocks noGrp="1"/>
          </p:cNvSpPr>
          <p:nvPr>
            <p:ph type="body" sz="quarter" idx="58" hasCustomPrompt="1"/>
          </p:nvPr>
        </p:nvSpPr>
        <p:spPr>
          <a:xfrm>
            <a:off x="1128818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 name="Text Placeholder 3">
            <a:extLst>
              <a:ext uri="{FF2B5EF4-FFF2-40B4-BE49-F238E27FC236}">
                <a16:creationId xmlns:a16="http://schemas.microsoft.com/office/drawing/2014/main" id="{D242C672-1222-4C21-9E3D-F365D9665E1B}"/>
              </a:ext>
            </a:extLst>
          </p:cNvPr>
          <p:cNvSpPr>
            <a:spLocks noGrp="1"/>
          </p:cNvSpPr>
          <p:nvPr>
            <p:ph type="body" sz="quarter" idx="59" hasCustomPrompt="1"/>
          </p:nvPr>
        </p:nvSpPr>
        <p:spPr>
          <a:xfrm>
            <a:off x="5360988" y="2190750"/>
            <a:ext cx="1793875" cy="561975"/>
          </a:xfrm>
          <a:solidFill>
            <a:schemeClr val="bg1">
              <a:lumMod val="95000"/>
            </a:schemeClr>
          </a:solidFill>
        </p:spPr>
        <p:txBody>
          <a:bodyPr tIns="36000" anchor="t"/>
          <a:lstStyle>
            <a:lvl1pPr marL="0" indent="0" algn="ctr">
              <a:buNone/>
              <a:defRPr sz="1600"/>
            </a:lvl1pPr>
          </a:lstStyle>
          <a:p>
            <a:pPr lvl="0"/>
            <a:r>
              <a:rPr lang="en-US" noProof="0"/>
              <a:t>Item Title</a:t>
            </a:r>
          </a:p>
        </p:txBody>
      </p:sp>
      <p:sp>
        <p:nvSpPr>
          <p:cNvPr id="37" name="Text Placeholder 36">
            <a:extLst>
              <a:ext uri="{FF2B5EF4-FFF2-40B4-BE49-F238E27FC236}">
                <a16:creationId xmlns:a16="http://schemas.microsoft.com/office/drawing/2014/main" id="{2F97A7E3-509A-417D-9818-EDDA3B539E4F}"/>
              </a:ext>
            </a:extLst>
          </p:cNvPr>
          <p:cNvSpPr>
            <a:spLocks noGrp="1"/>
          </p:cNvSpPr>
          <p:nvPr>
            <p:ph type="body" sz="quarter" idx="60" hasCustomPrompt="1"/>
          </p:nvPr>
        </p:nvSpPr>
        <p:spPr>
          <a:xfrm>
            <a:off x="5412717" y="2505005"/>
            <a:ext cx="1690417" cy="224670"/>
          </a:xfrm>
        </p:spPr>
        <p:txBody>
          <a:bodyPr/>
          <a:lstStyle>
            <a:lvl1pPr marL="0" indent="0" algn="ctr">
              <a:buNone/>
              <a:defRPr sz="1200">
                <a:solidFill>
                  <a:schemeClr val="tx1">
                    <a:lumMod val="50000"/>
                    <a:lumOff val="50000"/>
                  </a:schemeClr>
                </a:solidFill>
              </a:defRPr>
            </a:lvl1pPr>
          </a:lstStyle>
          <a:p>
            <a:pPr lvl="0"/>
            <a:r>
              <a:rPr lang="en-US" noProof="0"/>
              <a:t>Month, Year</a:t>
            </a:r>
          </a:p>
        </p:txBody>
      </p:sp>
    </p:spTree>
    <p:extLst>
      <p:ext uri="{BB962C8B-B14F-4D97-AF65-F5344CB8AC3E}">
        <p14:creationId xmlns:p14="http://schemas.microsoft.com/office/powerpoint/2010/main" val="529110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5" name="Picture Placeholder 4">
            <a:extLst>
              <a:ext uri="{FF2B5EF4-FFF2-40B4-BE49-F238E27FC236}">
                <a16:creationId xmlns:a16="http://schemas.microsoft.com/office/drawing/2014/main" id="{8977821B-617D-47E4-AAA2-FADADD15EBCD}"/>
              </a:ext>
            </a:extLst>
          </p:cNvPr>
          <p:cNvSpPr>
            <a:spLocks noGrp="1"/>
          </p:cNvSpPr>
          <p:nvPr>
            <p:ph type="pic" sz="quarter" idx="12" hasCustomPrompt="1"/>
          </p:nvPr>
        </p:nvSpPr>
        <p:spPr>
          <a:xfrm>
            <a:off x="431799"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1974854"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11" name="Text Placeholder 10">
            <a:extLst>
              <a:ext uri="{FF2B5EF4-FFF2-40B4-BE49-F238E27FC236}">
                <a16:creationId xmlns:a16="http://schemas.microsoft.com/office/drawing/2014/main" id="{53739758-B746-428A-A18B-3989DA89A860}"/>
              </a:ext>
            </a:extLst>
          </p:cNvPr>
          <p:cNvSpPr>
            <a:spLocks noGrp="1"/>
          </p:cNvSpPr>
          <p:nvPr>
            <p:ph type="body" sz="quarter" idx="14" hasCustomPrompt="1"/>
          </p:nvPr>
        </p:nvSpPr>
        <p:spPr>
          <a:xfrm>
            <a:off x="1974854"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8" name="Text Placeholder 8">
            <a:extLst>
              <a:ext uri="{FF2B5EF4-FFF2-40B4-BE49-F238E27FC236}">
                <a16:creationId xmlns:a16="http://schemas.microsoft.com/office/drawing/2014/main" id="{B502D142-31B4-4BFF-A18F-9FB36E0F4005}"/>
              </a:ext>
            </a:extLst>
          </p:cNvPr>
          <p:cNvSpPr>
            <a:spLocks noGrp="1"/>
          </p:cNvSpPr>
          <p:nvPr>
            <p:ph type="body" sz="quarter" idx="33" hasCustomPrompt="1"/>
          </p:nvPr>
        </p:nvSpPr>
        <p:spPr>
          <a:xfrm>
            <a:off x="1974854"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41" name="Picture Placeholder 4">
            <a:extLst>
              <a:ext uri="{FF2B5EF4-FFF2-40B4-BE49-F238E27FC236}">
                <a16:creationId xmlns:a16="http://schemas.microsoft.com/office/drawing/2014/main" id="{ED382BE6-73A2-49C4-9284-7996310FE85F}"/>
              </a:ext>
            </a:extLst>
          </p:cNvPr>
          <p:cNvSpPr>
            <a:spLocks noGrp="1"/>
          </p:cNvSpPr>
          <p:nvPr>
            <p:ph type="pic" sz="quarter" idx="34" hasCustomPrompt="1"/>
          </p:nvPr>
        </p:nvSpPr>
        <p:spPr>
          <a:xfrm>
            <a:off x="4268028"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42" name="Text Placeholder 8">
            <a:extLst>
              <a:ext uri="{FF2B5EF4-FFF2-40B4-BE49-F238E27FC236}">
                <a16:creationId xmlns:a16="http://schemas.microsoft.com/office/drawing/2014/main" id="{5E81FDE4-AA9D-42F8-BEAF-C710A81DC8AB}"/>
              </a:ext>
            </a:extLst>
          </p:cNvPr>
          <p:cNvSpPr>
            <a:spLocks noGrp="1"/>
          </p:cNvSpPr>
          <p:nvPr>
            <p:ph type="body" sz="quarter" idx="35" hasCustomPrompt="1"/>
          </p:nvPr>
        </p:nvSpPr>
        <p:spPr>
          <a:xfrm>
            <a:off x="5811083"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43" name="Text Placeholder 10">
            <a:extLst>
              <a:ext uri="{FF2B5EF4-FFF2-40B4-BE49-F238E27FC236}">
                <a16:creationId xmlns:a16="http://schemas.microsoft.com/office/drawing/2014/main" id="{9D6585E1-D051-4611-811C-C8101B0D2F03}"/>
              </a:ext>
            </a:extLst>
          </p:cNvPr>
          <p:cNvSpPr>
            <a:spLocks noGrp="1"/>
          </p:cNvSpPr>
          <p:nvPr>
            <p:ph type="body" sz="quarter" idx="36" hasCustomPrompt="1"/>
          </p:nvPr>
        </p:nvSpPr>
        <p:spPr>
          <a:xfrm>
            <a:off x="5811083"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44" name="Text Placeholder 8">
            <a:extLst>
              <a:ext uri="{FF2B5EF4-FFF2-40B4-BE49-F238E27FC236}">
                <a16:creationId xmlns:a16="http://schemas.microsoft.com/office/drawing/2014/main" id="{6C195A32-24CC-4109-9C00-31757D0A0A3C}"/>
              </a:ext>
            </a:extLst>
          </p:cNvPr>
          <p:cNvSpPr>
            <a:spLocks noGrp="1"/>
          </p:cNvSpPr>
          <p:nvPr>
            <p:ph type="body" sz="quarter" idx="37" hasCustomPrompt="1"/>
          </p:nvPr>
        </p:nvSpPr>
        <p:spPr>
          <a:xfrm>
            <a:off x="581108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45" name="Picture Placeholder 4">
            <a:extLst>
              <a:ext uri="{FF2B5EF4-FFF2-40B4-BE49-F238E27FC236}">
                <a16:creationId xmlns:a16="http://schemas.microsoft.com/office/drawing/2014/main" id="{B318C64F-C963-4A3C-BB8F-999A7F7F5F88}"/>
              </a:ext>
            </a:extLst>
          </p:cNvPr>
          <p:cNvSpPr>
            <a:spLocks noGrp="1"/>
          </p:cNvSpPr>
          <p:nvPr>
            <p:ph type="pic" sz="quarter" idx="38" hasCustomPrompt="1"/>
          </p:nvPr>
        </p:nvSpPr>
        <p:spPr>
          <a:xfrm>
            <a:off x="8112825"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Image Here</a:t>
            </a:r>
          </a:p>
        </p:txBody>
      </p:sp>
      <p:sp>
        <p:nvSpPr>
          <p:cNvPr id="46" name="Text Placeholder 8">
            <a:extLst>
              <a:ext uri="{FF2B5EF4-FFF2-40B4-BE49-F238E27FC236}">
                <a16:creationId xmlns:a16="http://schemas.microsoft.com/office/drawing/2014/main" id="{B8B9BC49-5937-4C0A-9AA6-7A7DA7F18CAF}"/>
              </a:ext>
            </a:extLst>
          </p:cNvPr>
          <p:cNvSpPr>
            <a:spLocks noGrp="1"/>
          </p:cNvSpPr>
          <p:nvPr>
            <p:ph type="body" sz="quarter" idx="39" hasCustomPrompt="1"/>
          </p:nvPr>
        </p:nvSpPr>
        <p:spPr>
          <a:xfrm>
            <a:off x="9647313"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47" name="Text Placeholder 10">
            <a:extLst>
              <a:ext uri="{FF2B5EF4-FFF2-40B4-BE49-F238E27FC236}">
                <a16:creationId xmlns:a16="http://schemas.microsoft.com/office/drawing/2014/main" id="{8020B4D6-002F-4FA9-BF1D-FC56D9A06F28}"/>
              </a:ext>
            </a:extLst>
          </p:cNvPr>
          <p:cNvSpPr>
            <a:spLocks noGrp="1"/>
          </p:cNvSpPr>
          <p:nvPr>
            <p:ph type="body" sz="quarter" idx="40" hasCustomPrompt="1"/>
          </p:nvPr>
        </p:nvSpPr>
        <p:spPr>
          <a:xfrm>
            <a:off x="9647313"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48" name="Text Placeholder 8">
            <a:extLst>
              <a:ext uri="{FF2B5EF4-FFF2-40B4-BE49-F238E27FC236}">
                <a16:creationId xmlns:a16="http://schemas.microsoft.com/office/drawing/2014/main" id="{93C1946C-7118-4BF3-8EE8-B0944465F49A}"/>
              </a:ext>
            </a:extLst>
          </p:cNvPr>
          <p:cNvSpPr>
            <a:spLocks noGrp="1"/>
          </p:cNvSpPr>
          <p:nvPr>
            <p:ph type="body" sz="quarter" idx="41" hasCustomPrompt="1"/>
          </p:nvPr>
        </p:nvSpPr>
        <p:spPr>
          <a:xfrm>
            <a:off x="964731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Tree>
    <p:extLst>
      <p:ext uri="{BB962C8B-B14F-4D97-AF65-F5344CB8AC3E}">
        <p14:creationId xmlns:p14="http://schemas.microsoft.com/office/powerpoint/2010/main" val="1638949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375703"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375703"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4319606"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4319606"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6263509"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6263509"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8207412"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8207412"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37570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4319606"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6263509"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8207412"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21" name="Text Placeholder 8">
            <a:extLst>
              <a:ext uri="{FF2B5EF4-FFF2-40B4-BE49-F238E27FC236}">
                <a16:creationId xmlns:a16="http://schemas.microsoft.com/office/drawing/2014/main" id="{F9EF21D5-1862-4F5B-86BF-B76AF2A72B32}"/>
              </a:ext>
            </a:extLst>
          </p:cNvPr>
          <p:cNvSpPr>
            <a:spLocks noGrp="1"/>
          </p:cNvSpPr>
          <p:nvPr>
            <p:ph type="body" sz="quarter" idx="46" hasCustomPrompt="1"/>
          </p:nvPr>
        </p:nvSpPr>
        <p:spPr>
          <a:xfrm>
            <a:off x="10151313"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22" name="Text Placeholder 10">
            <a:extLst>
              <a:ext uri="{FF2B5EF4-FFF2-40B4-BE49-F238E27FC236}">
                <a16:creationId xmlns:a16="http://schemas.microsoft.com/office/drawing/2014/main" id="{80EC8DA4-EC6B-4362-949F-968E973A545B}"/>
              </a:ext>
            </a:extLst>
          </p:cNvPr>
          <p:cNvSpPr>
            <a:spLocks noGrp="1"/>
          </p:cNvSpPr>
          <p:nvPr>
            <p:ph type="body" sz="quarter" idx="47" hasCustomPrompt="1"/>
          </p:nvPr>
        </p:nvSpPr>
        <p:spPr>
          <a:xfrm>
            <a:off x="10151313"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23" name="Picture Placeholder 15">
            <a:extLst>
              <a:ext uri="{FF2B5EF4-FFF2-40B4-BE49-F238E27FC236}">
                <a16:creationId xmlns:a16="http://schemas.microsoft.com/office/drawing/2014/main" id="{FC64B5FD-0E87-4FAB-AFEA-D10DFED9F653}"/>
              </a:ext>
            </a:extLst>
          </p:cNvPr>
          <p:cNvSpPr>
            <a:spLocks noGrp="1"/>
          </p:cNvSpPr>
          <p:nvPr>
            <p:ph type="pic" sz="quarter" idx="48"/>
          </p:nvPr>
        </p:nvSpPr>
        <p:spPr>
          <a:xfrm>
            <a:off x="1015131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Tree>
    <p:extLst>
      <p:ext uri="{BB962C8B-B14F-4D97-AF65-F5344CB8AC3E}">
        <p14:creationId xmlns:p14="http://schemas.microsoft.com/office/powerpoint/2010/main" val="3462051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2434267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Tree>
    <p:extLst>
      <p:ext uri="{BB962C8B-B14F-4D97-AF65-F5344CB8AC3E}">
        <p14:creationId xmlns:p14="http://schemas.microsoft.com/office/powerpoint/2010/main" val="30592846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A4E56-DEE9-4FB2-89FF-0F12DB08ADCA}"/>
              </a:ext>
            </a:extLst>
          </p:cNvPr>
          <p:cNvSpPr>
            <a:spLocks noGrp="1"/>
          </p:cNvSpPr>
          <p:nvPr>
            <p:ph type="ftr" sz="quarter" idx="10"/>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CA8525B7-4C8D-4482-98E3-A68789AAB0CF}"/>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Tree>
    <p:extLst>
      <p:ext uri="{BB962C8B-B14F-4D97-AF65-F5344CB8AC3E}">
        <p14:creationId xmlns:p14="http://schemas.microsoft.com/office/powerpoint/2010/main" val="17602381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bg1">
            <a:lumMod val="95000"/>
          </a:schemeClr>
        </a:solidFill>
        <a:effectLst/>
      </p:bgPr>
    </p:bg>
    <p:spTree>
      <p:nvGrpSpPr>
        <p:cNvPr id="1" name=""/>
        <p:cNvGrpSpPr/>
        <p:nvPr/>
      </p:nvGrpSpPr>
      <p:grpSpPr>
        <a:xfrm>
          <a:off x="0" y="0"/>
          <a:ext cx="0" cy="0"/>
          <a:chOff x="0" y="0"/>
          <a:chExt cx="0" cy="0"/>
        </a:xfrm>
      </p:grpSpPr>
      <p:sp>
        <p:nvSpPr>
          <p:cNvPr id="14" name="Picture Placeholder 9">
            <a:extLst>
              <a:ext uri="{FF2B5EF4-FFF2-40B4-BE49-F238E27FC236}">
                <a16:creationId xmlns:a16="http://schemas.microsoft.com/office/drawing/2014/main" id="{FF978957-D101-43B4-A717-19B1820B4F1A}"/>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 </a:t>
            </a:r>
          </a:p>
        </p:txBody>
      </p:sp>
      <p:sp>
        <p:nvSpPr>
          <p:cNvPr id="9" name="Rectangle 8">
            <a:extLst>
              <a:ext uri="{FF2B5EF4-FFF2-40B4-BE49-F238E27FC236}">
                <a16:creationId xmlns:a16="http://schemas.microsoft.com/office/drawing/2014/main" id="{84DD3616-4E40-4CE5-88C8-2AF6E47D2086}"/>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1EA3B184-0AF0-4DF5-B2BD-E6D1806BE1BF}"/>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B8FC9062-5711-4550-8470-F1324E804FFF}"/>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6336000" y="0"/>
            <a:ext cx="3979575"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hasCustomPrompt="1"/>
          </p:nvPr>
        </p:nvSpPr>
        <p:spPr>
          <a:xfrm>
            <a:off x="6539896" y="2377000"/>
            <a:ext cx="3571782" cy="2387600"/>
          </a:xfrm>
        </p:spPr>
        <p:txBody>
          <a:bodyPr anchor="b"/>
          <a:lstStyle>
            <a:lvl1pPr algn="l">
              <a:defRPr sz="5400" spc="-300">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hasCustomPrompt="1"/>
          </p:nvPr>
        </p:nvSpPr>
        <p:spPr>
          <a:xfrm>
            <a:off x="6905624" y="5057775"/>
            <a:ext cx="3206053" cy="247650"/>
          </a:xfrm>
        </p:spPr>
        <p:txBody>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5" name="Text Placeholder 4">
            <a:extLst>
              <a:ext uri="{FF2B5EF4-FFF2-40B4-BE49-F238E27FC236}">
                <a16:creationId xmlns:a16="http://schemas.microsoft.com/office/drawing/2014/main" id="{99EABB85-2AAF-4939-BDF4-E3CF2F31B32F}"/>
              </a:ext>
            </a:extLst>
          </p:cNvPr>
          <p:cNvSpPr>
            <a:spLocks noGrp="1"/>
          </p:cNvSpPr>
          <p:nvPr>
            <p:ph type="body" sz="quarter" idx="12" hasCustomPrompt="1"/>
          </p:nvPr>
        </p:nvSpPr>
        <p:spPr>
          <a:xfrm>
            <a:off x="6905625" y="5400675"/>
            <a:ext cx="3206750" cy="247650"/>
          </a:xfrm>
        </p:spPr>
        <p:txBody>
          <a:bodyPr vert="horz" lIns="0" tIns="0" rIns="0" bIns="0" rtlCol="0">
            <a:noAutofit/>
          </a:bodyPr>
          <a:lstStyle>
            <a:lvl1pPr marL="0" indent="0">
              <a:buNone/>
              <a:defRPr lang="en-US" sz="1400" dirty="0" smtClean="0">
                <a:solidFill>
                  <a:schemeClr val="bg1"/>
                </a:solidFill>
              </a:defRPr>
            </a:lvl1pPr>
            <a:lvl2pPr>
              <a:defRPr lang="en-US" sz="2000" dirty="0" smtClean="0"/>
            </a:lvl2pPr>
            <a:lvl3pPr>
              <a:defRPr lang="en-US" sz="1800" dirty="0" smtClean="0"/>
            </a:lvl3pPr>
            <a:lvl4pPr>
              <a:defRPr lang="en-US" sz="1600" dirty="0" smtClean="0"/>
            </a:lvl4pPr>
            <a:lvl5pPr>
              <a:defRPr lang="en-ZA" sz="1600" dirty="0"/>
            </a:lvl5pPr>
          </a:lstStyle>
          <a:p>
            <a:pPr marL="266700" lvl="0" indent="-266700"/>
            <a:r>
              <a:rPr lang="en-US" noProof="0"/>
              <a:t>Contact Number</a:t>
            </a:r>
          </a:p>
        </p:txBody>
      </p:sp>
      <p:sp>
        <p:nvSpPr>
          <p:cNvPr id="10" name="Text Placeholder 9">
            <a:extLst>
              <a:ext uri="{FF2B5EF4-FFF2-40B4-BE49-F238E27FC236}">
                <a16:creationId xmlns:a16="http://schemas.microsoft.com/office/drawing/2014/main" id="{04E7DF27-55E9-4F17-91D3-29228A4020F3}"/>
              </a:ext>
            </a:extLst>
          </p:cNvPr>
          <p:cNvSpPr>
            <a:spLocks noGrp="1"/>
          </p:cNvSpPr>
          <p:nvPr>
            <p:ph type="body" sz="quarter" idx="13" hasCustomPrompt="1"/>
          </p:nvPr>
        </p:nvSpPr>
        <p:spPr>
          <a:xfrm>
            <a:off x="6905625" y="5751513"/>
            <a:ext cx="3206750" cy="247650"/>
          </a:xfrm>
        </p:spPr>
        <p:txBody>
          <a:bodyPr vert="horz" lIns="0" tIns="0" rIns="0" bIns="0" rtlCol="0">
            <a:noAutofit/>
          </a:bodyPr>
          <a:lstStyle>
            <a:lvl1pPr marL="0" indent="0">
              <a:buNone/>
              <a:defRPr lang="en-US" sz="1400" smtClean="0">
                <a:solidFill>
                  <a:schemeClr val="bg1"/>
                </a:solidFill>
              </a:defRPr>
            </a:lvl1pPr>
            <a:lvl2pPr>
              <a:defRPr lang="en-US" sz="2000" smtClean="0"/>
            </a:lvl2pPr>
            <a:lvl3pPr>
              <a:defRPr lang="en-US" sz="1800" smtClean="0"/>
            </a:lvl3pPr>
            <a:lvl4pPr>
              <a:defRPr lang="en-US" sz="1600" smtClean="0"/>
            </a:lvl4pPr>
            <a:lvl5pPr>
              <a:defRPr lang="en-ZA" sz="1600"/>
            </a:lvl5pPr>
          </a:lstStyle>
          <a:p>
            <a:pPr marL="266700" lvl="0" indent="-266700"/>
            <a:r>
              <a:rPr lang="en-US" noProof="0"/>
              <a:t>Email or Social Media Handle</a:t>
            </a:r>
          </a:p>
        </p:txBody>
      </p:sp>
    </p:spTree>
    <p:extLst>
      <p:ext uri="{BB962C8B-B14F-4D97-AF65-F5344CB8AC3E}">
        <p14:creationId xmlns:p14="http://schemas.microsoft.com/office/powerpoint/2010/main" val="4100815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bile App Previews">
    <p:spTree>
      <p:nvGrpSpPr>
        <p:cNvPr id="1" name=""/>
        <p:cNvGrpSpPr/>
        <p:nvPr/>
      </p:nvGrpSpPr>
      <p:grpSpPr>
        <a:xfrm>
          <a:off x="0" y="0"/>
          <a:ext cx="0" cy="0"/>
          <a:chOff x="0" y="0"/>
          <a:chExt cx="0" cy="0"/>
        </a:xfrm>
      </p:grpSpPr>
      <p:pic>
        <p:nvPicPr>
          <p:cNvPr id="8" name="Picture 7" descr="Screen of a cell phone&#10;&#10;Description generated with high confidence">
            <a:extLst>
              <a:ext uri="{FF2B5EF4-FFF2-40B4-BE49-F238E27FC236}">
                <a16:creationId xmlns:a16="http://schemas.microsoft.com/office/drawing/2014/main" id="{68055F11-596F-47BF-A832-A501EC346C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3307" y="915497"/>
            <a:ext cx="4666142" cy="4684105"/>
          </a:xfrm>
          <a:prstGeom prst="rect">
            <a:avLst/>
          </a:prstGeom>
        </p:spPr>
      </p:pic>
      <p:pic>
        <p:nvPicPr>
          <p:cNvPr id="9" name="Picture 8" descr="Screen of a cell phone&#10;&#10;Description generated with high confidence">
            <a:extLst>
              <a:ext uri="{FF2B5EF4-FFF2-40B4-BE49-F238E27FC236}">
                <a16:creationId xmlns:a16="http://schemas.microsoft.com/office/drawing/2014/main" id="{80EBF765-2A5E-4BDA-B092-25691E4791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62929" y="915497"/>
            <a:ext cx="4666142" cy="4684105"/>
          </a:xfrm>
          <a:prstGeom prst="rect">
            <a:avLst/>
          </a:prstGeom>
        </p:spPr>
      </p:pic>
      <p:pic>
        <p:nvPicPr>
          <p:cNvPr id="10" name="Picture 9" descr="Screen of a cell phone&#10;&#10;Description generated with high confidence">
            <a:extLst>
              <a:ext uri="{FF2B5EF4-FFF2-40B4-BE49-F238E27FC236}">
                <a16:creationId xmlns:a16="http://schemas.microsoft.com/office/drawing/2014/main" id="{E97A6530-14B5-4A05-B7A3-7BA661FCD5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2551" y="915497"/>
            <a:ext cx="4666142" cy="4684105"/>
          </a:xfrm>
          <a:prstGeom prst="rect">
            <a:avLst/>
          </a:prstGeom>
        </p:spPr>
      </p:pic>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1" name="Content Placeholder 3">
            <a:extLst>
              <a:ext uri="{FF2B5EF4-FFF2-40B4-BE49-F238E27FC236}">
                <a16:creationId xmlns:a16="http://schemas.microsoft.com/office/drawing/2014/main" id="{47EC9494-5A42-419D-AADF-96EF1EFD7B64}"/>
              </a:ext>
            </a:extLst>
          </p:cNvPr>
          <p:cNvSpPr>
            <a:spLocks noGrp="1"/>
          </p:cNvSpPr>
          <p:nvPr>
            <p:ph sz="half" idx="2" hasCustomPrompt="1"/>
          </p:nvPr>
        </p:nvSpPr>
        <p:spPr>
          <a:xfrm>
            <a:off x="1615505"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2" name="Text Placeholder 11">
            <a:extLst>
              <a:ext uri="{FF2B5EF4-FFF2-40B4-BE49-F238E27FC236}">
                <a16:creationId xmlns:a16="http://schemas.microsoft.com/office/drawing/2014/main" id="{CE2D3309-00A3-42D9-8706-6F2A6AD3BB04}"/>
              </a:ext>
            </a:extLst>
          </p:cNvPr>
          <p:cNvSpPr>
            <a:spLocks noGrp="1"/>
          </p:cNvSpPr>
          <p:nvPr>
            <p:ph type="body" sz="quarter" idx="14" hasCustomPrompt="1"/>
          </p:nvPr>
        </p:nvSpPr>
        <p:spPr>
          <a:xfrm>
            <a:off x="1615505"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13" name="Content Placeholder 3">
            <a:extLst>
              <a:ext uri="{FF2B5EF4-FFF2-40B4-BE49-F238E27FC236}">
                <a16:creationId xmlns:a16="http://schemas.microsoft.com/office/drawing/2014/main" id="{94E4C70C-AC1E-4EDE-B2C1-23A54123479F}"/>
              </a:ext>
            </a:extLst>
          </p:cNvPr>
          <p:cNvSpPr>
            <a:spLocks noGrp="1"/>
          </p:cNvSpPr>
          <p:nvPr>
            <p:ph sz="half" idx="15" hasCustomPrompt="1"/>
          </p:nvPr>
        </p:nvSpPr>
        <p:spPr>
          <a:xfrm>
            <a:off x="517714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4" name="Text Placeholder 11">
            <a:extLst>
              <a:ext uri="{FF2B5EF4-FFF2-40B4-BE49-F238E27FC236}">
                <a16:creationId xmlns:a16="http://schemas.microsoft.com/office/drawing/2014/main" id="{14B1BB7D-C6D3-4D9C-A235-6CBB5A13EEC6}"/>
              </a:ext>
            </a:extLst>
          </p:cNvPr>
          <p:cNvSpPr>
            <a:spLocks noGrp="1"/>
          </p:cNvSpPr>
          <p:nvPr>
            <p:ph type="body" sz="quarter" idx="16" hasCustomPrompt="1"/>
          </p:nvPr>
        </p:nvSpPr>
        <p:spPr>
          <a:xfrm>
            <a:off x="517714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15" name="Content Placeholder 3">
            <a:extLst>
              <a:ext uri="{FF2B5EF4-FFF2-40B4-BE49-F238E27FC236}">
                <a16:creationId xmlns:a16="http://schemas.microsoft.com/office/drawing/2014/main" id="{718515F4-6451-4FB7-ACE4-5D9C2CD207A4}"/>
              </a:ext>
            </a:extLst>
          </p:cNvPr>
          <p:cNvSpPr>
            <a:spLocks noGrp="1"/>
          </p:cNvSpPr>
          <p:nvPr>
            <p:ph sz="half" idx="17" hasCustomPrompt="1"/>
          </p:nvPr>
        </p:nvSpPr>
        <p:spPr>
          <a:xfrm>
            <a:off x="869987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6" name="Text Placeholder 11">
            <a:extLst>
              <a:ext uri="{FF2B5EF4-FFF2-40B4-BE49-F238E27FC236}">
                <a16:creationId xmlns:a16="http://schemas.microsoft.com/office/drawing/2014/main" id="{B362C889-34FC-4EB1-967B-DC98349082CB}"/>
              </a:ext>
            </a:extLst>
          </p:cNvPr>
          <p:cNvSpPr>
            <a:spLocks noGrp="1"/>
          </p:cNvSpPr>
          <p:nvPr>
            <p:ph type="body" sz="quarter" idx="18" hasCustomPrompt="1"/>
          </p:nvPr>
        </p:nvSpPr>
        <p:spPr>
          <a:xfrm>
            <a:off x="869987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4" name="Picture Placeholder 3">
            <a:extLst>
              <a:ext uri="{FF2B5EF4-FFF2-40B4-BE49-F238E27FC236}">
                <a16:creationId xmlns:a16="http://schemas.microsoft.com/office/drawing/2014/main" id="{4C4EB921-BD58-4C2E-BDD5-FC8D2629829B}"/>
              </a:ext>
            </a:extLst>
          </p:cNvPr>
          <p:cNvSpPr>
            <a:spLocks noGrp="1"/>
          </p:cNvSpPr>
          <p:nvPr>
            <p:ph type="pic" sz="quarter" idx="19"/>
          </p:nvPr>
        </p:nvSpPr>
        <p:spPr>
          <a:xfrm>
            <a:off x="1751679"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7" name="Picture Placeholder 3">
            <a:extLst>
              <a:ext uri="{FF2B5EF4-FFF2-40B4-BE49-F238E27FC236}">
                <a16:creationId xmlns:a16="http://schemas.microsoft.com/office/drawing/2014/main" id="{3CB44DE3-C599-4EA7-BFDA-4E39AE89FC01}"/>
              </a:ext>
            </a:extLst>
          </p:cNvPr>
          <p:cNvSpPr>
            <a:spLocks noGrp="1"/>
          </p:cNvSpPr>
          <p:nvPr>
            <p:ph type="pic" sz="quarter" idx="20"/>
          </p:nvPr>
        </p:nvSpPr>
        <p:spPr>
          <a:xfrm>
            <a:off x="5281301"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
        <p:nvSpPr>
          <p:cNvPr id="18" name="Picture Placeholder 3">
            <a:extLst>
              <a:ext uri="{FF2B5EF4-FFF2-40B4-BE49-F238E27FC236}">
                <a16:creationId xmlns:a16="http://schemas.microsoft.com/office/drawing/2014/main" id="{A4392E45-2A0B-49BF-9952-79C42AF8DE90}"/>
              </a:ext>
            </a:extLst>
          </p:cNvPr>
          <p:cNvSpPr>
            <a:spLocks noGrp="1"/>
          </p:cNvSpPr>
          <p:nvPr>
            <p:ph type="pic" sz="quarter" idx="21"/>
          </p:nvPr>
        </p:nvSpPr>
        <p:spPr>
          <a:xfrm>
            <a:off x="8810923"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endParaRPr lang="en-US" noProof="0" dirty="0"/>
          </a:p>
        </p:txBody>
      </p:sp>
    </p:spTree>
    <p:extLst>
      <p:ext uri="{BB962C8B-B14F-4D97-AF65-F5344CB8AC3E}">
        <p14:creationId xmlns:p14="http://schemas.microsoft.com/office/powerpoint/2010/main" val="1230127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dirty="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 name="Text Placeholder 3">
            <a:extLst>
              <a:ext uri="{FF2B5EF4-FFF2-40B4-BE49-F238E27FC236}">
                <a16:creationId xmlns:a16="http://schemas.microsoft.com/office/drawing/2014/main" id="{749CC2AE-E299-42B4-A2C4-357708A0054F}"/>
              </a:ext>
            </a:extLst>
          </p:cNvPr>
          <p:cNvSpPr>
            <a:spLocks noGrp="1"/>
          </p:cNvSpPr>
          <p:nvPr>
            <p:ph type="body" sz="quarter" idx="34" hasCustomPrompt="1"/>
          </p:nvPr>
        </p:nvSpPr>
        <p:spPr>
          <a:xfrm>
            <a:off x="431800"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582556"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
        <p:nvSpPr>
          <p:cNvPr id="12" name="Text Placeholder 3">
            <a:extLst>
              <a:ext uri="{FF2B5EF4-FFF2-40B4-BE49-F238E27FC236}">
                <a16:creationId xmlns:a16="http://schemas.microsoft.com/office/drawing/2014/main" id="{03139A49-E537-4395-967A-08C997820703}"/>
              </a:ext>
            </a:extLst>
          </p:cNvPr>
          <p:cNvSpPr>
            <a:spLocks noGrp="1"/>
          </p:cNvSpPr>
          <p:nvPr>
            <p:ph type="body" sz="quarter" idx="35" hasCustomPrompt="1"/>
          </p:nvPr>
        </p:nvSpPr>
        <p:spPr>
          <a:xfrm>
            <a:off x="4325172" y="3591659"/>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13" name="Text Placeholder 8">
            <a:extLst>
              <a:ext uri="{FF2B5EF4-FFF2-40B4-BE49-F238E27FC236}">
                <a16:creationId xmlns:a16="http://schemas.microsoft.com/office/drawing/2014/main" id="{3EE1C8A1-F171-46D2-A92F-1B0E9C52B1A9}"/>
              </a:ext>
            </a:extLst>
          </p:cNvPr>
          <p:cNvSpPr>
            <a:spLocks noGrp="1"/>
          </p:cNvSpPr>
          <p:nvPr>
            <p:ph type="body" sz="quarter" idx="36" hasCustomPrompt="1"/>
          </p:nvPr>
        </p:nvSpPr>
        <p:spPr>
          <a:xfrm>
            <a:off x="4468052" y="5448541"/>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
        <p:nvSpPr>
          <p:cNvPr id="14" name="Text Placeholder 3">
            <a:extLst>
              <a:ext uri="{FF2B5EF4-FFF2-40B4-BE49-F238E27FC236}">
                <a16:creationId xmlns:a16="http://schemas.microsoft.com/office/drawing/2014/main" id="{E3E7FB48-98BE-4677-A80F-969F9F307209}"/>
              </a:ext>
            </a:extLst>
          </p:cNvPr>
          <p:cNvSpPr>
            <a:spLocks noGrp="1"/>
          </p:cNvSpPr>
          <p:nvPr>
            <p:ph type="body" sz="quarter" idx="37" hasCustomPrompt="1"/>
          </p:nvPr>
        </p:nvSpPr>
        <p:spPr>
          <a:xfrm>
            <a:off x="8218545"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15" name="Text Placeholder 8">
            <a:extLst>
              <a:ext uri="{FF2B5EF4-FFF2-40B4-BE49-F238E27FC236}">
                <a16:creationId xmlns:a16="http://schemas.microsoft.com/office/drawing/2014/main" id="{0146F28A-70F5-4E8B-8A3A-ADB1B6A080D1}"/>
              </a:ext>
            </a:extLst>
          </p:cNvPr>
          <p:cNvSpPr>
            <a:spLocks noGrp="1"/>
          </p:cNvSpPr>
          <p:nvPr>
            <p:ph type="body" sz="quarter" idx="38" hasCustomPrompt="1"/>
          </p:nvPr>
        </p:nvSpPr>
        <p:spPr>
          <a:xfrm>
            <a:off x="8369301"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Tree>
    <p:extLst>
      <p:ext uri="{BB962C8B-B14F-4D97-AF65-F5344CB8AC3E}">
        <p14:creationId xmlns:p14="http://schemas.microsoft.com/office/powerpoint/2010/main" val="2362715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Rectangle 5">
            <a:extLst>
              <a:ext uri="{FF2B5EF4-FFF2-40B4-BE49-F238E27FC236}">
                <a16:creationId xmlns:a16="http://schemas.microsoft.com/office/drawing/2014/main" id="{EA8EA9D3-63E1-4170-B9FF-2F1AF08CCA45}"/>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83102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05D700-F00E-4505-8483-501219FB8BD2}"/>
              </a:ext>
            </a:extLst>
          </p:cNvPr>
          <p:cNvSpPr/>
          <p:nvPr userDrawn="1"/>
        </p:nvSpPr>
        <p:spPr>
          <a:xfrm>
            <a:off x="0" y="0"/>
            <a:ext cx="12192000" cy="63653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Rectangle 4">
            <a:extLst>
              <a:ext uri="{FF2B5EF4-FFF2-40B4-BE49-F238E27FC236}">
                <a16:creationId xmlns:a16="http://schemas.microsoft.com/office/drawing/2014/main" id="{C1384471-818E-4B2E-BA19-852421944514}"/>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US" noProof="0" smtClean="0"/>
              <a:pPr/>
              <a:t>‹#›</a:t>
            </a:fld>
            <a:endParaRPr lang="en-US" noProof="0" dirty="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US" noProof="0" dirty="0"/>
              <a:t>Add a footer</a:t>
            </a:r>
          </a:p>
        </p:txBody>
      </p:sp>
    </p:spTree>
    <p:extLst>
      <p:ext uri="{BB962C8B-B14F-4D97-AF65-F5344CB8AC3E}">
        <p14:creationId xmlns:p14="http://schemas.microsoft.com/office/powerpoint/2010/main" val="4186834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dirty="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3" name="Content Placeholder 2">
            <a:extLst>
              <a:ext uri="{FF2B5EF4-FFF2-40B4-BE49-F238E27FC236}">
                <a16:creationId xmlns:a16="http://schemas.microsoft.com/office/drawing/2014/main" id="{DF554488-3F7D-4F3A-9AAF-73FB0977D735}"/>
              </a:ext>
            </a:extLst>
          </p:cNvPr>
          <p:cNvSpPr>
            <a:spLocks noGrp="1"/>
          </p:cNvSpPr>
          <p:nvPr>
            <p:ph idx="1" hasCustomPrompt="1"/>
          </p:nvPr>
        </p:nvSpPr>
        <p:spPr>
          <a:xfrm>
            <a:off x="5805962" y="457200"/>
            <a:ext cx="5501126" cy="5411787"/>
          </a:xfrm>
        </p:spPr>
        <p:txBody>
          <a:bodyPr/>
          <a:lstStyle>
            <a:lvl1pPr>
              <a:buClr>
                <a:schemeClr val="bg1"/>
              </a:buCl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99675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dirty="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Picture Placeholder 2">
            <a:extLst>
              <a:ext uri="{FF2B5EF4-FFF2-40B4-BE49-F238E27FC236}">
                <a16:creationId xmlns:a16="http://schemas.microsoft.com/office/drawing/2014/main" id="{56321125-B861-4CD5-8023-6E403517657A}"/>
              </a:ext>
            </a:extLst>
          </p:cNvPr>
          <p:cNvSpPr>
            <a:spLocks noGrp="1"/>
          </p:cNvSpPr>
          <p:nvPr>
            <p:ph type="pic" idx="1"/>
          </p:nvPr>
        </p:nvSpPr>
        <p:spPr>
          <a:xfrm>
            <a:off x="5804181" y="457201"/>
            <a:ext cx="5504688" cy="540385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877188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6A7F847-7F52-4026-B418-55C25C28C4CB}"/>
              </a:ext>
            </a:extLst>
          </p:cNvPr>
          <p:cNvSpPr/>
          <p:nvPr userDrawn="1"/>
        </p:nvSpPr>
        <p:spPr>
          <a:xfrm>
            <a:off x="0" y="6365364"/>
            <a:ext cx="12192000" cy="421200"/>
          </a:xfrm>
          <a:prstGeom prst="rect">
            <a:avLst/>
          </a:prstGeom>
          <a:gradFill>
            <a:gsLst>
              <a:gs pos="53000">
                <a:schemeClr val="bg1">
                  <a:lumMod val="9500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FF47D8FD-2235-485B-95E1-2EBD5AB47AAD}"/>
              </a:ext>
            </a:extLst>
          </p:cNvPr>
          <p:cNvSpPr>
            <a:spLocks noGrp="1"/>
          </p:cNvSpPr>
          <p:nvPr>
            <p:ph type="title"/>
          </p:nvPr>
        </p:nvSpPr>
        <p:spPr>
          <a:xfrm>
            <a:off x="432000" y="432000"/>
            <a:ext cx="11340000" cy="432000"/>
          </a:xfrm>
          <a:prstGeom prst="rect">
            <a:avLst/>
          </a:prstGeom>
        </p:spPr>
        <p:txBody>
          <a:bodyPr vert="horz" lIns="0" tIns="0" rIns="0" bIns="0" rtlCol="0" anchor="t">
            <a:noAutofit/>
          </a:bodyPr>
          <a:lstStyle/>
          <a:p>
            <a:r>
              <a:rPr lang="en-US" noProof="0"/>
              <a:t>Click to edit Master title style</a:t>
            </a:r>
          </a:p>
        </p:txBody>
      </p:sp>
      <p:sp>
        <p:nvSpPr>
          <p:cNvPr id="3" name="Text Placeholder 2">
            <a:extLst>
              <a:ext uri="{FF2B5EF4-FFF2-40B4-BE49-F238E27FC236}">
                <a16:creationId xmlns:a16="http://schemas.microsoft.com/office/drawing/2014/main" id="{99F4A233-446A-4EDA-9622-BBF0631DFEFF}"/>
              </a:ext>
            </a:extLst>
          </p:cNvPr>
          <p:cNvSpPr>
            <a:spLocks noGrp="1"/>
          </p:cNvSpPr>
          <p:nvPr>
            <p:ph type="body" idx="1"/>
          </p:nvPr>
        </p:nvSpPr>
        <p:spPr>
          <a:xfrm>
            <a:off x="432000" y="1728000"/>
            <a:ext cx="11340000" cy="4351338"/>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504A2955-0629-484D-8B16-D4500802A4E6}"/>
              </a:ext>
            </a:extLst>
          </p:cNvPr>
          <p:cNvSpPr>
            <a:spLocks noGrp="1"/>
          </p:cNvSpPr>
          <p:nvPr>
            <p:ph type="sldNum" sz="quarter" idx="4"/>
          </p:nvPr>
        </p:nvSpPr>
        <p:spPr>
          <a:xfrm>
            <a:off x="11772000" y="6365363"/>
            <a:ext cx="420000" cy="421200"/>
          </a:xfrm>
          <a:prstGeom prst="rect">
            <a:avLst/>
          </a:prstGeom>
          <a:solidFill>
            <a:schemeClr val="bg1">
              <a:lumMod val="95000"/>
            </a:schemeClr>
          </a:solidFill>
          <a:ln w="6350">
            <a:noFill/>
          </a:ln>
        </p:spPr>
        <p:txBody>
          <a:bodyPr vert="horz" lIns="0" tIns="0" rIns="0" bIns="0" rtlCol="0" anchor="ctr"/>
          <a:lstStyle>
            <a:lvl1pPr algn="ctr">
              <a:defRPr sz="1200" b="0" i="0">
                <a:solidFill>
                  <a:schemeClr val="tx1">
                    <a:lumMod val="65000"/>
                    <a:lumOff val="35000"/>
                  </a:schemeClr>
                </a:solidFill>
                <a:latin typeface="+mn-lt"/>
              </a:defRPr>
            </a:lvl1pPr>
          </a:lstStyle>
          <a:p>
            <a:fld id="{4B73C415-D670-4716-A5EC-CC4D52CA2BAC}" type="slidenum">
              <a:rPr lang="en-US" noProof="0" smtClean="0"/>
              <a:pPr/>
              <a:t>‹#›</a:t>
            </a:fld>
            <a:endParaRPr lang="en-US" noProof="0" dirty="0"/>
          </a:p>
        </p:txBody>
      </p:sp>
      <p:sp>
        <p:nvSpPr>
          <p:cNvPr id="7" name="Footer Placeholder 6">
            <a:extLst>
              <a:ext uri="{FF2B5EF4-FFF2-40B4-BE49-F238E27FC236}">
                <a16:creationId xmlns:a16="http://schemas.microsoft.com/office/drawing/2014/main" id="{DBD150CE-DC66-461D-A66C-7CF33070436A}"/>
              </a:ext>
            </a:extLst>
          </p:cNvPr>
          <p:cNvSpPr>
            <a:spLocks noGrp="1"/>
          </p:cNvSpPr>
          <p:nvPr>
            <p:ph type="ftr" sz="quarter" idx="3"/>
          </p:nvPr>
        </p:nvSpPr>
        <p:spPr>
          <a:xfrm>
            <a:off x="432000" y="6365363"/>
            <a:ext cx="5472000" cy="412431"/>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dirty="0"/>
              <a:t>Add a footer</a:t>
            </a:r>
          </a:p>
        </p:txBody>
      </p:sp>
      <p:sp>
        <p:nvSpPr>
          <p:cNvPr id="8" name="Rectangle 7">
            <a:extLst>
              <a:ext uri="{FF2B5EF4-FFF2-40B4-BE49-F238E27FC236}">
                <a16:creationId xmlns:a16="http://schemas.microsoft.com/office/drawing/2014/main" id="{00ED0A63-77FF-4992-99DD-A09E96E22ACC}"/>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96335A3F-070E-4B0E-A4FA-9B3279A2897C}"/>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TextBox 12">
            <a:extLst>
              <a:ext uri="{FF2B5EF4-FFF2-40B4-BE49-F238E27FC236}">
                <a16:creationId xmlns:a16="http://schemas.microsoft.com/office/drawing/2014/main" id="{7C7EB16B-9FE5-4954-8D9A-47381E739BF5}"/>
              </a:ext>
            </a:extLst>
          </p:cNvPr>
          <p:cNvSpPr txBox="1"/>
          <p:nvPr userDrawn="1"/>
        </p:nvSpPr>
        <p:spPr>
          <a:xfrm>
            <a:off x="9529311" y="6365363"/>
            <a:ext cx="2047875" cy="429969"/>
          </a:xfrm>
          <a:prstGeom prst="rect">
            <a:avLst/>
          </a:prstGeom>
          <a:noFill/>
        </p:spPr>
        <p:txBody>
          <a:bodyPr wrap="square" lIns="0" tIns="0" rIns="0" bIns="0" rtlCol="0" anchor="ctr" anchorCtr="0">
            <a:noAutofit/>
          </a:bodyPr>
          <a:lstStyle/>
          <a:p>
            <a:pPr algn="r"/>
            <a:r>
              <a:rPr lang="en-US" sz="1200" b="0" noProof="0" dirty="0">
                <a:solidFill>
                  <a:schemeClr val="bg1">
                    <a:lumMod val="65000"/>
                  </a:schemeClr>
                </a:solidFill>
                <a:latin typeface="+mn-lt"/>
              </a:rPr>
              <a:t>NAME OR LOGO</a:t>
            </a:r>
          </a:p>
        </p:txBody>
      </p:sp>
    </p:spTree>
    <p:extLst>
      <p:ext uri="{BB962C8B-B14F-4D97-AF65-F5344CB8AC3E}">
        <p14:creationId xmlns:p14="http://schemas.microsoft.com/office/powerpoint/2010/main" val="22448780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2" r:id="rId3"/>
    <p:sldLayoutId id="2147483657" r:id="rId4"/>
    <p:sldLayoutId id="2147483658" r:id="rId5"/>
    <p:sldLayoutId id="2147483659" r:id="rId6"/>
    <p:sldLayoutId id="2147483660" r:id="rId7"/>
    <p:sldLayoutId id="2147483661" r:id="rId8"/>
    <p:sldLayoutId id="2147483664" r:id="rId9"/>
    <p:sldLayoutId id="2147483665" r:id="rId10"/>
    <p:sldLayoutId id="2147483666" r:id="rId11"/>
    <p:sldLayoutId id="2147483667" r:id="rId12"/>
    <p:sldLayoutId id="2147483650" r:id="rId13"/>
    <p:sldLayoutId id="2147483652" r:id="rId14"/>
    <p:sldLayoutId id="2147483653" r:id="rId15"/>
    <p:sldLayoutId id="2147483668" r:id="rId16"/>
    <p:sldLayoutId id="2147483669" r:id="rId17"/>
    <p:sldLayoutId id="2147483671" r:id="rId18"/>
    <p:sldLayoutId id="2147483672" r:id="rId19"/>
    <p:sldLayoutId id="2147483654" r:id="rId20"/>
    <p:sldLayoutId id="2147483678" r:id="rId21"/>
    <p:sldLayoutId id="2147483655" r:id="rId22"/>
    <p:sldLayoutId id="2147483673" r:id="rId23"/>
    <p:sldLayoutId id="2147483674" r:id="rId24"/>
    <p:sldLayoutId id="2147483675" r:id="rId25"/>
    <p:sldLayoutId id="2147483676" r:id="rId26"/>
    <p:sldLayoutId id="2147483677" r:id="rId27"/>
    <p:sldLayoutId id="2147483679" r:id="rId28"/>
    <p:sldLayoutId id="2147483680" r:id="rId29"/>
  </p:sldLayoutIdLst>
  <p:hf hdr="0" ftr="0" dt="0"/>
  <p:txStyles>
    <p:title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9"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7.jpe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Placeholder 6" descr="Two young girls looking at a laptop screen">
            <a:extLst>
              <a:ext uri="{FF2B5EF4-FFF2-40B4-BE49-F238E27FC236}">
                <a16:creationId xmlns:a16="http://schemas.microsoft.com/office/drawing/2014/main" id="{F05D089D-7A15-41BC-B971-911CC28C4A8D}"/>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1028" name="Picture 4" descr="Next Up, Video Gaming - Cloud Streaming Replacing Hardware, M&amp;A ...">
            <a:extLst>
              <a:ext uri="{FF2B5EF4-FFF2-40B4-BE49-F238E27FC236}">
                <a16:creationId xmlns:a16="http://schemas.microsoft.com/office/drawing/2014/main" id="{5617212C-4320-438B-BE85-F97C8508AD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846" y="-1126271"/>
            <a:ext cx="12611819" cy="8604399"/>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E93CFE69-79B0-440B-949E-DA17AD834A10}"/>
              </a:ext>
              <a:ext uri="{C183D7F6-B498-43B3-948B-1728B52AA6E4}">
                <adec:decorative xmlns:adec="http://schemas.microsoft.com/office/drawing/2017/decorative" val="1"/>
              </a:ext>
            </a:extLst>
          </p:cNvPr>
          <p:cNvSpPr/>
          <p:nvPr/>
        </p:nvSpPr>
        <p:spPr>
          <a:xfrm>
            <a:off x="6336000" y="0"/>
            <a:ext cx="3979575"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5170152F-4BDD-EA4D-B3D1-E9A87974CFC0}"/>
              </a:ext>
            </a:extLst>
          </p:cNvPr>
          <p:cNvSpPr txBox="1"/>
          <p:nvPr/>
        </p:nvSpPr>
        <p:spPr bwMode="gray">
          <a:xfrm>
            <a:off x="6443129" y="2456162"/>
            <a:ext cx="2983941" cy="369332"/>
          </a:xfrm>
          <a:prstGeom prst="rect">
            <a:avLst/>
          </a:prstGeom>
          <a:noFill/>
        </p:spPr>
        <p:txBody>
          <a:bodyPr wrap="square" rtlCol="0">
            <a:spAutoFit/>
          </a:bodyPr>
          <a:lstStyle/>
          <a:p>
            <a:pPr>
              <a:lnSpc>
                <a:spcPct val="90000"/>
              </a:lnSpc>
            </a:pPr>
            <a:r>
              <a:rPr lang="en-US" sz="2000" b="1" noProof="1">
                <a:gradFill>
                  <a:gsLst>
                    <a:gs pos="0">
                      <a:schemeClr val="accent1"/>
                    </a:gs>
                    <a:gs pos="51300">
                      <a:schemeClr val="accent2"/>
                    </a:gs>
                    <a:gs pos="100000">
                      <a:schemeClr val="accent3"/>
                    </a:gs>
                  </a:gsLst>
                  <a:lin ang="0" scaled="0"/>
                </a:gradFill>
              </a:rPr>
              <a:t>Decide Your Game</a:t>
            </a:r>
          </a:p>
        </p:txBody>
      </p:sp>
      <p:sp>
        <p:nvSpPr>
          <p:cNvPr id="2" name="Title 1">
            <a:extLst>
              <a:ext uri="{FF2B5EF4-FFF2-40B4-BE49-F238E27FC236}">
                <a16:creationId xmlns:a16="http://schemas.microsoft.com/office/drawing/2014/main" id="{8468F2B1-EF8F-4772-ADA1-4195B20EBA74}"/>
              </a:ext>
            </a:extLst>
          </p:cNvPr>
          <p:cNvSpPr>
            <a:spLocks noGrp="1"/>
          </p:cNvSpPr>
          <p:nvPr>
            <p:ph type="ctrTitle"/>
          </p:nvPr>
        </p:nvSpPr>
        <p:spPr bwMode="gray"/>
        <p:txBody>
          <a:bodyPr/>
          <a:lstStyle/>
          <a:p>
            <a:r>
              <a:rPr lang="en-US" dirty="0"/>
              <a:t>Application of MIS in DG (Decide Your Game)</a:t>
            </a:r>
          </a:p>
        </p:txBody>
      </p:sp>
      <p:cxnSp>
        <p:nvCxnSpPr>
          <p:cNvPr id="16" name="Straight Connector 15">
            <a:extLst>
              <a:ext uri="{FF2B5EF4-FFF2-40B4-BE49-F238E27FC236}">
                <a16:creationId xmlns:a16="http://schemas.microsoft.com/office/drawing/2014/main" id="{F3753AF9-461F-4049-BB9D-621E76A51470}"/>
              </a:ext>
              <a:ext uri="{C183D7F6-B498-43B3-948B-1728B52AA6E4}">
                <adec:decorative xmlns:adec="http://schemas.microsoft.com/office/drawing/2017/decorative" val="1"/>
              </a:ext>
            </a:extLst>
          </p:cNvPr>
          <p:cNvCxnSpPr>
            <a:cxnSpLocks/>
          </p:cNvCxnSpPr>
          <p:nvPr/>
        </p:nvCxnSpPr>
        <p:spPr>
          <a:xfrm>
            <a:off x="6539896" y="4876800"/>
            <a:ext cx="3571782"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565124A8-7554-4DB8-896F-F9946B9CF1F9}"/>
              </a:ext>
            </a:extLst>
          </p:cNvPr>
          <p:cNvSpPr>
            <a:spLocks noGrp="1"/>
          </p:cNvSpPr>
          <p:nvPr>
            <p:ph type="subTitle" idx="1"/>
          </p:nvPr>
        </p:nvSpPr>
        <p:spPr bwMode="gray"/>
        <p:txBody>
          <a:bodyPr/>
          <a:lstStyle/>
          <a:p>
            <a:r>
              <a:rPr lang="en-US" dirty="0"/>
              <a:t>[Members of Group]</a:t>
            </a:r>
          </a:p>
        </p:txBody>
      </p:sp>
    </p:spTree>
    <p:extLst>
      <p:ext uri="{BB962C8B-B14F-4D97-AF65-F5344CB8AC3E}">
        <p14:creationId xmlns:p14="http://schemas.microsoft.com/office/powerpoint/2010/main" val="294195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358B6C62-CDD6-4E2C-8BC8-699230D3934A}"/>
              </a:ext>
            </a:extLst>
          </p:cNvPr>
          <p:cNvSpPr>
            <a:spLocks noGrp="1"/>
          </p:cNvSpPr>
          <p:nvPr>
            <p:ph idx="1"/>
          </p:nvPr>
        </p:nvSpPr>
        <p:spPr>
          <a:xfrm>
            <a:off x="432000" y="1264632"/>
            <a:ext cx="4416225" cy="4714134"/>
          </a:xfrm>
        </p:spPr>
        <p:txBody>
          <a:bodyPr/>
          <a:lstStyle/>
          <a:p>
            <a:pPr marL="0" indent="0">
              <a:buNone/>
            </a:pPr>
            <a:r>
              <a:rPr lang="en-US" sz="3200" dirty="0"/>
              <a:t>Our Key Service</a:t>
            </a:r>
          </a:p>
          <a:p>
            <a:r>
              <a:rPr lang="en-US" dirty="0"/>
              <a:t>Choose Game w/ High Requirements for Skills and Experience</a:t>
            </a:r>
          </a:p>
          <a:p>
            <a:r>
              <a:rPr lang="en-US" dirty="0"/>
              <a:t>Produce Program for Beginners to get Real-time suggestions based on their moves</a:t>
            </a:r>
          </a:p>
          <a:p>
            <a:r>
              <a:rPr lang="en-US" dirty="0"/>
              <a:t>Data comes from experienced player community and real-time collection of anonymous data from experienced players</a:t>
            </a:r>
          </a:p>
          <a:p>
            <a:r>
              <a:rPr lang="en-US" dirty="0"/>
              <a:t>…</a:t>
            </a:r>
            <a:r>
              <a:rPr lang="en-US" b="1" dirty="0"/>
              <a:t>And our goal is to create an MIS to improve the functioning of this product</a:t>
            </a:r>
            <a:endParaRPr lang="en-US" dirty="0"/>
          </a:p>
        </p:txBody>
      </p:sp>
      <p:sp>
        <p:nvSpPr>
          <p:cNvPr id="4" name="Title 3">
            <a:extLst>
              <a:ext uri="{FF2B5EF4-FFF2-40B4-BE49-F238E27FC236}">
                <a16:creationId xmlns:a16="http://schemas.microsoft.com/office/drawing/2014/main" id="{A03D6D45-09FB-4A71-8BA9-C71413D258DB}"/>
              </a:ext>
            </a:extLst>
          </p:cNvPr>
          <p:cNvSpPr>
            <a:spLocks noGrp="1"/>
          </p:cNvSpPr>
          <p:nvPr>
            <p:ph type="title"/>
          </p:nvPr>
        </p:nvSpPr>
        <p:spPr bwMode="ltGray"/>
        <p:txBody>
          <a:bodyPr/>
          <a:lstStyle/>
          <a:p>
            <a:r>
              <a:rPr lang="en-US" dirty="0"/>
              <a:t>About Us</a:t>
            </a:r>
          </a:p>
        </p:txBody>
      </p:sp>
      <p:cxnSp>
        <p:nvCxnSpPr>
          <p:cNvPr id="45" name="Straight Connector 44">
            <a:extLst>
              <a:ext uri="{FF2B5EF4-FFF2-40B4-BE49-F238E27FC236}">
                <a16:creationId xmlns:a16="http://schemas.microsoft.com/office/drawing/2014/main" id="{68893E2F-227D-4472-B59F-3DEBF46C0EDC}"/>
              </a:ext>
              <a:ext uri="{C183D7F6-B498-43B3-948B-1728B52AA6E4}">
                <adec:decorative xmlns:adec="http://schemas.microsoft.com/office/drawing/2017/decorative" val="1"/>
              </a:ext>
            </a:extLst>
          </p:cNvPr>
          <p:cNvCxnSpPr>
            <a:cxnSpLocks/>
          </p:cNvCxnSpPr>
          <p:nvPr/>
        </p:nvCxnSpPr>
        <p:spPr bwMode="ltGray">
          <a:xfrm>
            <a:off x="5657669" y="5491163"/>
            <a:ext cx="5750421"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CAA3871B-5A80-4D63-B9BD-FFAB1FF70683}"/>
              </a:ext>
            </a:extLst>
          </p:cNvPr>
          <p:cNvSpPr>
            <a:spLocks noGrp="1"/>
          </p:cNvSpPr>
          <p:nvPr>
            <p:ph type="body" sz="quarter" idx="14"/>
          </p:nvPr>
        </p:nvSpPr>
        <p:spPr bwMode="gray">
          <a:xfrm>
            <a:off x="5658442" y="5657850"/>
            <a:ext cx="4692058" cy="1119943"/>
          </a:xfrm>
        </p:spPr>
        <p:txBody>
          <a:bodyPr/>
          <a:lstStyle/>
          <a:p>
            <a:r>
              <a:rPr lang="en-US" dirty="0"/>
              <a:t>DG is a company focusing on </a:t>
            </a:r>
            <a:r>
              <a:rPr lang="en-US" b="1" dirty="0"/>
              <a:t>Game Publishing</a:t>
            </a:r>
            <a:r>
              <a:rPr lang="en-US" dirty="0"/>
              <a:t> and </a:t>
            </a:r>
            <a:r>
              <a:rPr lang="en-US" b="1" dirty="0"/>
              <a:t>Promotion, and we have both B2B and B2C services and products</a:t>
            </a:r>
            <a:endParaRPr lang="en-US" dirty="0"/>
          </a:p>
        </p:txBody>
      </p:sp>
      <p:sp>
        <p:nvSpPr>
          <p:cNvPr id="3" name="Slide Number Placeholder 2">
            <a:extLst>
              <a:ext uri="{FF2B5EF4-FFF2-40B4-BE49-F238E27FC236}">
                <a16:creationId xmlns:a16="http://schemas.microsoft.com/office/drawing/2014/main" id="{AAEF3E39-2332-4C12-9142-1DB674D9F855}"/>
              </a:ext>
            </a:extLst>
          </p:cNvPr>
          <p:cNvSpPr>
            <a:spLocks noGrp="1"/>
          </p:cNvSpPr>
          <p:nvPr>
            <p:ph type="sldNum" sz="quarter" idx="11"/>
          </p:nvPr>
        </p:nvSpPr>
        <p:spPr/>
        <p:txBody>
          <a:bodyPr/>
          <a:lstStyle/>
          <a:p>
            <a:fld id="{4B73C415-D670-4716-A5EC-CC4D52CA2BAC}" type="slidenum">
              <a:rPr lang="en-US" smtClean="0"/>
              <a:pPr/>
              <a:t>2</a:t>
            </a:fld>
            <a:endParaRPr lang="en-US" dirty="0"/>
          </a:p>
        </p:txBody>
      </p:sp>
      <p:pic>
        <p:nvPicPr>
          <p:cNvPr id="2052" name="Picture 4" descr="How Blockchain Is Changing Computer Gaming">
            <a:extLst>
              <a:ext uri="{FF2B5EF4-FFF2-40B4-BE49-F238E27FC236}">
                <a16:creationId xmlns:a16="http://schemas.microsoft.com/office/drawing/2014/main" id="{EA5F3C70-5FDE-4F9D-8B66-57363E772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2884" y="540243"/>
            <a:ext cx="6377115" cy="358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65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428ED-E8E6-4EBE-8C7C-8E6E2E5012C8}"/>
              </a:ext>
            </a:extLst>
          </p:cNvPr>
          <p:cNvSpPr>
            <a:spLocks noGrp="1"/>
          </p:cNvSpPr>
          <p:nvPr>
            <p:ph type="title"/>
          </p:nvPr>
        </p:nvSpPr>
        <p:spPr/>
        <p:txBody>
          <a:bodyPr/>
          <a:lstStyle/>
          <a:p>
            <a:r>
              <a:rPr lang="en-US" dirty="0"/>
              <a:t>Current Challenges and Why We Need MIS</a:t>
            </a:r>
          </a:p>
        </p:txBody>
      </p:sp>
      <p:pic>
        <p:nvPicPr>
          <p:cNvPr id="17" name="Picture Placeholder 16" descr="Laptop half open">
            <a:extLst>
              <a:ext uri="{FF2B5EF4-FFF2-40B4-BE49-F238E27FC236}">
                <a16:creationId xmlns:a16="http://schemas.microsoft.com/office/drawing/2014/main" id="{6449BBFB-CA06-403B-A774-11459956BDA0}"/>
              </a:ext>
            </a:extLst>
          </p:cNvPr>
          <p:cNvPicPr>
            <a:picLocks noGrp="1" noChangeAspect="1"/>
          </p:cNvPicPr>
          <p:nvPr>
            <p:ph type="pic" sz="quarter" idx="41"/>
          </p:nvPr>
        </p:nvPicPr>
        <p:blipFill rotWithShape="1">
          <a:blip r:embed="rId3" cstate="screen">
            <a:extLst>
              <a:ext uri="{28A0092B-C50C-407E-A947-70E740481C1C}">
                <a14:useLocalDpi xmlns:a14="http://schemas.microsoft.com/office/drawing/2010/main"/>
              </a:ext>
            </a:extLst>
          </a:blip>
          <a:srcRect/>
          <a:stretch/>
        </p:blipFill>
        <p:spPr>
          <a:xfrm>
            <a:off x="431800" y="1735138"/>
            <a:ext cx="1979613" cy="1981200"/>
          </a:xfrm>
        </p:spPr>
      </p:pic>
      <p:sp>
        <p:nvSpPr>
          <p:cNvPr id="5" name="Text Placeholder 4">
            <a:extLst>
              <a:ext uri="{FF2B5EF4-FFF2-40B4-BE49-F238E27FC236}">
                <a16:creationId xmlns:a16="http://schemas.microsoft.com/office/drawing/2014/main" id="{A96AA788-5F14-43DB-B035-1BC6DA150990}"/>
              </a:ext>
            </a:extLst>
          </p:cNvPr>
          <p:cNvSpPr>
            <a:spLocks noGrp="1"/>
          </p:cNvSpPr>
          <p:nvPr>
            <p:ph type="body" sz="quarter" idx="17"/>
          </p:nvPr>
        </p:nvSpPr>
        <p:spPr/>
        <p:txBody>
          <a:bodyPr/>
          <a:lstStyle/>
          <a:p>
            <a:r>
              <a:rPr lang="en-US" dirty="0"/>
              <a:t>Data Analysis</a:t>
            </a:r>
          </a:p>
        </p:txBody>
      </p:sp>
      <p:cxnSp>
        <p:nvCxnSpPr>
          <p:cNvPr id="20" name="Straight Connector 19">
            <a:extLst>
              <a:ext uri="{FF2B5EF4-FFF2-40B4-BE49-F238E27FC236}">
                <a16:creationId xmlns:a16="http://schemas.microsoft.com/office/drawing/2014/main" id="{B674B9A6-D55C-478C-8D92-D0BFBCD7B598}"/>
              </a:ext>
              <a:ext uri="{C183D7F6-B498-43B3-948B-1728B52AA6E4}">
                <adec:decorative xmlns:adec="http://schemas.microsoft.com/office/drawing/2017/decorative" val="1"/>
              </a:ext>
            </a:extLst>
          </p:cNvPr>
          <p:cNvCxnSpPr>
            <a:cxnSpLocks/>
          </p:cNvCxnSpPr>
          <p:nvPr/>
        </p:nvCxnSpPr>
        <p:spPr>
          <a:xfrm>
            <a:off x="611413" y="4484234"/>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CE675343-79F8-46AA-B56E-932984AB75EE}"/>
              </a:ext>
            </a:extLst>
          </p:cNvPr>
          <p:cNvSpPr>
            <a:spLocks noGrp="1"/>
          </p:cNvSpPr>
          <p:nvPr>
            <p:ph type="body" sz="quarter" idx="18"/>
          </p:nvPr>
        </p:nvSpPr>
        <p:spPr>
          <a:xfrm>
            <a:off x="431800" y="4605831"/>
            <a:ext cx="1980000" cy="1421154"/>
          </a:xfrm>
        </p:spPr>
        <p:txBody>
          <a:bodyPr/>
          <a:lstStyle/>
          <a:p>
            <a:r>
              <a:rPr lang="en-US" b="1" dirty="0"/>
              <a:t>what we need to do to improve the algorithm.</a:t>
            </a:r>
            <a:endParaRPr lang="en-US" dirty="0"/>
          </a:p>
        </p:txBody>
      </p:sp>
      <p:pic>
        <p:nvPicPr>
          <p:cNvPr id="39" name="Picture Placeholder 38" descr="Woman looking puzzled while looking at a screen">
            <a:extLst>
              <a:ext uri="{FF2B5EF4-FFF2-40B4-BE49-F238E27FC236}">
                <a16:creationId xmlns:a16="http://schemas.microsoft.com/office/drawing/2014/main" id="{0DDAC36A-574D-4761-9BCF-874D3C265750}"/>
              </a:ext>
            </a:extLst>
          </p:cNvPr>
          <p:cNvPicPr>
            <a:picLocks noGrp="1" noChangeAspect="1"/>
          </p:cNvPicPr>
          <p:nvPr>
            <p:ph type="pic" sz="quarter" idx="42"/>
          </p:nvPr>
        </p:nvPicPr>
        <p:blipFill rotWithShape="1">
          <a:blip r:embed="rId4" cstate="screen">
            <a:extLst>
              <a:ext uri="{28A0092B-C50C-407E-A947-70E740481C1C}">
                <a14:useLocalDpi xmlns:a14="http://schemas.microsoft.com/office/drawing/2010/main"/>
              </a:ext>
            </a:extLst>
          </a:blip>
          <a:srcRect/>
          <a:stretch/>
        </p:blipFill>
        <p:spPr>
          <a:xfrm>
            <a:off x="2771850" y="1735138"/>
            <a:ext cx="1979613" cy="1981200"/>
          </a:xfrm>
        </p:spPr>
      </p:pic>
      <p:sp>
        <p:nvSpPr>
          <p:cNvPr id="7" name="Text Placeholder 6">
            <a:extLst>
              <a:ext uri="{FF2B5EF4-FFF2-40B4-BE49-F238E27FC236}">
                <a16:creationId xmlns:a16="http://schemas.microsoft.com/office/drawing/2014/main" id="{1806F98B-6BF9-4D0F-B7E7-561F064602FD}"/>
              </a:ext>
            </a:extLst>
          </p:cNvPr>
          <p:cNvSpPr>
            <a:spLocks noGrp="1"/>
          </p:cNvSpPr>
          <p:nvPr>
            <p:ph type="body" sz="quarter" idx="33"/>
          </p:nvPr>
        </p:nvSpPr>
        <p:spPr/>
        <p:txBody>
          <a:bodyPr/>
          <a:lstStyle/>
          <a:p>
            <a:r>
              <a:rPr lang="en-US" dirty="0"/>
              <a:t>Error Rate</a:t>
            </a:r>
          </a:p>
        </p:txBody>
      </p:sp>
      <p:cxnSp>
        <p:nvCxnSpPr>
          <p:cNvPr id="21" name="Straight Connector 20">
            <a:extLst>
              <a:ext uri="{FF2B5EF4-FFF2-40B4-BE49-F238E27FC236}">
                <a16:creationId xmlns:a16="http://schemas.microsoft.com/office/drawing/2014/main" id="{5A0322F4-E79A-4E4D-98CA-2DC1692F90C3}"/>
              </a:ext>
              <a:ext uri="{C183D7F6-B498-43B3-948B-1728B52AA6E4}">
                <adec:decorative xmlns:adec="http://schemas.microsoft.com/office/drawing/2017/decorative" val="1"/>
              </a:ext>
            </a:extLst>
          </p:cNvPr>
          <p:cNvCxnSpPr>
            <a:cxnSpLocks/>
          </p:cNvCxnSpPr>
          <p:nvPr/>
        </p:nvCxnSpPr>
        <p:spPr>
          <a:xfrm>
            <a:off x="2861850" y="4484234"/>
            <a:ext cx="180000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93694D25-DE51-4F33-9ED7-7D9F4891DD93}"/>
              </a:ext>
            </a:extLst>
          </p:cNvPr>
          <p:cNvSpPr>
            <a:spLocks noGrp="1"/>
          </p:cNvSpPr>
          <p:nvPr>
            <p:ph type="body" sz="quarter" idx="34"/>
          </p:nvPr>
        </p:nvSpPr>
        <p:spPr>
          <a:xfrm>
            <a:off x="2771850" y="4605831"/>
            <a:ext cx="1980000" cy="1421125"/>
          </a:xfrm>
        </p:spPr>
        <p:txBody>
          <a:bodyPr/>
          <a:lstStyle/>
          <a:p>
            <a:r>
              <a:rPr lang="en-US" sz="1300" b="1" dirty="0"/>
              <a:t>we want to use the MIS to gather information on errors to improve accuracy.</a:t>
            </a:r>
          </a:p>
        </p:txBody>
      </p:sp>
      <p:pic>
        <p:nvPicPr>
          <p:cNvPr id="43" name="Picture Placeholder 42" descr="Desk from top with someone tapping on a mobile phone">
            <a:extLst>
              <a:ext uri="{FF2B5EF4-FFF2-40B4-BE49-F238E27FC236}">
                <a16:creationId xmlns:a16="http://schemas.microsoft.com/office/drawing/2014/main" id="{3A7E12C8-81B9-4B69-8557-9B66C1AD1251}"/>
              </a:ext>
            </a:extLst>
          </p:cNvPr>
          <p:cNvPicPr>
            <a:picLocks noGrp="1" noChangeAspect="1"/>
          </p:cNvPicPr>
          <p:nvPr>
            <p:ph type="pic" sz="quarter" idx="43"/>
          </p:nvPr>
        </p:nvPicPr>
        <p:blipFill rotWithShape="1">
          <a:blip r:embed="rId5" cstate="screen">
            <a:extLst>
              <a:ext uri="{28A0092B-C50C-407E-A947-70E740481C1C}">
                <a14:useLocalDpi xmlns:a14="http://schemas.microsoft.com/office/drawing/2010/main"/>
              </a:ext>
            </a:extLst>
          </a:blip>
          <a:srcRect/>
          <a:stretch/>
        </p:blipFill>
        <p:spPr>
          <a:xfrm>
            <a:off x="5112287" y="1735138"/>
            <a:ext cx="1979613" cy="1981200"/>
          </a:xfrm>
        </p:spPr>
      </p:pic>
      <p:sp>
        <p:nvSpPr>
          <p:cNvPr id="9" name="Text Placeholder 8">
            <a:extLst>
              <a:ext uri="{FF2B5EF4-FFF2-40B4-BE49-F238E27FC236}">
                <a16:creationId xmlns:a16="http://schemas.microsoft.com/office/drawing/2014/main" id="{2F0A8A16-8E92-40C1-913D-8CB3B9C1DDAF}"/>
              </a:ext>
            </a:extLst>
          </p:cNvPr>
          <p:cNvSpPr>
            <a:spLocks noGrp="1"/>
          </p:cNvSpPr>
          <p:nvPr>
            <p:ph type="body" sz="quarter" idx="35"/>
          </p:nvPr>
        </p:nvSpPr>
        <p:spPr/>
        <p:txBody>
          <a:bodyPr/>
          <a:lstStyle/>
          <a:p>
            <a:r>
              <a:rPr lang="en-US" dirty="0"/>
              <a:t>Usage Rate</a:t>
            </a:r>
          </a:p>
        </p:txBody>
      </p:sp>
      <p:cxnSp>
        <p:nvCxnSpPr>
          <p:cNvPr id="22" name="Straight Connector 21">
            <a:extLst>
              <a:ext uri="{FF2B5EF4-FFF2-40B4-BE49-F238E27FC236}">
                <a16:creationId xmlns:a16="http://schemas.microsoft.com/office/drawing/2014/main" id="{0DC27E82-D5C7-4AE4-BAF3-5DBB12CA0835}"/>
              </a:ext>
              <a:ext uri="{C183D7F6-B498-43B3-948B-1728B52AA6E4}">
                <adec:decorative xmlns:adec="http://schemas.microsoft.com/office/drawing/2017/decorative" val="1"/>
              </a:ext>
            </a:extLst>
          </p:cNvPr>
          <p:cNvCxnSpPr>
            <a:cxnSpLocks/>
          </p:cNvCxnSpPr>
          <p:nvPr/>
        </p:nvCxnSpPr>
        <p:spPr>
          <a:xfrm>
            <a:off x="5201900" y="4484234"/>
            <a:ext cx="180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CC804944-6423-4C0F-ABB0-9CF01A05FD92}"/>
              </a:ext>
            </a:extLst>
          </p:cNvPr>
          <p:cNvSpPr>
            <a:spLocks noGrp="1"/>
          </p:cNvSpPr>
          <p:nvPr>
            <p:ph type="body" sz="quarter" idx="36"/>
          </p:nvPr>
        </p:nvSpPr>
        <p:spPr>
          <a:xfrm>
            <a:off x="5111900" y="4605831"/>
            <a:ext cx="1980000" cy="1421103"/>
          </a:xfrm>
        </p:spPr>
        <p:txBody>
          <a:bodyPr/>
          <a:lstStyle/>
          <a:p>
            <a:r>
              <a:rPr lang="en-US" b="1" dirty="0"/>
              <a:t>whether users are following the suggestions provided by the program.</a:t>
            </a:r>
            <a:endParaRPr lang="en-US" dirty="0"/>
          </a:p>
        </p:txBody>
      </p:sp>
      <p:pic>
        <p:nvPicPr>
          <p:cNvPr id="71" name="Picture Placeholder 70" descr="Microchip pins">
            <a:extLst>
              <a:ext uri="{FF2B5EF4-FFF2-40B4-BE49-F238E27FC236}">
                <a16:creationId xmlns:a16="http://schemas.microsoft.com/office/drawing/2014/main" id="{C698E7AD-8D61-4952-9F38-6E6313EE4B05}"/>
              </a:ext>
            </a:extLst>
          </p:cNvPr>
          <p:cNvPicPr>
            <a:picLocks noGrp="1" noChangeAspect="1"/>
          </p:cNvPicPr>
          <p:nvPr>
            <p:ph type="pic" sz="quarter" idx="44"/>
          </p:nvPr>
        </p:nvPicPr>
        <p:blipFill>
          <a:blip r:embed="rId6" cstate="screen">
            <a:extLst>
              <a:ext uri="{28A0092B-C50C-407E-A947-70E740481C1C}">
                <a14:useLocalDpi xmlns:a14="http://schemas.microsoft.com/office/drawing/2010/main"/>
              </a:ext>
            </a:extLst>
          </a:blip>
          <a:srcRect/>
          <a:stretch>
            <a:fillRect/>
          </a:stretch>
        </p:blipFill>
        <p:spPr/>
      </p:pic>
      <p:sp>
        <p:nvSpPr>
          <p:cNvPr id="11" name="Text Placeholder 10">
            <a:extLst>
              <a:ext uri="{FF2B5EF4-FFF2-40B4-BE49-F238E27FC236}">
                <a16:creationId xmlns:a16="http://schemas.microsoft.com/office/drawing/2014/main" id="{3BF93F76-B979-4659-9F60-ADD378371A4D}"/>
              </a:ext>
            </a:extLst>
          </p:cNvPr>
          <p:cNvSpPr>
            <a:spLocks noGrp="1"/>
          </p:cNvSpPr>
          <p:nvPr>
            <p:ph type="body" sz="quarter" idx="37"/>
          </p:nvPr>
        </p:nvSpPr>
        <p:spPr/>
        <p:txBody>
          <a:bodyPr/>
          <a:lstStyle/>
          <a:p>
            <a:r>
              <a:rPr lang="en-US" sz="1600" dirty="0"/>
              <a:t>Marketing Optimization</a:t>
            </a:r>
          </a:p>
        </p:txBody>
      </p:sp>
      <p:cxnSp>
        <p:nvCxnSpPr>
          <p:cNvPr id="23" name="Straight Connector 22">
            <a:extLst>
              <a:ext uri="{FF2B5EF4-FFF2-40B4-BE49-F238E27FC236}">
                <a16:creationId xmlns:a16="http://schemas.microsoft.com/office/drawing/2014/main" id="{8C3BE7D2-4C35-4BA9-9A98-1A6E17A84A71}"/>
              </a:ext>
              <a:ext uri="{C183D7F6-B498-43B3-948B-1728B52AA6E4}">
                <adec:decorative xmlns:adec="http://schemas.microsoft.com/office/drawing/2017/decorative" val="1"/>
              </a:ext>
            </a:extLst>
          </p:cNvPr>
          <p:cNvCxnSpPr>
            <a:cxnSpLocks/>
          </p:cNvCxnSpPr>
          <p:nvPr/>
        </p:nvCxnSpPr>
        <p:spPr>
          <a:xfrm>
            <a:off x="7541950" y="4484234"/>
            <a:ext cx="1800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179E7FC2-4098-49F6-8F55-7D42A85A40B6}"/>
              </a:ext>
            </a:extLst>
          </p:cNvPr>
          <p:cNvSpPr>
            <a:spLocks noGrp="1"/>
          </p:cNvSpPr>
          <p:nvPr>
            <p:ph type="body" sz="quarter" idx="38"/>
          </p:nvPr>
        </p:nvSpPr>
        <p:spPr>
          <a:xfrm>
            <a:off x="7451950" y="4605831"/>
            <a:ext cx="1980000" cy="1317631"/>
          </a:xfrm>
        </p:spPr>
        <p:txBody>
          <a:bodyPr/>
          <a:lstStyle/>
          <a:p>
            <a:r>
              <a:rPr lang="en-US" sz="1200" b="1" dirty="0"/>
              <a:t>We can get a better portrait of the video game market and develop strategies for expansion.</a:t>
            </a:r>
            <a:endParaRPr lang="en-US" sz="1200" dirty="0"/>
          </a:p>
        </p:txBody>
      </p:sp>
      <p:pic>
        <p:nvPicPr>
          <p:cNvPr id="63" name="Picture Placeholder 62" descr="Tablet with screenshot of analytics">
            <a:extLst>
              <a:ext uri="{FF2B5EF4-FFF2-40B4-BE49-F238E27FC236}">
                <a16:creationId xmlns:a16="http://schemas.microsoft.com/office/drawing/2014/main" id="{DA70A5B7-C485-42A2-BB9D-2180002A6220}"/>
              </a:ext>
            </a:extLst>
          </p:cNvPr>
          <p:cNvPicPr>
            <a:picLocks noGrp="1" noChangeAspect="1"/>
          </p:cNvPicPr>
          <p:nvPr>
            <p:ph type="pic" sz="quarter" idx="45"/>
          </p:nvPr>
        </p:nvPicPr>
        <p:blipFill>
          <a:blip r:embed="rId7" cstate="screen">
            <a:extLst>
              <a:ext uri="{28A0092B-C50C-407E-A947-70E740481C1C}">
                <a14:useLocalDpi xmlns:a14="http://schemas.microsoft.com/office/drawing/2010/main"/>
              </a:ext>
            </a:extLst>
          </a:blip>
          <a:srcRect/>
          <a:stretch>
            <a:fillRect/>
          </a:stretch>
        </p:blipFill>
        <p:spPr/>
      </p:pic>
      <p:sp>
        <p:nvSpPr>
          <p:cNvPr id="13" name="Text Placeholder 12">
            <a:extLst>
              <a:ext uri="{FF2B5EF4-FFF2-40B4-BE49-F238E27FC236}">
                <a16:creationId xmlns:a16="http://schemas.microsoft.com/office/drawing/2014/main" id="{B42EB40D-8479-42AF-A4AE-92D6BE6908B5}"/>
              </a:ext>
            </a:extLst>
          </p:cNvPr>
          <p:cNvSpPr>
            <a:spLocks noGrp="1"/>
          </p:cNvSpPr>
          <p:nvPr>
            <p:ph type="body" sz="quarter" idx="39"/>
          </p:nvPr>
        </p:nvSpPr>
        <p:spPr/>
        <p:txBody>
          <a:bodyPr/>
          <a:lstStyle/>
          <a:p>
            <a:r>
              <a:rPr lang="en-US" dirty="0"/>
              <a:t>User Feedback</a:t>
            </a:r>
          </a:p>
        </p:txBody>
      </p:sp>
      <p:cxnSp>
        <p:nvCxnSpPr>
          <p:cNvPr id="24" name="Straight Connector 23">
            <a:extLst>
              <a:ext uri="{FF2B5EF4-FFF2-40B4-BE49-F238E27FC236}">
                <a16:creationId xmlns:a16="http://schemas.microsoft.com/office/drawing/2014/main" id="{75979D46-D664-4267-B673-E6B048C084A4}"/>
              </a:ext>
              <a:ext uri="{C183D7F6-B498-43B3-948B-1728B52AA6E4}">
                <adec:decorative xmlns:adec="http://schemas.microsoft.com/office/drawing/2017/decorative" val="1"/>
              </a:ext>
            </a:extLst>
          </p:cNvPr>
          <p:cNvCxnSpPr>
            <a:cxnSpLocks/>
          </p:cNvCxnSpPr>
          <p:nvPr/>
        </p:nvCxnSpPr>
        <p:spPr>
          <a:xfrm>
            <a:off x="9882000" y="4484234"/>
            <a:ext cx="1800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D11578AB-8F47-4648-B827-D4367249BDBB}"/>
              </a:ext>
            </a:extLst>
          </p:cNvPr>
          <p:cNvSpPr>
            <a:spLocks noGrp="1"/>
          </p:cNvSpPr>
          <p:nvPr>
            <p:ph type="body" sz="quarter" idx="40"/>
          </p:nvPr>
        </p:nvSpPr>
        <p:spPr>
          <a:xfrm>
            <a:off x="9792000" y="4605832"/>
            <a:ext cx="1980000" cy="720000"/>
          </a:xfrm>
        </p:spPr>
        <p:txBody>
          <a:bodyPr/>
          <a:lstStyle/>
          <a:p>
            <a:r>
              <a:rPr lang="en-US" sz="1200" b="1" dirty="0"/>
              <a:t>we can have a better understanding of what we need to improve in the near future.</a:t>
            </a:r>
          </a:p>
        </p:txBody>
      </p:sp>
      <p:sp>
        <p:nvSpPr>
          <p:cNvPr id="3" name="Slide Number Placeholder 2">
            <a:extLst>
              <a:ext uri="{FF2B5EF4-FFF2-40B4-BE49-F238E27FC236}">
                <a16:creationId xmlns:a16="http://schemas.microsoft.com/office/drawing/2014/main" id="{B79F4F6B-299B-431B-AD93-01AF893D8C92}"/>
              </a:ext>
            </a:extLst>
          </p:cNvPr>
          <p:cNvSpPr>
            <a:spLocks noGrp="1"/>
          </p:cNvSpPr>
          <p:nvPr>
            <p:ph type="sldNum" sz="quarter" idx="11"/>
          </p:nvPr>
        </p:nvSpPr>
        <p:spPr/>
        <p:txBody>
          <a:bodyPr/>
          <a:lstStyle/>
          <a:p>
            <a:fld id="{4B73C415-D670-4716-A5EC-CC4D52CA2BAC}" type="slidenum">
              <a:rPr lang="en-US" smtClean="0"/>
              <a:pPr/>
              <a:t>3</a:t>
            </a:fld>
            <a:endParaRPr lang="en-US" dirty="0"/>
          </a:p>
        </p:txBody>
      </p:sp>
    </p:spTree>
    <p:extLst>
      <p:ext uri="{BB962C8B-B14F-4D97-AF65-F5344CB8AC3E}">
        <p14:creationId xmlns:p14="http://schemas.microsoft.com/office/powerpoint/2010/main" val="374517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8C420A-3AEC-4BE5-BD90-C854A306696C}"/>
              </a:ext>
            </a:extLst>
          </p:cNvPr>
          <p:cNvSpPr>
            <a:spLocks noGrp="1"/>
          </p:cNvSpPr>
          <p:nvPr>
            <p:ph type="title"/>
          </p:nvPr>
        </p:nvSpPr>
        <p:spPr bwMode="ltGray"/>
        <p:txBody>
          <a:bodyPr/>
          <a:lstStyle/>
          <a:p>
            <a:r>
              <a:rPr lang="en-US" dirty="0"/>
              <a:t>MIS We need</a:t>
            </a:r>
          </a:p>
        </p:txBody>
      </p:sp>
      <p:cxnSp>
        <p:nvCxnSpPr>
          <p:cNvPr id="12" name="Straight Connector 11">
            <a:extLst>
              <a:ext uri="{FF2B5EF4-FFF2-40B4-BE49-F238E27FC236}">
                <a16:creationId xmlns:a16="http://schemas.microsoft.com/office/drawing/2014/main" id="{3E48293B-B086-4048-863C-47E7C47880A1}"/>
              </a:ext>
              <a:ext uri="{C183D7F6-B498-43B3-948B-1728B52AA6E4}">
                <adec:decorative xmlns:adec="http://schemas.microsoft.com/office/drawing/2017/decorative" val="1"/>
              </a:ext>
            </a:extLst>
          </p:cNvPr>
          <p:cNvCxnSpPr>
            <a:cxnSpLocks/>
          </p:cNvCxnSpPr>
          <p:nvPr/>
        </p:nvCxnSpPr>
        <p:spPr bwMode="ltGray">
          <a:xfrm>
            <a:off x="680728"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AC9E886-BD82-4757-912B-F7589A22164F}"/>
              </a:ext>
            </a:extLst>
          </p:cNvPr>
          <p:cNvSpPr>
            <a:spLocks noGrp="1"/>
          </p:cNvSpPr>
          <p:nvPr>
            <p:ph idx="1"/>
          </p:nvPr>
        </p:nvSpPr>
        <p:spPr bwMode="gray"/>
        <p:txBody>
          <a:bodyPr/>
          <a:lstStyle/>
          <a:p>
            <a:endParaRPr lang="en-US" dirty="0"/>
          </a:p>
        </p:txBody>
      </p:sp>
      <p:sp>
        <p:nvSpPr>
          <p:cNvPr id="16" name="Rectangle 15">
            <a:extLst>
              <a:ext uri="{FF2B5EF4-FFF2-40B4-BE49-F238E27FC236}">
                <a16:creationId xmlns:a16="http://schemas.microsoft.com/office/drawing/2014/main" id="{05860339-31F7-4884-957E-5C40F818EBB8}"/>
              </a:ext>
              <a:ext uri="{C183D7F6-B498-43B3-948B-1728B52AA6E4}">
                <adec:decorative xmlns:adec="http://schemas.microsoft.com/office/drawing/2017/decorative" val="1"/>
              </a:ext>
            </a:extLst>
          </p:cNvPr>
          <p:cNvSpPr/>
          <p:nvPr/>
        </p:nvSpPr>
        <p:spPr>
          <a:xfrm>
            <a:off x="6630791"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descr="Gold bars" title="Placeholder Icon">
            <a:extLst>
              <a:ext uri="{FF2B5EF4-FFF2-40B4-BE49-F238E27FC236}">
                <a16:creationId xmlns:a16="http://schemas.microsoft.com/office/drawing/2014/main" id="{7CF8B318-D925-4AA4-A626-B915F8B9603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929925" y="2691354"/>
            <a:ext cx="516155" cy="516155"/>
          </a:xfrm>
          <a:prstGeom prst="rect">
            <a:avLst/>
          </a:prstGeom>
        </p:spPr>
      </p:pic>
      <p:sp>
        <p:nvSpPr>
          <p:cNvPr id="6" name="Text Placeholder 5">
            <a:extLst>
              <a:ext uri="{FF2B5EF4-FFF2-40B4-BE49-F238E27FC236}">
                <a16:creationId xmlns:a16="http://schemas.microsoft.com/office/drawing/2014/main" id="{0F0E443A-F987-4A67-86AD-557D61E47992}"/>
              </a:ext>
            </a:extLst>
          </p:cNvPr>
          <p:cNvSpPr>
            <a:spLocks noGrp="1"/>
          </p:cNvSpPr>
          <p:nvPr>
            <p:ph type="body" sz="quarter" idx="13"/>
          </p:nvPr>
        </p:nvSpPr>
        <p:spPr>
          <a:xfrm>
            <a:off x="6288002" y="4130531"/>
            <a:ext cx="1800000" cy="360000"/>
          </a:xfrm>
        </p:spPr>
        <p:txBody>
          <a:bodyPr/>
          <a:lstStyle/>
          <a:p>
            <a:r>
              <a:rPr lang="en-US" sz="1600" dirty="0">
                <a:solidFill>
                  <a:schemeClr val="tx1">
                    <a:lumMod val="75000"/>
                    <a:lumOff val="25000"/>
                  </a:schemeClr>
                </a:solidFill>
              </a:rPr>
              <a:t>Feedback collection</a:t>
            </a:r>
          </a:p>
        </p:txBody>
      </p:sp>
      <p:cxnSp>
        <p:nvCxnSpPr>
          <p:cNvPr id="18" name="Straight Connector 17">
            <a:extLst>
              <a:ext uri="{FF2B5EF4-FFF2-40B4-BE49-F238E27FC236}">
                <a16:creationId xmlns:a16="http://schemas.microsoft.com/office/drawing/2014/main" id="{45C26E9A-3991-49A2-8D63-94C577E8A0AC}"/>
              </a:ext>
              <a:ext uri="{C183D7F6-B498-43B3-948B-1728B52AA6E4}">
                <adec:decorative xmlns:adec="http://schemas.microsoft.com/office/drawing/2017/decorative" val="1"/>
              </a:ext>
            </a:extLst>
          </p:cNvPr>
          <p:cNvCxnSpPr>
            <a:cxnSpLocks/>
          </p:cNvCxnSpPr>
          <p:nvPr/>
        </p:nvCxnSpPr>
        <p:spPr>
          <a:xfrm>
            <a:off x="6414002" y="4614863"/>
            <a:ext cx="1548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4535CB7-70A5-4E0C-835B-C50960E5BC69}"/>
              </a:ext>
            </a:extLst>
          </p:cNvPr>
          <p:cNvSpPr>
            <a:spLocks noGrp="1"/>
          </p:cNvSpPr>
          <p:nvPr>
            <p:ph type="body" sz="quarter" idx="14"/>
          </p:nvPr>
        </p:nvSpPr>
        <p:spPr>
          <a:xfrm>
            <a:off x="6288002" y="4764931"/>
            <a:ext cx="1800000" cy="720000"/>
          </a:xfrm>
        </p:spPr>
        <p:txBody>
          <a:bodyPr/>
          <a:lstStyle/>
          <a:p>
            <a:r>
              <a:rPr lang="en-US" dirty="0"/>
              <a:t>This is for collection of reported errors and experiences gathered from the users</a:t>
            </a:r>
          </a:p>
        </p:txBody>
      </p:sp>
      <p:sp>
        <p:nvSpPr>
          <p:cNvPr id="15" name="Rectangle 14">
            <a:extLst>
              <a:ext uri="{FF2B5EF4-FFF2-40B4-BE49-F238E27FC236}">
                <a16:creationId xmlns:a16="http://schemas.microsoft.com/office/drawing/2014/main" id="{056960D0-0A22-4E28-82F3-B9AA805E96A4}"/>
              </a:ext>
              <a:ext uri="{C183D7F6-B498-43B3-948B-1728B52AA6E4}">
                <adec:decorative xmlns:adec="http://schemas.microsoft.com/office/drawing/2017/decorative" val="1"/>
              </a:ext>
            </a:extLst>
          </p:cNvPr>
          <p:cNvSpPr/>
          <p:nvPr/>
        </p:nvSpPr>
        <p:spPr>
          <a:xfrm>
            <a:off x="8545316"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28" descr="Pencil" title="Placeholder Icon">
            <a:extLst>
              <a:ext uri="{FF2B5EF4-FFF2-40B4-BE49-F238E27FC236}">
                <a16:creationId xmlns:a16="http://schemas.microsoft.com/office/drawing/2014/main" id="{87645AAE-99D6-4DF7-BBA8-ACD6942E164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844450" y="2691354"/>
            <a:ext cx="516155" cy="516155"/>
          </a:xfrm>
          <a:prstGeom prst="rect">
            <a:avLst/>
          </a:prstGeom>
        </p:spPr>
      </p:pic>
      <p:sp>
        <p:nvSpPr>
          <p:cNvPr id="8" name="Text Placeholder 7">
            <a:extLst>
              <a:ext uri="{FF2B5EF4-FFF2-40B4-BE49-F238E27FC236}">
                <a16:creationId xmlns:a16="http://schemas.microsoft.com/office/drawing/2014/main" id="{FA562AA1-9ED1-4AA1-8F21-A53B5A69CB06}"/>
              </a:ext>
            </a:extLst>
          </p:cNvPr>
          <p:cNvSpPr>
            <a:spLocks noGrp="1"/>
          </p:cNvSpPr>
          <p:nvPr>
            <p:ph type="body" sz="quarter" idx="15"/>
          </p:nvPr>
        </p:nvSpPr>
        <p:spPr>
          <a:xfrm>
            <a:off x="8202527" y="4130531"/>
            <a:ext cx="1800000" cy="360000"/>
          </a:xfrm>
        </p:spPr>
        <p:txBody>
          <a:bodyPr/>
          <a:lstStyle/>
          <a:p>
            <a:r>
              <a:rPr lang="en-US" sz="1600" dirty="0"/>
              <a:t>Real-time analysis</a:t>
            </a:r>
            <a:endParaRPr lang="en-US" sz="1600" dirty="0">
              <a:solidFill>
                <a:schemeClr val="tx1">
                  <a:lumMod val="75000"/>
                  <a:lumOff val="25000"/>
                </a:schemeClr>
              </a:solidFill>
            </a:endParaRPr>
          </a:p>
        </p:txBody>
      </p:sp>
      <p:cxnSp>
        <p:nvCxnSpPr>
          <p:cNvPr id="19" name="Straight Connector 18">
            <a:extLst>
              <a:ext uri="{FF2B5EF4-FFF2-40B4-BE49-F238E27FC236}">
                <a16:creationId xmlns:a16="http://schemas.microsoft.com/office/drawing/2014/main" id="{4EAA895A-8A04-4C68-83A5-3E4F5209FB7E}"/>
              </a:ext>
              <a:ext uri="{C183D7F6-B498-43B3-948B-1728B52AA6E4}">
                <adec:decorative xmlns:adec="http://schemas.microsoft.com/office/drawing/2017/decorative" val="1"/>
              </a:ext>
            </a:extLst>
          </p:cNvPr>
          <p:cNvCxnSpPr>
            <a:cxnSpLocks/>
          </p:cNvCxnSpPr>
          <p:nvPr/>
        </p:nvCxnSpPr>
        <p:spPr>
          <a:xfrm>
            <a:off x="8328527" y="4614863"/>
            <a:ext cx="1548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9E0145E-8E4E-439B-A78F-92EC279B320C}"/>
              </a:ext>
            </a:extLst>
          </p:cNvPr>
          <p:cNvSpPr>
            <a:spLocks noGrp="1"/>
          </p:cNvSpPr>
          <p:nvPr>
            <p:ph type="body" sz="quarter" idx="16"/>
          </p:nvPr>
        </p:nvSpPr>
        <p:spPr>
          <a:xfrm>
            <a:off x="8202527" y="4764931"/>
            <a:ext cx="1800000" cy="720000"/>
          </a:xfrm>
        </p:spPr>
        <p:txBody>
          <a:bodyPr/>
          <a:lstStyle/>
          <a:p>
            <a:r>
              <a:rPr lang="en-US" dirty="0"/>
              <a:t>This is for collection of data from real-time usage</a:t>
            </a:r>
          </a:p>
        </p:txBody>
      </p:sp>
      <p:sp>
        <p:nvSpPr>
          <p:cNvPr id="17" name="Rectangle 16">
            <a:extLst>
              <a:ext uri="{FF2B5EF4-FFF2-40B4-BE49-F238E27FC236}">
                <a16:creationId xmlns:a16="http://schemas.microsoft.com/office/drawing/2014/main" id="{7AEBBE7F-98BB-4059-8F15-7198C7DAC337}"/>
              </a:ext>
              <a:ext uri="{C183D7F6-B498-43B3-948B-1728B52AA6E4}">
                <adec:decorative xmlns:adec="http://schemas.microsoft.com/office/drawing/2017/decorative" val="1"/>
              </a:ext>
            </a:extLst>
          </p:cNvPr>
          <p:cNvSpPr/>
          <p:nvPr/>
        </p:nvSpPr>
        <p:spPr>
          <a:xfrm>
            <a:off x="10459841" y="2392220"/>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Graphic 26" descr="Coins" title="Placeholder Icon">
            <a:extLst>
              <a:ext uri="{FF2B5EF4-FFF2-40B4-BE49-F238E27FC236}">
                <a16:creationId xmlns:a16="http://schemas.microsoft.com/office/drawing/2014/main" id="{2BC353DF-7455-49A6-8C40-1E0630E1DA8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758975" y="2691354"/>
            <a:ext cx="516155" cy="516155"/>
          </a:xfrm>
          <a:prstGeom prst="rect">
            <a:avLst/>
          </a:prstGeom>
        </p:spPr>
      </p:pic>
      <p:sp>
        <p:nvSpPr>
          <p:cNvPr id="10" name="Text Placeholder 9">
            <a:extLst>
              <a:ext uri="{FF2B5EF4-FFF2-40B4-BE49-F238E27FC236}">
                <a16:creationId xmlns:a16="http://schemas.microsoft.com/office/drawing/2014/main" id="{77D79B0F-EFCB-42B1-AEAE-0FE4763D4456}"/>
              </a:ext>
            </a:extLst>
          </p:cNvPr>
          <p:cNvSpPr>
            <a:spLocks noGrp="1"/>
          </p:cNvSpPr>
          <p:nvPr>
            <p:ph type="body" sz="quarter" idx="17"/>
          </p:nvPr>
        </p:nvSpPr>
        <p:spPr>
          <a:xfrm>
            <a:off x="10117052" y="4130531"/>
            <a:ext cx="1800000" cy="360000"/>
          </a:xfrm>
        </p:spPr>
        <p:txBody>
          <a:bodyPr/>
          <a:lstStyle/>
          <a:p>
            <a:r>
              <a:rPr lang="en-US" dirty="0">
                <a:solidFill>
                  <a:schemeClr val="tx1">
                    <a:lumMod val="75000"/>
                    <a:lumOff val="25000"/>
                  </a:schemeClr>
                </a:solidFill>
              </a:rPr>
              <a:t>Survey data</a:t>
            </a:r>
          </a:p>
        </p:txBody>
      </p:sp>
      <p:cxnSp>
        <p:nvCxnSpPr>
          <p:cNvPr id="20" name="Straight Connector 19">
            <a:extLst>
              <a:ext uri="{FF2B5EF4-FFF2-40B4-BE49-F238E27FC236}">
                <a16:creationId xmlns:a16="http://schemas.microsoft.com/office/drawing/2014/main" id="{59D2C94E-1924-4389-B84A-2828D610B220}"/>
              </a:ext>
              <a:ext uri="{C183D7F6-B498-43B3-948B-1728B52AA6E4}">
                <adec:decorative xmlns:adec="http://schemas.microsoft.com/office/drawing/2017/decorative" val="1"/>
              </a:ext>
            </a:extLst>
          </p:cNvPr>
          <p:cNvCxnSpPr>
            <a:cxnSpLocks/>
          </p:cNvCxnSpPr>
          <p:nvPr/>
        </p:nvCxnSpPr>
        <p:spPr>
          <a:xfrm>
            <a:off x="10243052" y="4614863"/>
            <a:ext cx="154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1D0238C6-EDC9-431C-B062-27BAF34CDE16}"/>
              </a:ext>
            </a:extLst>
          </p:cNvPr>
          <p:cNvSpPr>
            <a:spLocks noGrp="1"/>
          </p:cNvSpPr>
          <p:nvPr>
            <p:ph type="body" sz="quarter" idx="18"/>
          </p:nvPr>
        </p:nvSpPr>
        <p:spPr>
          <a:xfrm>
            <a:off x="10117052" y="4764931"/>
            <a:ext cx="1800000" cy="720000"/>
          </a:xfrm>
        </p:spPr>
        <p:txBody>
          <a:bodyPr/>
          <a:lstStyle/>
          <a:p>
            <a:r>
              <a:rPr lang="en-US" dirty="0"/>
              <a:t>This is for development and marketing departments</a:t>
            </a:r>
          </a:p>
        </p:txBody>
      </p:sp>
      <p:sp>
        <p:nvSpPr>
          <p:cNvPr id="3" name="Slide Number Placeholder 2">
            <a:extLst>
              <a:ext uri="{FF2B5EF4-FFF2-40B4-BE49-F238E27FC236}">
                <a16:creationId xmlns:a16="http://schemas.microsoft.com/office/drawing/2014/main" id="{8234C221-D094-445D-A8B7-0030E816562D}"/>
              </a:ext>
            </a:extLst>
          </p:cNvPr>
          <p:cNvSpPr>
            <a:spLocks noGrp="1"/>
          </p:cNvSpPr>
          <p:nvPr>
            <p:ph type="sldNum" sz="quarter" idx="11"/>
          </p:nvPr>
        </p:nvSpPr>
        <p:spPr/>
        <p:txBody>
          <a:bodyPr/>
          <a:lstStyle/>
          <a:p>
            <a:fld id="{4B73C415-D670-4716-A5EC-CC4D52CA2BAC}" type="slidenum">
              <a:rPr lang="en-US" smtClean="0"/>
              <a:pPr/>
              <a:t>4</a:t>
            </a:fld>
            <a:endParaRPr lang="en-US" dirty="0"/>
          </a:p>
        </p:txBody>
      </p:sp>
      <p:sp>
        <p:nvSpPr>
          <p:cNvPr id="13" name="Picture Placeholder 12">
            <a:extLst>
              <a:ext uri="{FF2B5EF4-FFF2-40B4-BE49-F238E27FC236}">
                <a16:creationId xmlns:a16="http://schemas.microsoft.com/office/drawing/2014/main" id="{D5343DB0-A4F1-4837-A178-6EB9BAC4CBBA}"/>
              </a:ext>
            </a:extLst>
          </p:cNvPr>
          <p:cNvSpPr>
            <a:spLocks noGrp="1"/>
          </p:cNvSpPr>
          <p:nvPr>
            <p:ph type="pic" sz="quarter" idx="12"/>
          </p:nvPr>
        </p:nvSpPr>
        <p:spPr/>
      </p:sp>
      <p:pic>
        <p:nvPicPr>
          <p:cNvPr id="3076" name="Picture 4" descr="Revealed: Top gaming trends as industry grows rapidly">
            <a:extLst>
              <a:ext uri="{FF2B5EF4-FFF2-40B4-BE49-F238E27FC236}">
                <a16:creationId xmlns:a16="http://schemas.microsoft.com/office/drawing/2014/main" id="{B6CA9C4E-70F2-4CFD-9AE4-86804454F0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7922" y="634309"/>
            <a:ext cx="5460156" cy="3080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73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8C420A-3AEC-4BE5-BD90-C854A306696C}"/>
              </a:ext>
            </a:extLst>
          </p:cNvPr>
          <p:cNvSpPr>
            <a:spLocks noGrp="1"/>
          </p:cNvSpPr>
          <p:nvPr>
            <p:ph type="title"/>
          </p:nvPr>
        </p:nvSpPr>
        <p:spPr bwMode="gray"/>
        <p:txBody>
          <a:bodyPr/>
          <a:lstStyle/>
          <a:p>
            <a:r>
              <a:rPr lang="en-US" dirty="0"/>
              <a:t>Key data in the system</a:t>
            </a:r>
          </a:p>
        </p:txBody>
      </p:sp>
      <p:cxnSp>
        <p:nvCxnSpPr>
          <p:cNvPr id="12" name="Straight Connector 11">
            <a:extLst>
              <a:ext uri="{FF2B5EF4-FFF2-40B4-BE49-F238E27FC236}">
                <a16:creationId xmlns:a16="http://schemas.microsoft.com/office/drawing/2014/main" id="{3E48293B-B086-4048-863C-47E7C47880A1}"/>
              </a:ext>
              <a:ext uri="{C183D7F6-B498-43B3-948B-1728B52AA6E4}">
                <adec:decorative xmlns:adec="http://schemas.microsoft.com/office/drawing/2017/decorative" val="1"/>
              </a:ext>
            </a:extLst>
          </p:cNvPr>
          <p:cNvCxnSpPr>
            <a:cxnSpLocks/>
          </p:cNvCxnSpPr>
          <p:nvPr/>
        </p:nvCxnSpPr>
        <p:spPr bwMode="gray">
          <a:xfrm>
            <a:off x="680728"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AC9E886-BD82-4757-912B-F7589A22164F}"/>
              </a:ext>
            </a:extLst>
          </p:cNvPr>
          <p:cNvSpPr>
            <a:spLocks noGrp="1"/>
          </p:cNvSpPr>
          <p:nvPr>
            <p:ph idx="1"/>
          </p:nvPr>
        </p:nvSpPr>
        <p:spPr bwMode="gray"/>
        <p:txBody>
          <a:bodyPr/>
          <a:lstStyle/>
          <a:p>
            <a:endParaRPr lang="en-US" dirty="0"/>
          </a:p>
        </p:txBody>
      </p:sp>
      <p:sp>
        <p:nvSpPr>
          <p:cNvPr id="16" name="Rectangle 15">
            <a:extLst>
              <a:ext uri="{FF2B5EF4-FFF2-40B4-BE49-F238E27FC236}">
                <a16:creationId xmlns:a16="http://schemas.microsoft.com/office/drawing/2014/main" id="{05860339-31F7-4884-957E-5C40F818EBB8}"/>
              </a:ext>
              <a:ext uri="{C183D7F6-B498-43B3-948B-1728B52AA6E4}">
                <adec:decorative xmlns:adec="http://schemas.microsoft.com/office/drawing/2017/decorative" val="1"/>
              </a:ext>
            </a:extLst>
          </p:cNvPr>
          <p:cNvSpPr/>
          <p:nvPr/>
        </p:nvSpPr>
        <p:spPr>
          <a:xfrm>
            <a:off x="7421366" y="1108725"/>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Graphic 33" descr="Bullseye" title="Placeholder Icon">
            <a:extLst>
              <a:ext uri="{FF2B5EF4-FFF2-40B4-BE49-F238E27FC236}">
                <a16:creationId xmlns:a16="http://schemas.microsoft.com/office/drawing/2014/main" id="{01B04A53-CFF0-41E3-A36F-790D2F6B635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721177" y="1408536"/>
            <a:ext cx="514800" cy="514800"/>
          </a:xfrm>
          <a:prstGeom prst="rect">
            <a:avLst/>
          </a:prstGeom>
        </p:spPr>
      </p:pic>
      <p:sp>
        <p:nvSpPr>
          <p:cNvPr id="10" name="Text Placeholder 9">
            <a:extLst>
              <a:ext uri="{FF2B5EF4-FFF2-40B4-BE49-F238E27FC236}">
                <a16:creationId xmlns:a16="http://schemas.microsoft.com/office/drawing/2014/main" id="{77D79B0F-EFCB-42B1-AEAE-0FE4763D4456}"/>
              </a:ext>
            </a:extLst>
          </p:cNvPr>
          <p:cNvSpPr>
            <a:spLocks noGrp="1"/>
          </p:cNvSpPr>
          <p:nvPr>
            <p:ph type="body" sz="quarter" idx="17"/>
          </p:nvPr>
        </p:nvSpPr>
        <p:spPr>
          <a:xfrm>
            <a:off x="7078577" y="2360347"/>
            <a:ext cx="1800000" cy="360000"/>
          </a:xfrm>
        </p:spPr>
        <p:txBody>
          <a:bodyPr/>
          <a:lstStyle/>
          <a:p>
            <a:r>
              <a:rPr lang="en-US" dirty="0">
                <a:solidFill>
                  <a:schemeClr val="tx1">
                    <a:lumMod val="75000"/>
                    <a:lumOff val="25000"/>
                  </a:schemeClr>
                </a:solidFill>
              </a:rPr>
              <a:t>Rati</a:t>
            </a:r>
            <a:r>
              <a:rPr lang="en-US" dirty="0"/>
              <a:t>ngs</a:t>
            </a:r>
            <a:endParaRPr lang="en-US" dirty="0">
              <a:solidFill>
                <a:schemeClr val="tx1">
                  <a:lumMod val="75000"/>
                  <a:lumOff val="25000"/>
                </a:schemeClr>
              </a:solidFill>
            </a:endParaRPr>
          </a:p>
        </p:txBody>
      </p:sp>
      <p:cxnSp>
        <p:nvCxnSpPr>
          <p:cNvPr id="18" name="Straight Connector 17">
            <a:extLst>
              <a:ext uri="{FF2B5EF4-FFF2-40B4-BE49-F238E27FC236}">
                <a16:creationId xmlns:a16="http://schemas.microsoft.com/office/drawing/2014/main" id="{45C26E9A-3991-49A2-8D63-94C577E8A0AC}"/>
              </a:ext>
              <a:ext uri="{C183D7F6-B498-43B3-948B-1728B52AA6E4}">
                <adec:decorative xmlns:adec="http://schemas.microsoft.com/office/drawing/2017/decorative" val="1"/>
              </a:ext>
            </a:extLst>
          </p:cNvPr>
          <p:cNvCxnSpPr>
            <a:cxnSpLocks/>
          </p:cNvCxnSpPr>
          <p:nvPr/>
        </p:nvCxnSpPr>
        <p:spPr>
          <a:xfrm>
            <a:off x="7204577" y="2857547"/>
            <a:ext cx="1548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1D0238C6-EDC9-431C-B062-27BAF34CDE16}"/>
              </a:ext>
            </a:extLst>
          </p:cNvPr>
          <p:cNvSpPr>
            <a:spLocks noGrp="1"/>
          </p:cNvSpPr>
          <p:nvPr>
            <p:ph type="body" sz="quarter" idx="18"/>
          </p:nvPr>
        </p:nvSpPr>
        <p:spPr>
          <a:xfrm>
            <a:off x="7078577" y="2994747"/>
            <a:ext cx="1800000" cy="720000"/>
          </a:xfrm>
        </p:spPr>
        <p:txBody>
          <a:bodyPr/>
          <a:lstStyle/>
          <a:p>
            <a:r>
              <a:rPr lang="en-US" sz="1200" dirty="0"/>
              <a:t>Users’ interest in other games, especially in those they have not tried</a:t>
            </a:r>
            <a:endParaRPr lang="en-US" sz="1200" dirty="0">
              <a:solidFill>
                <a:schemeClr val="tx1">
                  <a:lumMod val="75000"/>
                  <a:lumOff val="25000"/>
                </a:schemeClr>
              </a:solidFill>
            </a:endParaRPr>
          </a:p>
        </p:txBody>
      </p:sp>
      <p:sp>
        <p:nvSpPr>
          <p:cNvPr id="15" name="Rectangle 14">
            <a:extLst>
              <a:ext uri="{FF2B5EF4-FFF2-40B4-BE49-F238E27FC236}">
                <a16:creationId xmlns:a16="http://schemas.microsoft.com/office/drawing/2014/main" id="{056960D0-0A22-4E28-82F3-B9AA805E96A4}"/>
              </a:ext>
              <a:ext uri="{C183D7F6-B498-43B3-948B-1728B52AA6E4}">
                <adec:decorative xmlns:adec="http://schemas.microsoft.com/office/drawing/2017/decorative" val="1"/>
              </a:ext>
            </a:extLst>
          </p:cNvPr>
          <p:cNvSpPr/>
          <p:nvPr/>
        </p:nvSpPr>
        <p:spPr>
          <a:xfrm>
            <a:off x="9745466" y="1108725"/>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Graphic 31" descr="Lecturer" title="Placeholder Icon">
            <a:extLst>
              <a:ext uri="{FF2B5EF4-FFF2-40B4-BE49-F238E27FC236}">
                <a16:creationId xmlns:a16="http://schemas.microsoft.com/office/drawing/2014/main" id="{A67046E4-7EA7-414C-8B67-BE9C73705C8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045277" y="1408536"/>
            <a:ext cx="514800" cy="514800"/>
          </a:xfrm>
          <a:prstGeom prst="rect">
            <a:avLst/>
          </a:prstGeom>
        </p:spPr>
      </p:pic>
      <p:sp>
        <p:nvSpPr>
          <p:cNvPr id="4" name="Text Placeholder 3">
            <a:extLst>
              <a:ext uri="{FF2B5EF4-FFF2-40B4-BE49-F238E27FC236}">
                <a16:creationId xmlns:a16="http://schemas.microsoft.com/office/drawing/2014/main" id="{27325661-92B1-4FD6-80E6-C1A1C5F5B8BA}"/>
              </a:ext>
            </a:extLst>
          </p:cNvPr>
          <p:cNvSpPr>
            <a:spLocks noGrp="1"/>
          </p:cNvSpPr>
          <p:nvPr>
            <p:ph type="body" sz="quarter" idx="19"/>
          </p:nvPr>
        </p:nvSpPr>
        <p:spPr>
          <a:xfrm>
            <a:off x="9402677" y="2360347"/>
            <a:ext cx="1800000" cy="360000"/>
          </a:xfrm>
        </p:spPr>
        <p:txBody>
          <a:bodyPr/>
          <a:lstStyle/>
          <a:p>
            <a:r>
              <a:rPr lang="en-US" dirty="0">
                <a:solidFill>
                  <a:schemeClr val="tx1">
                    <a:lumMod val="75000"/>
                    <a:lumOff val="25000"/>
                  </a:schemeClr>
                </a:solidFill>
              </a:rPr>
              <a:t>Success Rate</a:t>
            </a:r>
          </a:p>
        </p:txBody>
      </p:sp>
      <p:cxnSp>
        <p:nvCxnSpPr>
          <p:cNvPr id="19" name="Straight Connector 18">
            <a:extLst>
              <a:ext uri="{FF2B5EF4-FFF2-40B4-BE49-F238E27FC236}">
                <a16:creationId xmlns:a16="http://schemas.microsoft.com/office/drawing/2014/main" id="{4EAA895A-8A04-4C68-83A5-3E4F5209FB7E}"/>
              </a:ext>
              <a:ext uri="{C183D7F6-B498-43B3-948B-1728B52AA6E4}">
                <adec:decorative xmlns:adec="http://schemas.microsoft.com/office/drawing/2017/decorative" val="1"/>
              </a:ext>
            </a:extLst>
          </p:cNvPr>
          <p:cNvCxnSpPr>
            <a:cxnSpLocks/>
          </p:cNvCxnSpPr>
          <p:nvPr/>
        </p:nvCxnSpPr>
        <p:spPr>
          <a:xfrm>
            <a:off x="9528677" y="2857547"/>
            <a:ext cx="1548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C32C294C-1590-42EF-AA55-43D984432B57}"/>
              </a:ext>
            </a:extLst>
          </p:cNvPr>
          <p:cNvSpPr>
            <a:spLocks noGrp="1"/>
          </p:cNvSpPr>
          <p:nvPr>
            <p:ph type="body" sz="quarter" idx="20"/>
          </p:nvPr>
        </p:nvSpPr>
        <p:spPr>
          <a:xfrm>
            <a:off x="9402677" y="2994747"/>
            <a:ext cx="1800000" cy="720000"/>
          </a:xfrm>
        </p:spPr>
        <p:txBody>
          <a:bodyPr/>
          <a:lstStyle/>
          <a:p>
            <a:r>
              <a:rPr lang="en-US" dirty="0"/>
              <a:t>How well do the suggestions help the players?</a:t>
            </a:r>
            <a:endParaRPr lang="en-US" dirty="0">
              <a:solidFill>
                <a:schemeClr val="tx1">
                  <a:lumMod val="75000"/>
                  <a:lumOff val="25000"/>
                </a:schemeClr>
              </a:solidFill>
            </a:endParaRPr>
          </a:p>
        </p:txBody>
      </p:sp>
      <p:sp>
        <p:nvSpPr>
          <p:cNvPr id="17" name="Rectangle 16">
            <a:extLst>
              <a:ext uri="{FF2B5EF4-FFF2-40B4-BE49-F238E27FC236}">
                <a16:creationId xmlns:a16="http://schemas.microsoft.com/office/drawing/2014/main" id="{7AEBBE7F-98BB-4059-8F15-7198C7DAC337}"/>
              </a:ext>
              <a:ext uri="{C183D7F6-B498-43B3-948B-1728B52AA6E4}">
                <adec:decorative xmlns:adec="http://schemas.microsoft.com/office/drawing/2017/decorative" val="1"/>
              </a:ext>
            </a:extLst>
          </p:cNvPr>
          <p:cNvSpPr/>
          <p:nvPr/>
        </p:nvSpPr>
        <p:spPr>
          <a:xfrm>
            <a:off x="7421366" y="3759341"/>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descr="Network" title="Placeholder Icon">
            <a:extLst>
              <a:ext uri="{FF2B5EF4-FFF2-40B4-BE49-F238E27FC236}">
                <a16:creationId xmlns:a16="http://schemas.microsoft.com/office/drawing/2014/main" id="{E34FD3C6-9F01-4A17-AD96-054AF500405F}"/>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721177" y="4059152"/>
            <a:ext cx="514800" cy="514800"/>
          </a:xfrm>
          <a:prstGeom prst="rect">
            <a:avLst/>
          </a:prstGeom>
        </p:spPr>
      </p:pic>
      <p:sp>
        <p:nvSpPr>
          <p:cNvPr id="6" name="Text Placeholder 5">
            <a:extLst>
              <a:ext uri="{FF2B5EF4-FFF2-40B4-BE49-F238E27FC236}">
                <a16:creationId xmlns:a16="http://schemas.microsoft.com/office/drawing/2014/main" id="{0F0E443A-F987-4A67-86AD-557D61E47992}"/>
              </a:ext>
            </a:extLst>
          </p:cNvPr>
          <p:cNvSpPr>
            <a:spLocks noGrp="1"/>
          </p:cNvSpPr>
          <p:nvPr>
            <p:ph type="body" sz="quarter" idx="13"/>
          </p:nvPr>
        </p:nvSpPr>
        <p:spPr>
          <a:xfrm>
            <a:off x="7078577" y="5010963"/>
            <a:ext cx="1800000" cy="360000"/>
          </a:xfrm>
        </p:spPr>
        <p:txBody>
          <a:bodyPr/>
          <a:lstStyle/>
          <a:p>
            <a:r>
              <a:rPr lang="en-US" dirty="0">
                <a:solidFill>
                  <a:schemeClr val="tx1">
                    <a:lumMod val="75000"/>
                    <a:lumOff val="25000"/>
                  </a:schemeClr>
                </a:solidFill>
              </a:rPr>
              <a:t>Usage Rate</a:t>
            </a:r>
          </a:p>
        </p:txBody>
      </p:sp>
      <p:cxnSp>
        <p:nvCxnSpPr>
          <p:cNvPr id="28" name="Straight Connector 27">
            <a:extLst>
              <a:ext uri="{FF2B5EF4-FFF2-40B4-BE49-F238E27FC236}">
                <a16:creationId xmlns:a16="http://schemas.microsoft.com/office/drawing/2014/main" id="{FDEE8591-D916-4064-8CD3-2AD3F759B9E2}"/>
              </a:ext>
              <a:ext uri="{C183D7F6-B498-43B3-948B-1728B52AA6E4}">
                <adec:decorative xmlns:adec="http://schemas.microsoft.com/office/drawing/2017/decorative" val="1"/>
              </a:ext>
            </a:extLst>
          </p:cNvPr>
          <p:cNvCxnSpPr>
            <a:cxnSpLocks/>
          </p:cNvCxnSpPr>
          <p:nvPr/>
        </p:nvCxnSpPr>
        <p:spPr>
          <a:xfrm>
            <a:off x="7204577" y="5508163"/>
            <a:ext cx="154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34535CB7-70A5-4E0C-835B-C50960E5BC69}"/>
              </a:ext>
            </a:extLst>
          </p:cNvPr>
          <p:cNvSpPr>
            <a:spLocks noGrp="1"/>
          </p:cNvSpPr>
          <p:nvPr>
            <p:ph type="body" sz="quarter" idx="14"/>
          </p:nvPr>
        </p:nvSpPr>
        <p:spPr/>
        <p:txBody>
          <a:bodyPr/>
          <a:lstStyle/>
          <a:p>
            <a:r>
              <a:rPr lang="en-US" dirty="0">
                <a:solidFill>
                  <a:schemeClr val="tx1">
                    <a:lumMod val="75000"/>
                    <a:lumOff val="25000"/>
                  </a:schemeClr>
                </a:solidFill>
              </a:rPr>
              <a:t>What’s the propo</a:t>
            </a:r>
            <a:r>
              <a:rPr lang="en-US" dirty="0"/>
              <a:t>rtion of actions actually taken according to the suggestions?</a:t>
            </a:r>
            <a:endParaRPr lang="en-US" dirty="0">
              <a:solidFill>
                <a:schemeClr val="tx1">
                  <a:lumMod val="75000"/>
                  <a:lumOff val="25000"/>
                </a:schemeClr>
              </a:solidFill>
            </a:endParaRPr>
          </a:p>
        </p:txBody>
      </p:sp>
      <p:sp>
        <p:nvSpPr>
          <p:cNvPr id="26" name="Rectangle 25">
            <a:extLst>
              <a:ext uri="{FF2B5EF4-FFF2-40B4-BE49-F238E27FC236}">
                <a16:creationId xmlns:a16="http://schemas.microsoft.com/office/drawing/2014/main" id="{A892DD94-78B8-4911-A32B-3B174E2921B2}"/>
              </a:ext>
              <a:ext uri="{C183D7F6-B498-43B3-948B-1728B52AA6E4}">
                <adec:decorative xmlns:adec="http://schemas.microsoft.com/office/drawing/2017/decorative" val="1"/>
              </a:ext>
            </a:extLst>
          </p:cNvPr>
          <p:cNvSpPr/>
          <p:nvPr/>
        </p:nvSpPr>
        <p:spPr>
          <a:xfrm>
            <a:off x="9723042" y="3759341"/>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Graphic 29" descr="Megaphone" title="Placeholder Icon">
            <a:extLst>
              <a:ext uri="{FF2B5EF4-FFF2-40B4-BE49-F238E27FC236}">
                <a16:creationId xmlns:a16="http://schemas.microsoft.com/office/drawing/2014/main" id="{72D31FC8-7143-4EC0-8D99-6AE8BC0B8DFB}"/>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022853" y="4059152"/>
            <a:ext cx="514800" cy="514800"/>
          </a:xfrm>
          <a:prstGeom prst="rect">
            <a:avLst/>
          </a:prstGeom>
        </p:spPr>
      </p:pic>
      <p:sp>
        <p:nvSpPr>
          <p:cNvPr id="8" name="Text Placeholder 7">
            <a:extLst>
              <a:ext uri="{FF2B5EF4-FFF2-40B4-BE49-F238E27FC236}">
                <a16:creationId xmlns:a16="http://schemas.microsoft.com/office/drawing/2014/main" id="{FA562AA1-9ED1-4AA1-8F21-A53B5A69CB06}"/>
              </a:ext>
            </a:extLst>
          </p:cNvPr>
          <p:cNvSpPr>
            <a:spLocks noGrp="1"/>
          </p:cNvSpPr>
          <p:nvPr>
            <p:ph type="body" sz="quarter" idx="15"/>
          </p:nvPr>
        </p:nvSpPr>
        <p:spPr>
          <a:xfrm>
            <a:off x="9402677" y="5010963"/>
            <a:ext cx="1800000" cy="360000"/>
          </a:xfrm>
        </p:spPr>
        <p:txBody>
          <a:bodyPr/>
          <a:lstStyle/>
          <a:p>
            <a:r>
              <a:rPr lang="en-US" dirty="0">
                <a:solidFill>
                  <a:schemeClr val="tx1">
                    <a:lumMod val="75000"/>
                    <a:lumOff val="25000"/>
                  </a:schemeClr>
                </a:solidFill>
              </a:rPr>
              <a:t>User skill data</a:t>
            </a:r>
          </a:p>
        </p:txBody>
      </p:sp>
      <p:cxnSp>
        <p:nvCxnSpPr>
          <p:cNvPr id="20" name="Straight Connector 19">
            <a:extLst>
              <a:ext uri="{FF2B5EF4-FFF2-40B4-BE49-F238E27FC236}">
                <a16:creationId xmlns:a16="http://schemas.microsoft.com/office/drawing/2014/main" id="{59D2C94E-1924-4389-B84A-2828D610B220}"/>
              </a:ext>
              <a:ext uri="{C183D7F6-B498-43B3-948B-1728B52AA6E4}">
                <adec:decorative xmlns:adec="http://schemas.microsoft.com/office/drawing/2017/decorative" val="1"/>
              </a:ext>
            </a:extLst>
          </p:cNvPr>
          <p:cNvCxnSpPr>
            <a:cxnSpLocks/>
          </p:cNvCxnSpPr>
          <p:nvPr/>
        </p:nvCxnSpPr>
        <p:spPr>
          <a:xfrm>
            <a:off x="9528677" y="5508163"/>
            <a:ext cx="1548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9E0145E-8E4E-439B-A78F-92EC279B320C}"/>
              </a:ext>
            </a:extLst>
          </p:cNvPr>
          <p:cNvSpPr>
            <a:spLocks noGrp="1"/>
          </p:cNvSpPr>
          <p:nvPr>
            <p:ph type="body" sz="quarter" idx="16"/>
          </p:nvPr>
        </p:nvSpPr>
        <p:spPr/>
        <p:txBody>
          <a:bodyPr/>
          <a:lstStyle/>
          <a:p>
            <a:r>
              <a:rPr lang="en-US" dirty="0">
                <a:solidFill>
                  <a:schemeClr val="tx1">
                    <a:lumMod val="75000"/>
                    <a:lumOff val="25000"/>
                  </a:schemeClr>
                </a:solidFill>
              </a:rPr>
              <a:t>Data including click per second, system specs for each error in each scenario</a:t>
            </a:r>
          </a:p>
        </p:txBody>
      </p:sp>
      <p:sp>
        <p:nvSpPr>
          <p:cNvPr id="3" name="Slide Number Placeholder 2">
            <a:extLst>
              <a:ext uri="{FF2B5EF4-FFF2-40B4-BE49-F238E27FC236}">
                <a16:creationId xmlns:a16="http://schemas.microsoft.com/office/drawing/2014/main" id="{8234C221-D094-445D-A8B7-0030E816562D}"/>
              </a:ext>
            </a:extLst>
          </p:cNvPr>
          <p:cNvSpPr>
            <a:spLocks noGrp="1"/>
          </p:cNvSpPr>
          <p:nvPr>
            <p:ph type="sldNum" sz="quarter" idx="11"/>
          </p:nvPr>
        </p:nvSpPr>
        <p:spPr/>
        <p:txBody>
          <a:bodyPr/>
          <a:lstStyle/>
          <a:p>
            <a:fld id="{4B73C415-D670-4716-A5EC-CC4D52CA2BAC}" type="slidenum">
              <a:rPr lang="en-US" smtClean="0"/>
              <a:pPr/>
              <a:t>5</a:t>
            </a:fld>
            <a:endParaRPr lang="en-US" dirty="0"/>
          </a:p>
        </p:txBody>
      </p:sp>
      <p:sp>
        <p:nvSpPr>
          <p:cNvPr id="22" name="Picture Placeholder 21">
            <a:extLst>
              <a:ext uri="{FF2B5EF4-FFF2-40B4-BE49-F238E27FC236}">
                <a16:creationId xmlns:a16="http://schemas.microsoft.com/office/drawing/2014/main" id="{E23AD4C4-0C04-4EA8-932A-09289A16676B}"/>
              </a:ext>
            </a:extLst>
          </p:cNvPr>
          <p:cNvSpPr>
            <a:spLocks noGrp="1"/>
          </p:cNvSpPr>
          <p:nvPr>
            <p:ph type="pic" sz="quarter" idx="12"/>
          </p:nvPr>
        </p:nvSpPr>
        <p:spPr/>
      </p:sp>
      <p:pic>
        <p:nvPicPr>
          <p:cNvPr id="4098" name="Picture 2" descr="Decoding the Role of Data Science and Data Scientists in 2020">
            <a:extLst>
              <a:ext uri="{FF2B5EF4-FFF2-40B4-BE49-F238E27FC236}">
                <a16:creationId xmlns:a16="http://schemas.microsoft.com/office/drawing/2014/main" id="{E2E4398B-1F98-4E39-B3F5-AE64229734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2081" y="673412"/>
            <a:ext cx="5406818" cy="3041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96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EAE0D-88F0-4123-A369-92983D7E55DC}"/>
              </a:ext>
            </a:extLst>
          </p:cNvPr>
          <p:cNvSpPr>
            <a:spLocks noGrp="1"/>
          </p:cNvSpPr>
          <p:nvPr>
            <p:ph type="title"/>
          </p:nvPr>
        </p:nvSpPr>
        <p:spPr/>
        <p:txBody>
          <a:bodyPr/>
          <a:lstStyle/>
          <a:p>
            <a:r>
              <a:rPr lang="en-US" dirty="0"/>
              <a:t>Template</a:t>
            </a:r>
          </a:p>
        </p:txBody>
      </p:sp>
      <p:sp>
        <p:nvSpPr>
          <p:cNvPr id="5" name="Text Placeholder 4">
            <a:extLst>
              <a:ext uri="{FF2B5EF4-FFF2-40B4-BE49-F238E27FC236}">
                <a16:creationId xmlns:a16="http://schemas.microsoft.com/office/drawing/2014/main" id="{B3873866-C6DF-4447-8D2F-8A88CF14E6CB}"/>
              </a:ext>
            </a:extLst>
          </p:cNvPr>
          <p:cNvSpPr>
            <a:spLocks noGrp="1"/>
          </p:cNvSpPr>
          <p:nvPr>
            <p:ph type="body" sz="quarter" idx="12"/>
          </p:nvPr>
        </p:nvSpPr>
        <p:spPr>
          <a:xfrm>
            <a:off x="431800" y="1582738"/>
            <a:ext cx="3975100" cy="1744662"/>
          </a:xfrm>
        </p:spPr>
        <p:txBody>
          <a:bodyPr/>
          <a:lstStyle/>
          <a:p>
            <a:r>
              <a:rPr lang="en-US" dirty="0"/>
              <a:t>What the MIS will show</a:t>
            </a:r>
          </a:p>
        </p:txBody>
      </p:sp>
      <p:sp>
        <p:nvSpPr>
          <p:cNvPr id="3" name="Content Placeholder 2">
            <a:extLst>
              <a:ext uri="{FF2B5EF4-FFF2-40B4-BE49-F238E27FC236}">
                <a16:creationId xmlns:a16="http://schemas.microsoft.com/office/drawing/2014/main" id="{616BC25F-F41F-4EE7-8166-FD25E15EA654}"/>
              </a:ext>
            </a:extLst>
          </p:cNvPr>
          <p:cNvSpPr>
            <a:spLocks noGrp="1"/>
          </p:cNvSpPr>
          <p:nvPr>
            <p:ph idx="1"/>
          </p:nvPr>
        </p:nvSpPr>
        <p:spPr/>
        <p:txBody>
          <a:bodyPr/>
          <a:lstStyle/>
          <a:p>
            <a:r>
              <a:rPr lang="en-US" sz="1400" dirty="0">
                <a:solidFill>
                  <a:schemeClr val="tx1">
                    <a:lumMod val="75000"/>
                    <a:lumOff val="25000"/>
                  </a:schemeClr>
                </a:solidFill>
              </a:rPr>
              <a:t>Error Rate</a:t>
            </a:r>
          </a:p>
          <a:p>
            <a:r>
              <a:rPr lang="en-US" sz="1400" dirty="0">
                <a:solidFill>
                  <a:schemeClr val="tx1">
                    <a:lumMod val="75000"/>
                    <a:lumOff val="25000"/>
                  </a:schemeClr>
                </a:solidFill>
              </a:rPr>
              <a:t>Response time</a:t>
            </a:r>
          </a:p>
          <a:p>
            <a:r>
              <a:rPr lang="en-US" sz="1400" dirty="0">
                <a:solidFill>
                  <a:schemeClr val="tx1">
                    <a:lumMod val="75000"/>
                    <a:lumOff val="25000"/>
                  </a:schemeClr>
                </a:solidFill>
              </a:rPr>
              <a:t>Usage Rate</a:t>
            </a:r>
          </a:p>
          <a:p>
            <a:r>
              <a:rPr lang="en-US" sz="1400" dirty="0">
                <a:solidFill>
                  <a:schemeClr val="tx1">
                    <a:lumMod val="75000"/>
                    <a:lumOff val="25000"/>
                  </a:schemeClr>
                </a:solidFill>
              </a:rPr>
              <a:t>PING</a:t>
            </a:r>
          </a:p>
          <a:p>
            <a:r>
              <a:rPr lang="en-US" sz="1400" dirty="0">
                <a:solidFill>
                  <a:schemeClr val="tx1">
                    <a:lumMod val="75000"/>
                    <a:lumOff val="25000"/>
                  </a:schemeClr>
                </a:solidFill>
              </a:rPr>
              <a:t>Type of feedback/date/game/version/rating about different aspects/comment</a:t>
            </a:r>
          </a:p>
        </p:txBody>
      </p:sp>
      <p:sp>
        <p:nvSpPr>
          <p:cNvPr id="4" name="Slide Number Placeholder 3">
            <a:extLst>
              <a:ext uri="{FF2B5EF4-FFF2-40B4-BE49-F238E27FC236}">
                <a16:creationId xmlns:a16="http://schemas.microsoft.com/office/drawing/2014/main" id="{27A106A1-5BFA-4033-8A49-0E0F2A688C19}"/>
              </a:ext>
            </a:extLst>
          </p:cNvPr>
          <p:cNvSpPr>
            <a:spLocks noGrp="1"/>
          </p:cNvSpPr>
          <p:nvPr>
            <p:ph type="sldNum" sz="quarter" idx="11"/>
          </p:nvPr>
        </p:nvSpPr>
        <p:spPr/>
        <p:txBody>
          <a:bodyPr/>
          <a:lstStyle/>
          <a:p>
            <a:fld id="{4B73C415-D670-4716-A5EC-CC4D52CA2BAC}" type="slidenum">
              <a:rPr lang="en-US" smtClean="0"/>
              <a:pPr/>
              <a:t>6</a:t>
            </a:fld>
            <a:endParaRPr lang="en-US" dirty="0"/>
          </a:p>
        </p:txBody>
      </p:sp>
      <p:pic>
        <p:nvPicPr>
          <p:cNvPr id="13" name="Picture Placeholder 12" descr="A screenshot of a cell phone&#10;&#10;Description automatically generated">
            <a:extLst>
              <a:ext uri="{FF2B5EF4-FFF2-40B4-BE49-F238E27FC236}">
                <a16:creationId xmlns:a16="http://schemas.microsoft.com/office/drawing/2014/main" id="{50919C56-0381-4EF9-8E02-21D03B23CA8B}"/>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263" t="-16383" r="-10422" b="-511"/>
          <a:stretch/>
        </p:blipFill>
        <p:spPr>
          <a:xfrm>
            <a:off x="5225443" y="1432538"/>
            <a:ext cx="6966557" cy="3691553"/>
          </a:xfrm>
        </p:spPr>
      </p:pic>
    </p:spTree>
    <p:extLst>
      <p:ext uri="{BB962C8B-B14F-4D97-AF65-F5344CB8AC3E}">
        <p14:creationId xmlns:p14="http://schemas.microsoft.com/office/powerpoint/2010/main" val="1096664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218344-56B2-4D7E-A91A-A9A083F4AB5D}"/>
              </a:ext>
            </a:extLst>
          </p:cNvPr>
          <p:cNvSpPr>
            <a:spLocks noGrp="1"/>
          </p:cNvSpPr>
          <p:nvPr>
            <p:ph type="title"/>
          </p:nvPr>
        </p:nvSpPr>
        <p:spPr/>
        <p:txBody>
          <a:bodyPr/>
          <a:lstStyle/>
          <a:p>
            <a:r>
              <a:rPr lang="en-US" dirty="0"/>
              <a:t>Improved Financials</a:t>
            </a:r>
          </a:p>
        </p:txBody>
      </p:sp>
      <p:sp>
        <p:nvSpPr>
          <p:cNvPr id="45" name="Rectangle 44">
            <a:extLst>
              <a:ext uri="{FF2B5EF4-FFF2-40B4-BE49-F238E27FC236}">
                <a16:creationId xmlns:a16="http://schemas.microsoft.com/office/drawing/2014/main" id="{E80DC6FE-D11C-4C20-A51D-98443F5F4672}"/>
              </a:ext>
              <a:ext uri="{C183D7F6-B498-43B3-948B-1728B52AA6E4}">
                <adec:decorative xmlns:adec="http://schemas.microsoft.com/office/drawing/2017/decorative" val="1"/>
              </a:ext>
            </a:extLst>
          </p:cNvPr>
          <p:cNvSpPr/>
          <p:nvPr/>
        </p:nvSpPr>
        <p:spPr>
          <a:xfrm>
            <a:off x="4318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Graphic 46" descr="Bullseye" title="Placeholder Icon">
            <a:extLst>
              <a:ext uri="{FF2B5EF4-FFF2-40B4-BE49-F238E27FC236}">
                <a16:creationId xmlns:a16="http://schemas.microsoft.com/office/drawing/2014/main" id="{7ADD6A28-A1C5-4090-8B87-55ECF7A2071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1611" y="1886520"/>
            <a:ext cx="514800" cy="514800"/>
          </a:xfrm>
          <a:prstGeom prst="rect">
            <a:avLst/>
          </a:prstGeom>
        </p:spPr>
      </p:pic>
      <p:sp>
        <p:nvSpPr>
          <p:cNvPr id="8" name="Text Placeholder 7">
            <a:extLst>
              <a:ext uri="{FF2B5EF4-FFF2-40B4-BE49-F238E27FC236}">
                <a16:creationId xmlns:a16="http://schemas.microsoft.com/office/drawing/2014/main" id="{4B353756-1A24-435F-9F00-9485171661F1}"/>
              </a:ext>
            </a:extLst>
          </p:cNvPr>
          <p:cNvSpPr>
            <a:spLocks noGrp="1"/>
          </p:cNvSpPr>
          <p:nvPr>
            <p:ph type="body" sz="quarter" idx="27"/>
          </p:nvPr>
        </p:nvSpPr>
        <p:spPr/>
        <p:txBody>
          <a:bodyPr/>
          <a:lstStyle/>
          <a:p>
            <a:r>
              <a:rPr lang="en-US" dirty="0"/>
              <a:t>$100,000</a:t>
            </a:r>
          </a:p>
        </p:txBody>
      </p:sp>
      <p:sp>
        <p:nvSpPr>
          <p:cNvPr id="7" name="Content Placeholder 6">
            <a:extLst>
              <a:ext uri="{FF2B5EF4-FFF2-40B4-BE49-F238E27FC236}">
                <a16:creationId xmlns:a16="http://schemas.microsoft.com/office/drawing/2014/main" id="{EE3A3FBF-F2B1-44B8-A094-309A3BFDBA25}"/>
              </a:ext>
            </a:extLst>
          </p:cNvPr>
          <p:cNvSpPr>
            <a:spLocks noGrp="1"/>
          </p:cNvSpPr>
          <p:nvPr>
            <p:ph idx="29"/>
          </p:nvPr>
        </p:nvSpPr>
        <p:spPr/>
        <p:txBody>
          <a:bodyPr/>
          <a:lstStyle/>
          <a:p>
            <a:r>
              <a:rPr lang="en-US" dirty="0"/>
              <a:t>We project an $100,000 increase in monthly revenue. Given that our membership costs $20 per month, it is an increase about 5,000 users.</a:t>
            </a:r>
          </a:p>
        </p:txBody>
      </p:sp>
      <p:sp>
        <p:nvSpPr>
          <p:cNvPr id="44" name="Rectangle 43">
            <a:extLst>
              <a:ext uri="{FF2B5EF4-FFF2-40B4-BE49-F238E27FC236}">
                <a16:creationId xmlns:a16="http://schemas.microsoft.com/office/drawing/2014/main" id="{1203D2ED-1358-4F55-BCB3-94A5C18E1B4C}"/>
              </a:ext>
              <a:ext uri="{C183D7F6-B498-43B3-948B-1728B52AA6E4}">
                <adec:decorative xmlns:adec="http://schemas.microsoft.com/office/drawing/2017/decorative" val="1"/>
              </a:ext>
            </a:extLst>
          </p:cNvPr>
          <p:cNvSpPr/>
          <p:nvPr/>
        </p:nvSpPr>
        <p:spPr>
          <a:xfrm>
            <a:off x="63000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6" name="Graphic 45" descr="Lecturer" title="Placeholder Icon">
            <a:extLst>
              <a:ext uri="{FF2B5EF4-FFF2-40B4-BE49-F238E27FC236}">
                <a16:creationId xmlns:a16="http://schemas.microsoft.com/office/drawing/2014/main" id="{A20C2A14-1BD7-4DC9-B671-8D036FC94B20}"/>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99811" y="1886520"/>
            <a:ext cx="514800" cy="514800"/>
          </a:xfrm>
          <a:prstGeom prst="rect">
            <a:avLst/>
          </a:prstGeom>
        </p:spPr>
      </p:pic>
      <p:sp>
        <p:nvSpPr>
          <p:cNvPr id="9" name="Text Placeholder 8">
            <a:extLst>
              <a:ext uri="{FF2B5EF4-FFF2-40B4-BE49-F238E27FC236}">
                <a16:creationId xmlns:a16="http://schemas.microsoft.com/office/drawing/2014/main" id="{3C10DA3A-40F2-4987-B2EE-1598E181FA91}"/>
              </a:ext>
            </a:extLst>
          </p:cNvPr>
          <p:cNvSpPr>
            <a:spLocks noGrp="1"/>
          </p:cNvSpPr>
          <p:nvPr>
            <p:ph type="body" sz="quarter" idx="30"/>
          </p:nvPr>
        </p:nvSpPr>
        <p:spPr/>
        <p:txBody>
          <a:bodyPr/>
          <a:lstStyle/>
          <a:p>
            <a:r>
              <a:rPr lang="en-US" dirty="0"/>
              <a:t>$3M</a:t>
            </a:r>
          </a:p>
        </p:txBody>
      </p:sp>
      <p:sp>
        <p:nvSpPr>
          <p:cNvPr id="6" name="Content Placeholder 5">
            <a:extLst>
              <a:ext uri="{FF2B5EF4-FFF2-40B4-BE49-F238E27FC236}">
                <a16:creationId xmlns:a16="http://schemas.microsoft.com/office/drawing/2014/main" id="{C9E08F51-511B-4C45-AFB2-8A9402CA1078}"/>
              </a:ext>
            </a:extLst>
          </p:cNvPr>
          <p:cNvSpPr>
            <a:spLocks noGrp="1"/>
          </p:cNvSpPr>
          <p:nvPr>
            <p:ph idx="2"/>
          </p:nvPr>
        </p:nvSpPr>
        <p:spPr/>
        <p:txBody>
          <a:bodyPr/>
          <a:lstStyle/>
          <a:p>
            <a:r>
              <a:rPr lang="en-US" dirty="0"/>
              <a:t>For the marketing function, we expect our revenue to increase by $3 million dollars as this function will attract more game companies that will potentially cooperate with us.</a:t>
            </a:r>
          </a:p>
          <a:p>
            <a:r>
              <a:rPr lang="en-US" dirty="0"/>
              <a:t>We also anticipated reduction in marketing cost (employee#, etc.)</a:t>
            </a:r>
          </a:p>
        </p:txBody>
      </p:sp>
      <p:sp>
        <p:nvSpPr>
          <p:cNvPr id="4" name="Slide Number Placeholder 3">
            <a:extLst>
              <a:ext uri="{FF2B5EF4-FFF2-40B4-BE49-F238E27FC236}">
                <a16:creationId xmlns:a16="http://schemas.microsoft.com/office/drawing/2014/main" id="{620099E5-DE93-4E9D-9158-ED2F595D3407}"/>
              </a:ext>
            </a:extLst>
          </p:cNvPr>
          <p:cNvSpPr>
            <a:spLocks noGrp="1"/>
          </p:cNvSpPr>
          <p:nvPr>
            <p:ph type="sldNum" sz="quarter" idx="11"/>
          </p:nvPr>
        </p:nvSpPr>
        <p:spPr/>
        <p:txBody>
          <a:bodyPr/>
          <a:lstStyle/>
          <a:p>
            <a:fld id="{4B73C415-D670-4716-A5EC-CC4D52CA2BAC}" type="slidenum">
              <a:rPr lang="en-US" smtClean="0"/>
              <a:pPr/>
              <a:t>7</a:t>
            </a:fld>
            <a:endParaRPr lang="en-US" dirty="0"/>
          </a:p>
        </p:txBody>
      </p:sp>
    </p:spTree>
    <p:extLst>
      <p:ext uri="{BB962C8B-B14F-4D97-AF65-F5344CB8AC3E}">
        <p14:creationId xmlns:p14="http://schemas.microsoft.com/office/powerpoint/2010/main" val="306894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B2F48-EA63-4C31-A2BD-E57B892ABA57}"/>
              </a:ext>
            </a:extLst>
          </p:cNvPr>
          <p:cNvSpPr>
            <a:spLocks noGrp="1"/>
          </p:cNvSpPr>
          <p:nvPr>
            <p:ph type="title"/>
          </p:nvPr>
        </p:nvSpPr>
        <p:spPr/>
        <p:txBody>
          <a:bodyPr/>
          <a:lstStyle/>
          <a:p>
            <a:r>
              <a:rPr lang="en-US" dirty="0"/>
              <a:t>Financial</a:t>
            </a:r>
          </a:p>
        </p:txBody>
      </p:sp>
      <p:sp>
        <p:nvSpPr>
          <p:cNvPr id="4" name="Text Placeholder 3">
            <a:extLst>
              <a:ext uri="{FF2B5EF4-FFF2-40B4-BE49-F238E27FC236}">
                <a16:creationId xmlns:a16="http://schemas.microsoft.com/office/drawing/2014/main" id="{4505CC9A-FB9D-4DEE-81D3-2936E7631382}"/>
              </a:ext>
            </a:extLst>
          </p:cNvPr>
          <p:cNvSpPr>
            <a:spLocks noGrp="1"/>
          </p:cNvSpPr>
          <p:nvPr>
            <p:ph type="body" sz="quarter" idx="32"/>
          </p:nvPr>
        </p:nvSpPr>
        <p:spPr/>
        <p:txBody>
          <a:bodyPr/>
          <a:lstStyle/>
          <a:p>
            <a:r>
              <a:rPr lang="en-US" dirty="0"/>
              <a:t>Forecasting for success</a:t>
            </a:r>
          </a:p>
        </p:txBody>
      </p:sp>
      <p:graphicFrame>
        <p:nvGraphicFramePr>
          <p:cNvPr id="5" name="Table 4">
            <a:extLst>
              <a:ext uri="{FF2B5EF4-FFF2-40B4-BE49-F238E27FC236}">
                <a16:creationId xmlns:a16="http://schemas.microsoft.com/office/drawing/2014/main" id="{8F384FA6-319C-4977-ABA7-91C14C557D1B}"/>
              </a:ext>
            </a:extLst>
          </p:cNvPr>
          <p:cNvGraphicFramePr>
            <a:graphicFrameLocks noGrp="1"/>
          </p:cNvGraphicFramePr>
          <p:nvPr>
            <p:extLst>
              <p:ext uri="{D42A27DB-BD31-4B8C-83A1-F6EECF244321}">
                <p14:modId xmlns:p14="http://schemas.microsoft.com/office/powerpoint/2010/main" val="159388602"/>
              </p:ext>
            </p:extLst>
          </p:nvPr>
        </p:nvGraphicFramePr>
        <p:xfrm>
          <a:off x="431799" y="1728000"/>
          <a:ext cx="11111016" cy="4347784"/>
        </p:xfrm>
        <a:graphic>
          <a:graphicData uri="http://schemas.openxmlformats.org/drawingml/2006/table">
            <a:tbl>
              <a:tblPr firstRow="1" firstCol="1">
                <a:tableStyleId>{5C22544A-7EE6-4342-B048-85BDC9FD1C3A}</a:tableStyleId>
              </a:tblPr>
              <a:tblGrid>
                <a:gridCol w="3703672">
                  <a:extLst>
                    <a:ext uri="{9D8B030D-6E8A-4147-A177-3AD203B41FA5}">
                      <a16:colId xmlns:a16="http://schemas.microsoft.com/office/drawing/2014/main" val="1173992025"/>
                    </a:ext>
                  </a:extLst>
                </a:gridCol>
                <a:gridCol w="3703672">
                  <a:extLst>
                    <a:ext uri="{9D8B030D-6E8A-4147-A177-3AD203B41FA5}">
                      <a16:colId xmlns:a16="http://schemas.microsoft.com/office/drawing/2014/main" val="115202853"/>
                    </a:ext>
                  </a:extLst>
                </a:gridCol>
                <a:gridCol w="3703672">
                  <a:extLst>
                    <a:ext uri="{9D8B030D-6E8A-4147-A177-3AD203B41FA5}">
                      <a16:colId xmlns:a16="http://schemas.microsoft.com/office/drawing/2014/main" val="1010693434"/>
                    </a:ext>
                  </a:extLst>
                </a:gridCol>
              </a:tblGrid>
              <a:tr h="601864">
                <a:tc>
                  <a:txBody>
                    <a:bodyPr/>
                    <a:lstStyle/>
                    <a:p>
                      <a:endParaRPr lang="en-ZA"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85000"/>
                        <a:lumOff val="15000"/>
                      </a:schemeClr>
                    </a:solidFill>
                  </a:tcPr>
                </a:tc>
                <a:tc>
                  <a:txBody>
                    <a:bodyPr/>
                    <a:lstStyle/>
                    <a:p>
                      <a:pPr algn="ctr"/>
                      <a:r>
                        <a:rPr lang="en-ZA" sz="1600" b="0" dirty="0">
                          <a:latin typeface="+mn-lt"/>
                        </a:rPr>
                        <a:t>Profit (App)</a:t>
                      </a:r>
                    </a:p>
                  </a:txBody>
                  <a:tcPr>
                    <a:lnL w="12700" cmpd="sng">
                      <a:noFill/>
                    </a:lnL>
                    <a:lnR w="12700" cmpd="sng">
                      <a:noFill/>
                    </a:lnR>
                    <a:lnT w="12700" cmpd="sng">
                      <a:noFill/>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ZA" sz="1600" b="0" dirty="0">
                          <a:latin typeface="+mn-lt"/>
                        </a:rPr>
                        <a:t>Profit (Marketing)</a:t>
                      </a:r>
                    </a:p>
                  </a:txBody>
                  <a:tcPr>
                    <a:lnL w="12700" cmpd="sng">
                      <a:noFill/>
                    </a:lnL>
                    <a:lnR w="12700" cmpd="sng">
                      <a:noFill/>
                    </a:lnR>
                    <a:lnT w="12700" cmpd="sng">
                      <a:noFill/>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extLst>
                  <a:ext uri="{0D108BD9-81ED-4DB2-BD59-A6C34878D82A}">
                    <a16:rowId xmlns:a16="http://schemas.microsoft.com/office/drawing/2014/main" val="1007223600"/>
                  </a:ext>
                </a:extLst>
              </a:tr>
              <a:tr h="749184">
                <a:tc>
                  <a:txBody>
                    <a:bodyPr/>
                    <a:lstStyle/>
                    <a:p>
                      <a:pPr algn="ctr"/>
                      <a:r>
                        <a:rPr lang="en-ZA" sz="1600" b="1" dirty="0"/>
                        <a:t>2020-Q2</a:t>
                      </a:r>
                    </a:p>
                  </a:txBody>
                  <a:tcPr anchor="ctr">
                    <a:lnL w="12700" cmpd="sng">
                      <a:noFill/>
                    </a:lnL>
                    <a:lnR w="3175"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1">
                        <a:lumMod val="50000"/>
                      </a:schemeClr>
                    </a:solidFill>
                  </a:tcPr>
                </a:tc>
                <a:tc>
                  <a:txBody>
                    <a:bodyPr/>
                    <a:lstStyle/>
                    <a:p>
                      <a:pPr algn="r"/>
                      <a:r>
                        <a:rPr lang="en-ZA" sz="1600" dirty="0">
                          <a:solidFill>
                            <a:schemeClr val="tx1">
                              <a:lumMod val="75000"/>
                              <a:lumOff val="25000"/>
                            </a:schemeClr>
                          </a:solidFill>
                        </a:rPr>
                        <a:t>100,000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ZA" sz="1600" dirty="0">
                          <a:solidFill>
                            <a:schemeClr val="tx1">
                              <a:lumMod val="75000"/>
                              <a:lumOff val="25000"/>
                            </a:schemeClr>
                          </a:solidFill>
                        </a:rPr>
                        <a:t>1,350,000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3495943"/>
                  </a:ext>
                </a:extLst>
              </a:tr>
              <a:tr h="749184">
                <a:tc>
                  <a:txBody>
                    <a:bodyPr/>
                    <a:lstStyle/>
                    <a:p>
                      <a:pPr algn="ctr"/>
                      <a:r>
                        <a:rPr lang="en-ZA" sz="1600" b="1" dirty="0"/>
                        <a:t>2020-Q4</a:t>
                      </a:r>
                    </a:p>
                  </a:txBody>
                  <a:tcPr anchor="ctr">
                    <a:lnL w="12700" cmpd="sng">
                      <a:noFill/>
                    </a:lnL>
                    <a:lnR w="3175"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50000"/>
                      </a:schemeClr>
                    </a:solidFill>
                  </a:tcPr>
                </a:tc>
                <a:tc>
                  <a:txBody>
                    <a:bodyPr/>
                    <a:lstStyle/>
                    <a:p>
                      <a:pPr algn="r"/>
                      <a:r>
                        <a:rPr lang="en-ZA" sz="1600" dirty="0">
                          <a:solidFill>
                            <a:schemeClr val="tx1">
                              <a:lumMod val="75000"/>
                              <a:lumOff val="25000"/>
                            </a:schemeClr>
                          </a:solidFill>
                        </a:rPr>
                        <a:t>120,000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ZA" sz="1600" dirty="0">
                          <a:solidFill>
                            <a:schemeClr val="tx1">
                              <a:lumMod val="75000"/>
                              <a:lumOff val="25000"/>
                            </a:schemeClr>
                          </a:solidFill>
                        </a:rPr>
                        <a:t>1,650,000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2132828"/>
                  </a:ext>
                </a:extLst>
              </a:tr>
              <a:tr h="749184">
                <a:tc>
                  <a:txBody>
                    <a:bodyPr/>
                    <a:lstStyle/>
                    <a:p>
                      <a:pPr algn="ctr"/>
                      <a:r>
                        <a:rPr lang="en-ZA" sz="1600" b="1" dirty="0"/>
                        <a:t>2021-Q1</a:t>
                      </a:r>
                    </a:p>
                  </a:txBody>
                  <a:tcPr anchor="ctr">
                    <a:lnL w="12700" cmpd="sng">
                      <a:noFill/>
                    </a:lnL>
                    <a:lnR w="3175"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50000"/>
                      </a:schemeClr>
                    </a:solidFill>
                  </a:tcPr>
                </a:tc>
                <a:tc>
                  <a:txBody>
                    <a:bodyPr/>
                    <a:lstStyle/>
                    <a:p>
                      <a:pPr algn="r"/>
                      <a:r>
                        <a:rPr lang="en-ZA" sz="1600" dirty="0">
                          <a:solidFill>
                            <a:schemeClr val="tx1">
                              <a:lumMod val="75000"/>
                              <a:lumOff val="25000"/>
                            </a:schemeClr>
                          </a:solidFill>
                        </a:rPr>
                        <a:t>140,000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ZA" sz="1600" dirty="0">
                          <a:solidFill>
                            <a:schemeClr val="tx1">
                              <a:lumMod val="75000"/>
                              <a:lumOff val="25000"/>
                            </a:schemeClr>
                          </a:solidFill>
                        </a:rPr>
                        <a:t>1,750,000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94300830"/>
                  </a:ext>
                </a:extLst>
              </a:tr>
              <a:tr h="749184">
                <a:tc>
                  <a:txBody>
                    <a:bodyPr/>
                    <a:lstStyle/>
                    <a:p>
                      <a:pPr algn="ctr"/>
                      <a:r>
                        <a:rPr lang="en-ZA" sz="1600" b="1" dirty="0"/>
                        <a:t>2021-Q2</a:t>
                      </a:r>
                    </a:p>
                  </a:txBody>
                  <a:tcPr anchor="ctr">
                    <a:lnL w="12700" cmpd="sng">
                      <a:noFill/>
                    </a:lnL>
                    <a:lnR w="3175"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50000"/>
                      </a:schemeClr>
                    </a:solidFill>
                  </a:tcPr>
                </a:tc>
                <a:tc>
                  <a:txBody>
                    <a:bodyPr/>
                    <a:lstStyle/>
                    <a:p>
                      <a:pPr algn="r"/>
                      <a:r>
                        <a:rPr lang="en-ZA" sz="1600" dirty="0">
                          <a:solidFill>
                            <a:schemeClr val="tx1">
                              <a:lumMod val="75000"/>
                              <a:lumOff val="25000"/>
                            </a:schemeClr>
                          </a:solidFill>
                        </a:rPr>
                        <a:t>145,000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ZA" sz="1600" dirty="0">
                          <a:solidFill>
                            <a:schemeClr val="tx1">
                              <a:lumMod val="75000"/>
                              <a:lumOff val="25000"/>
                            </a:schemeClr>
                          </a:solidFill>
                        </a:rPr>
                        <a:t>1,750,000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87728417"/>
                  </a:ext>
                </a:extLst>
              </a:tr>
              <a:tr h="749184">
                <a:tc>
                  <a:txBody>
                    <a:bodyPr/>
                    <a:lstStyle/>
                    <a:p>
                      <a:pPr algn="ctr"/>
                      <a:r>
                        <a:rPr lang="en-ZA" sz="1600" b="1" dirty="0"/>
                        <a:t>2021-Q3</a:t>
                      </a:r>
                    </a:p>
                  </a:txBody>
                  <a:tcPr anchor="ctr">
                    <a:lnL w="12700" cmpd="sng">
                      <a:noFill/>
                    </a:lnL>
                    <a:lnR w="3175"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1">
                        <a:lumMod val="50000"/>
                      </a:schemeClr>
                    </a:solidFill>
                  </a:tcPr>
                </a:tc>
                <a:tc>
                  <a:txBody>
                    <a:bodyPr/>
                    <a:lstStyle/>
                    <a:p>
                      <a:pPr algn="r"/>
                      <a:r>
                        <a:rPr lang="en-ZA" sz="1600" dirty="0">
                          <a:solidFill>
                            <a:schemeClr val="tx1">
                              <a:lumMod val="75000"/>
                              <a:lumOff val="25000"/>
                            </a:schemeClr>
                          </a:solidFill>
                        </a:rPr>
                        <a:t>150,000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ZA" sz="1600" dirty="0">
                          <a:solidFill>
                            <a:schemeClr val="tx1">
                              <a:lumMod val="75000"/>
                              <a:lumOff val="25000"/>
                            </a:schemeClr>
                          </a:solidFill>
                        </a:rPr>
                        <a:t>1,750,000</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7078208"/>
                  </a:ext>
                </a:extLst>
              </a:tr>
            </a:tbl>
          </a:graphicData>
        </a:graphic>
      </p:graphicFrame>
      <p:sp>
        <p:nvSpPr>
          <p:cNvPr id="3" name="Slide Number Placeholder 2">
            <a:extLst>
              <a:ext uri="{FF2B5EF4-FFF2-40B4-BE49-F238E27FC236}">
                <a16:creationId xmlns:a16="http://schemas.microsoft.com/office/drawing/2014/main" id="{5A4023F7-426F-4F4B-8ACB-12F9B5FBE46F}"/>
              </a:ext>
            </a:extLst>
          </p:cNvPr>
          <p:cNvSpPr>
            <a:spLocks noGrp="1"/>
          </p:cNvSpPr>
          <p:nvPr>
            <p:ph type="sldNum" sz="quarter" idx="11"/>
          </p:nvPr>
        </p:nvSpPr>
        <p:spPr/>
        <p:txBody>
          <a:bodyPr/>
          <a:lstStyle/>
          <a:p>
            <a:fld id="{4B73C415-D670-4716-A5EC-CC4D52CA2BAC}" type="slidenum">
              <a:rPr lang="en-US" smtClean="0"/>
              <a:pPr/>
              <a:t>8</a:t>
            </a:fld>
            <a:endParaRPr lang="en-US" dirty="0"/>
          </a:p>
        </p:txBody>
      </p:sp>
    </p:spTree>
    <p:extLst>
      <p:ext uri="{BB962C8B-B14F-4D97-AF65-F5344CB8AC3E}">
        <p14:creationId xmlns:p14="http://schemas.microsoft.com/office/powerpoint/2010/main" val="3671923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218344-56B2-4D7E-A91A-A9A083F4AB5D}"/>
              </a:ext>
            </a:extLst>
          </p:cNvPr>
          <p:cNvSpPr>
            <a:spLocks noGrp="1"/>
          </p:cNvSpPr>
          <p:nvPr>
            <p:ph type="title"/>
          </p:nvPr>
        </p:nvSpPr>
        <p:spPr/>
        <p:txBody>
          <a:bodyPr/>
          <a:lstStyle/>
          <a:p>
            <a:r>
              <a:rPr lang="en-US" dirty="0"/>
              <a:t>Cost</a:t>
            </a:r>
          </a:p>
        </p:txBody>
      </p:sp>
      <p:sp>
        <p:nvSpPr>
          <p:cNvPr id="45" name="Rectangle 44">
            <a:extLst>
              <a:ext uri="{FF2B5EF4-FFF2-40B4-BE49-F238E27FC236}">
                <a16:creationId xmlns:a16="http://schemas.microsoft.com/office/drawing/2014/main" id="{E80DC6FE-D11C-4C20-A51D-98443F5F4672}"/>
              </a:ext>
              <a:ext uri="{C183D7F6-B498-43B3-948B-1728B52AA6E4}">
                <adec:decorative xmlns:adec="http://schemas.microsoft.com/office/drawing/2017/decorative" val="1"/>
              </a:ext>
            </a:extLst>
          </p:cNvPr>
          <p:cNvSpPr/>
          <p:nvPr/>
        </p:nvSpPr>
        <p:spPr>
          <a:xfrm>
            <a:off x="4318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Graphic 46" descr="Bullseye" title="Placeholder Icon">
            <a:extLst>
              <a:ext uri="{FF2B5EF4-FFF2-40B4-BE49-F238E27FC236}">
                <a16:creationId xmlns:a16="http://schemas.microsoft.com/office/drawing/2014/main" id="{7ADD6A28-A1C5-4090-8B87-55ECF7A2071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1611" y="1886520"/>
            <a:ext cx="514800" cy="514800"/>
          </a:xfrm>
          <a:prstGeom prst="rect">
            <a:avLst/>
          </a:prstGeom>
        </p:spPr>
      </p:pic>
      <p:sp>
        <p:nvSpPr>
          <p:cNvPr id="8" name="Text Placeholder 7">
            <a:extLst>
              <a:ext uri="{FF2B5EF4-FFF2-40B4-BE49-F238E27FC236}">
                <a16:creationId xmlns:a16="http://schemas.microsoft.com/office/drawing/2014/main" id="{4B353756-1A24-435F-9F00-9485171661F1}"/>
              </a:ext>
            </a:extLst>
          </p:cNvPr>
          <p:cNvSpPr>
            <a:spLocks noGrp="1"/>
          </p:cNvSpPr>
          <p:nvPr>
            <p:ph type="body" sz="quarter" idx="27"/>
          </p:nvPr>
        </p:nvSpPr>
        <p:spPr/>
        <p:txBody>
          <a:bodyPr/>
          <a:lstStyle/>
          <a:p>
            <a:r>
              <a:rPr lang="en-US" dirty="0"/>
              <a:t>$500k</a:t>
            </a:r>
          </a:p>
        </p:txBody>
      </p:sp>
      <p:sp>
        <p:nvSpPr>
          <p:cNvPr id="7" name="Content Placeholder 6">
            <a:extLst>
              <a:ext uri="{FF2B5EF4-FFF2-40B4-BE49-F238E27FC236}">
                <a16:creationId xmlns:a16="http://schemas.microsoft.com/office/drawing/2014/main" id="{EE3A3FBF-F2B1-44B8-A094-309A3BFDBA25}"/>
              </a:ext>
            </a:extLst>
          </p:cNvPr>
          <p:cNvSpPr>
            <a:spLocks noGrp="1"/>
          </p:cNvSpPr>
          <p:nvPr>
            <p:ph idx="29"/>
          </p:nvPr>
        </p:nvSpPr>
        <p:spPr/>
        <p:txBody>
          <a:bodyPr/>
          <a:lstStyle/>
          <a:p>
            <a:r>
              <a:rPr lang="en-US" dirty="0"/>
              <a:t>For the development of the system</a:t>
            </a:r>
          </a:p>
        </p:txBody>
      </p:sp>
      <p:sp>
        <p:nvSpPr>
          <p:cNvPr id="44" name="Rectangle 43">
            <a:extLst>
              <a:ext uri="{FF2B5EF4-FFF2-40B4-BE49-F238E27FC236}">
                <a16:creationId xmlns:a16="http://schemas.microsoft.com/office/drawing/2014/main" id="{1203D2ED-1358-4F55-BCB3-94A5C18E1B4C}"/>
              </a:ext>
              <a:ext uri="{C183D7F6-B498-43B3-948B-1728B52AA6E4}">
                <adec:decorative xmlns:adec="http://schemas.microsoft.com/office/drawing/2017/decorative" val="1"/>
              </a:ext>
            </a:extLst>
          </p:cNvPr>
          <p:cNvSpPr/>
          <p:nvPr/>
        </p:nvSpPr>
        <p:spPr>
          <a:xfrm>
            <a:off x="6300000" y="1586709"/>
            <a:ext cx="1114422" cy="1114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6" name="Graphic 45" descr="Lecturer" title="Placeholder Icon">
            <a:extLst>
              <a:ext uri="{FF2B5EF4-FFF2-40B4-BE49-F238E27FC236}">
                <a16:creationId xmlns:a16="http://schemas.microsoft.com/office/drawing/2014/main" id="{A20C2A14-1BD7-4DC9-B671-8D036FC94B20}"/>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99811" y="1886520"/>
            <a:ext cx="514800" cy="514800"/>
          </a:xfrm>
          <a:prstGeom prst="rect">
            <a:avLst/>
          </a:prstGeom>
        </p:spPr>
      </p:pic>
      <p:sp>
        <p:nvSpPr>
          <p:cNvPr id="9" name="Text Placeholder 8">
            <a:extLst>
              <a:ext uri="{FF2B5EF4-FFF2-40B4-BE49-F238E27FC236}">
                <a16:creationId xmlns:a16="http://schemas.microsoft.com/office/drawing/2014/main" id="{3C10DA3A-40F2-4987-B2EE-1598E181FA91}"/>
              </a:ext>
            </a:extLst>
          </p:cNvPr>
          <p:cNvSpPr>
            <a:spLocks noGrp="1"/>
          </p:cNvSpPr>
          <p:nvPr>
            <p:ph type="body" sz="quarter" idx="30"/>
          </p:nvPr>
        </p:nvSpPr>
        <p:spPr/>
        <p:txBody>
          <a:bodyPr/>
          <a:lstStyle/>
          <a:p>
            <a:r>
              <a:rPr lang="en-US" dirty="0"/>
              <a:t>$40,000</a:t>
            </a:r>
          </a:p>
        </p:txBody>
      </p:sp>
      <p:sp>
        <p:nvSpPr>
          <p:cNvPr id="6" name="Content Placeholder 5">
            <a:extLst>
              <a:ext uri="{FF2B5EF4-FFF2-40B4-BE49-F238E27FC236}">
                <a16:creationId xmlns:a16="http://schemas.microsoft.com/office/drawing/2014/main" id="{C9E08F51-511B-4C45-AFB2-8A9402CA1078}"/>
              </a:ext>
            </a:extLst>
          </p:cNvPr>
          <p:cNvSpPr>
            <a:spLocks noGrp="1"/>
          </p:cNvSpPr>
          <p:nvPr>
            <p:ph idx="2"/>
          </p:nvPr>
        </p:nvSpPr>
        <p:spPr/>
        <p:txBody>
          <a:bodyPr/>
          <a:lstStyle/>
          <a:p>
            <a:r>
              <a:rPr lang="en-US" dirty="0"/>
              <a:t>For monthly maintenance</a:t>
            </a:r>
          </a:p>
        </p:txBody>
      </p:sp>
      <p:sp>
        <p:nvSpPr>
          <p:cNvPr id="4" name="Slide Number Placeholder 3">
            <a:extLst>
              <a:ext uri="{FF2B5EF4-FFF2-40B4-BE49-F238E27FC236}">
                <a16:creationId xmlns:a16="http://schemas.microsoft.com/office/drawing/2014/main" id="{620099E5-DE93-4E9D-9158-ED2F595D3407}"/>
              </a:ext>
            </a:extLst>
          </p:cNvPr>
          <p:cNvSpPr>
            <a:spLocks noGrp="1"/>
          </p:cNvSpPr>
          <p:nvPr>
            <p:ph type="sldNum" sz="quarter" idx="11"/>
          </p:nvPr>
        </p:nvSpPr>
        <p:spPr/>
        <p:txBody>
          <a:bodyPr/>
          <a:lstStyle/>
          <a:p>
            <a:fld id="{4B73C415-D670-4716-A5EC-CC4D52CA2BAC}" type="slidenum">
              <a:rPr lang="en-US" smtClean="0"/>
              <a:pPr/>
              <a:t>9</a:t>
            </a:fld>
            <a:endParaRPr lang="en-US" dirty="0"/>
          </a:p>
        </p:txBody>
      </p:sp>
    </p:spTree>
    <p:extLst>
      <p:ext uri="{BB962C8B-B14F-4D97-AF65-F5344CB8AC3E}">
        <p14:creationId xmlns:p14="http://schemas.microsoft.com/office/powerpoint/2010/main" val="2504228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B75A2-ED76-4879-9DA8-A4CFA762DB80}"/>
              </a:ext>
            </a:extLst>
          </p:cNvPr>
          <p:cNvSpPr>
            <a:spLocks noGrp="1"/>
          </p:cNvSpPr>
          <p:nvPr>
            <p:ph type="title"/>
          </p:nvPr>
        </p:nvSpPr>
        <p:spPr/>
        <p:txBody>
          <a:bodyPr/>
          <a:lstStyle/>
          <a:p>
            <a:r>
              <a:rPr lang="en-US" dirty="0"/>
              <a:t>Growth Strategy</a:t>
            </a:r>
          </a:p>
        </p:txBody>
      </p:sp>
      <p:sp>
        <p:nvSpPr>
          <p:cNvPr id="18" name="Text Placeholder 17">
            <a:extLst>
              <a:ext uri="{FF2B5EF4-FFF2-40B4-BE49-F238E27FC236}">
                <a16:creationId xmlns:a16="http://schemas.microsoft.com/office/drawing/2014/main" id="{5314AEEE-BE7A-4B9C-84EC-8DB17BE9E83B}"/>
              </a:ext>
            </a:extLst>
          </p:cNvPr>
          <p:cNvSpPr>
            <a:spLocks noGrp="1"/>
          </p:cNvSpPr>
          <p:nvPr>
            <p:ph type="body" sz="quarter" idx="32"/>
          </p:nvPr>
        </p:nvSpPr>
        <p:spPr/>
        <p:txBody>
          <a:bodyPr/>
          <a:lstStyle/>
          <a:p>
            <a:r>
              <a:rPr lang="en-US" dirty="0"/>
              <a:t>How will we scale in the future</a:t>
            </a:r>
          </a:p>
        </p:txBody>
      </p:sp>
      <p:sp>
        <p:nvSpPr>
          <p:cNvPr id="3" name="Content Placeholder 2">
            <a:extLst>
              <a:ext uri="{FF2B5EF4-FFF2-40B4-BE49-F238E27FC236}">
                <a16:creationId xmlns:a16="http://schemas.microsoft.com/office/drawing/2014/main" id="{34BFB630-797D-4BB3-8868-CBF96653612F}"/>
              </a:ext>
            </a:extLst>
          </p:cNvPr>
          <p:cNvSpPr>
            <a:spLocks noGrp="1"/>
          </p:cNvSpPr>
          <p:nvPr>
            <p:ph idx="1"/>
          </p:nvPr>
        </p:nvSpPr>
        <p:spPr>
          <a:solidFill>
            <a:schemeClr val="tx1">
              <a:lumMod val="75000"/>
              <a:lumOff val="25000"/>
            </a:schemeClr>
          </a:solidFill>
          <a:ln w="31750" cap="sq">
            <a:solidFill>
              <a:schemeClr val="accent1">
                <a:lumMod val="75000"/>
              </a:schemeClr>
            </a:solidFill>
          </a:ln>
        </p:spPr>
        <p:txBody>
          <a:bodyPr/>
          <a:lstStyle/>
          <a:p>
            <a:r>
              <a:rPr lang="en-US" dirty="0"/>
              <a:t>Phase 1</a:t>
            </a:r>
            <a:br>
              <a:rPr lang="en-US" dirty="0"/>
            </a:br>
            <a:r>
              <a:rPr lang="en-US" sz="1400" dirty="0"/>
              <a:t>Introduction</a:t>
            </a:r>
            <a:endParaRPr lang="en-US" dirty="0"/>
          </a:p>
        </p:txBody>
      </p:sp>
      <p:sp>
        <p:nvSpPr>
          <p:cNvPr id="15" name="Content Placeholder 14">
            <a:extLst>
              <a:ext uri="{FF2B5EF4-FFF2-40B4-BE49-F238E27FC236}">
                <a16:creationId xmlns:a16="http://schemas.microsoft.com/office/drawing/2014/main" id="{989F7C25-3463-4C76-A455-D20A31232606}"/>
              </a:ext>
            </a:extLst>
          </p:cNvPr>
          <p:cNvSpPr>
            <a:spLocks noGrp="1"/>
          </p:cNvSpPr>
          <p:nvPr>
            <p:ph idx="14"/>
          </p:nvPr>
        </p:nvSpPr>
        <p:spPr/>
        <p:txBody>
          <a:bodyPr lIns="137160" rIns="137160"/>
          <a:lstStyle/>
          <a:p>
            <a:pPr>
              <a:buClr>
                <a:schemeClr val="tx1">
                  <a:lumMod val="75000"/>
                  <a:lumOff val="25000"/>
                </a:schemeClr>
              </a:buClr>
            </a:pPr>
            <a:r>
              <a:rPr lang="en-US" dirty="0">
                <a:solidFill>
                  <a:schemeClr val="tx1">
                    <a:lumMod val="75000"/>
                    <a:lumOff val="25000"/>
                  </a:schemeClr>
                </a:solidFill>
              </a:rPr>
              <a:t>Implementation of the system to the game with moderate number of players online</a:t>
            </a:r>
          </a:p>
          <a:p>
            <a:pPr>
              <a:buClr>
                <a:schemeClr val="tx1">
                  <a:lumMod val="75000"/>
                  <a:lumOff val="25000"/>
                </a:schemeClr>
              </a:buClr>
            </a:pPr>
            <a:r>
              <a:rPr lang="en-US" dirty="0">
                <a:solidFill>
                  <a:schemeClr val="tx1">
                    <a:lumMod val="75000"/>
                    <a:lumOff val="25000"/>
                  </a:schemeClr>
                </a:solidFill>
              </a:rPr>
              <a:t>Offer incentives for filling out the survey (membership points for hours extension)</a:t>
            </a:r>
          </a:p>
        </p:txBody>
      </p:sp>
      <p:sp>
        <p:nvSpPr>
          <p:cNvPr id="5" name="Content Placeholder 4">
            <a:extLst>
              <a:ext uri="{FF2B5EF4-FFF2-40B4-BE49-F238E27FC236}">
                <a16:creationId xmlns:a16="http://schemas.microsoft.com/office/drawing/2014/main" id="{9DD4EA26-D1CF-447D-9275-30DF8584DD69}"/>
              </a:ext>
            </a:extLst>
          </p:cNvPr>
          <p:cNvSpPr>
            <a:spLocks noGrp="1"/>
          </p:cNvSpPr>
          <p:nvPr>
            <p:ph idx="12"/>
          </p:nvPr>
        </p:nvSpPr>
        <p:spPr>
          <a:solidFill>
            <a:schemeClr val="tx1">
              <a:lumMod val="75000"/>
              <a:lumOff val="25000"/>
            </a:schemeClr>
          </a:solidFill>
          <a:ln w="31750" cap="sq">
            <a:solidFill>
              <a:schemeClr val="accent2">
                <a:lumMod val="75000"/>
              </a:schemeClr>
            </a:solidFill>
          </a:ln>
        </p:spPr>
        <p:txBody>
          <a:bodyPr/>
          <a:lstStyle/>
          <a:p>
            <a:r>
              <a:rPr lang="en-US" dirty="0"/>
              <a:t>Phase 2</a:t>
            </a:r>
            <a:br>
              <a:rPr lang="en-US" dirty="0"/>
            </a:br>
            <a:r>
              <a:rPr lang="en-US" sz="1400" dirty="0"/>
              <a:t>Growth</a:t>
            </a:r>
            <a:endParaRPr lang="en-US" dirty="0"/>
          </a:p>
        </p:txBody>
      </p:sp>
      <p:sp>
        <p:nvSpPr>
          <p:cNvPr id="16" name="Content Placeholder 15">
            <a:extLst>
              <a:ext uri="{FF2B5EF4-FFF2-40B4-BE49-F238E27FC236}">
                <a16:creationId xmlns:a16="http://schemas.microsoft.com/office/drawing/2014/main" id="{B992CF22-512B-4CE4-8046-E36F2B7A9AC4}"/>
              </a:ext>
            </a:extLst>
          </p:cNvPr>
          <p:cNvSpPr>
            <a:spLocks noGrp="1"/>
          </p:cNvSpPr>
          <p:nvPr>
            <p:ph idx="15"/>
          </p:nvPr>
        </p:nvSpPr>
        <p:spPr/>
        <p:txBody>
          <a:bodyPr lIns="137160" rIns="137160"/>
          <a:lstStyle/>
          <a:p>
            <a:pPr>
              <a:buClr>
                <a:schemeClr val="tx1">
                  <a:lumMod val="75000"/>
                  <a:lumOff val="25000"/>
                </a:schemeClr>
              </a:buClr>
            </a:pPr>
            <a:r>
              <a:rPr lang="en-US" dirty="0">
                <a:solidFill>
                  <a:schemeClr val="tx1">
                    <a:lumMod val="75000"/>
                    <a:lumOff val="25000"/>
                  </a:schemeClr>
                </a:solidFill>
              </a:rPr>
              <a:t>Implementation to part of the games and try to implement it in a game that is relatively high in player volume</a:t>
            </a:r>
          </a:p>
          <a:p>
            <a:pPr>
              <a:buClr>
                <a:schemeClr val="tx1">
                  <a:lumMod val="75000"/>
                  <a:lumOff val="25000"/>
                </a:schemeClr>
              </a:buClr>
            </a:pPr>
            <a:r>
              <a:rPr lang="en-US" dirty="0">
                <a:solidFill>
                  <a:schemeClr val="tx1">
                    <a:lumMod val="75000"/>
                    <a:lumOff val="25000"/>
                  </a:schemeClr>
                </a:solidFill>
              </a:rPr>
              <a:t>In-game reward for filling out the survey</a:t>
            </a:r>
          </a:p>
        </p:txBody>
      </p:sp>
      <p:sp>
        <p:nvSpPr>
          <p:cNvPr id="6" name="Content Placeholder 5">
            <a:extLst>
              <a:ext uri="{FF2B5EF4-FFF2-40B4-BE49-F238E27FC236}">
                <a16:creationId xmlns:a16="http://schemas.microsoft.com/office/drawing/2014/main" id="{74896734-70E8-4052-A63A-95F4F8DD0012}"/>
              </a:ext>
            </a:extLst>
          </p:cNvPr>
          <p:cNvSpPr>
            <a:spLocks noGrp="1"/>
          </p:cNvSpPr>
          <p:nvPr>
            <p:ph idx="13"/>
          </p:nvPr>
        </p:nvSpPr>
        <p:spPr>
          <a:solidFill>
            <a:schemeClr val="tx1">
              <a:lumMod val="75000"/>
              <a:lumOff val="25000"/>
            </a:schemeClr>
          </a:solidFill>
          <a:ln w="31750" cap="sq">
            <a:solidFill>
              <a:schemeClr val="accent3">
                <a:lumMod val="75000"/>
              </a:schemeClr>
            </a:solidFill>
          </a:ln>
        </p:spPr>
        <p:txBody>
          <a:bodyPr/>
          <a:lstStyle/>
          <a:p>
            <a:r>
              <a:rPr lang="en-US" dirty="0"/>
              <a:t>Phase 3</a:t>
            </a:r>
            <a:br>
              <a:rPr lang="en-US" dirty="0"/>
            </a:br>
            <a:r>
              <a:rPr lang="en-US" sz="1400" dirty="0"/>
              <a:t>Maturity</a:t>
            </a:r>
            <a:endParaRPr lang="en-US" dirty="0"/>
          </a:p>
        </p:txBody>
      </p:sp>
      <p:sp>
        <p:nvSpPr>
          <p:cNvPr id="17" name="Content Placeholder 16">
            <a:extLst>
              <a:ext uri="{FF2B5EF4-FFF2-40B4-BE49-F238E27FC236}">
                <a16:creationId xmlns:a16="http://schemas.microsoft.com/office/drawing/2014/main" id="{E7952536-315E-4C3D-883B-243405D2989F}"/>
              </a:ext>
            </a:extLst>
          </p:cNvPr>
          <p:cNvSpPr>
            <a:spLocks noGrp="1"/>
          </p:cNvSpPr>
          <p:nvPr>
            <p:ph idx="16"/>
          </p:nvPr>
        </p:nvSpPr>
        <p:spPr/>
        <p:txBody>
          <a:bodyPr lIns="137160" rIns="137160"/>
          <a:lstStyle/>
          <a:p>
            <a:pPr>
              <a:buClr>
                <a:schemeClr val="tx1">
                  <a:lumMod val="75000"/>
                  <a:lumOff val="25000"/>
                </a:schemeClr>
              </a:buClr>
            </a:pPr>
            <a:r>
              <a:rPr lang="en-US" dirty="0">
                <a:solidFill>
                  <a:schemeClr val="tx1">
                    <a:lumMod val="75000"/>
                    <a:lumOff val="25000"/>
                  </a:schemeClr>
                </a:solidFill>
              </a:rPr>
              <a:t>Implementation to all of the games using the program</a:t>
            </a:r>
          </a:p>
          <a:p>
            <a:pPr>
              <a:buClr>
                <a:schemeClr val="tx1">
                  <a:lumMod val="75000"/>
                  <a:lumOff val="25000"/>
                </a:schemeClr>
              </a:buClr>
            </a:pPr>
            <a:r>
              <a:rPr lang="en-US" dirty="0">
                <a:solidFill>
                  <a:schemeClr val="tx1">
                    <a:lumMod val="75000"/>
                    <a:lumOff val="25000"/>
                  </a:schemeClr>
                </a:solidFill>
              </a:rPr>
              <a:t>Further marketing effort, focus groups, etc. Initial stage of marketing research has completed.</a:t>
            </a:r>
          </a:p>
        </p:txBody>
      </p:sp>
      <p:sp>
        <p:nvSpPr>
          <p:cNvPr id="4" name="Slide Number Placeholder 3">
            <a:extLst>
              <a:ext uri="{FF2B5EF4-FFF2-40B4-BE49-F238E27FC236}">
                <a16:creationId xmlns:a16="http://schemas.microsoft.com/office/drawing/2014/main" id="{36B98374-402C-493E-B043-05E76BE578C8}"/>
              </a:ext>
            </a:extLst>
          </p:cNvPr>
          <p:cNvSpPr>
            <a:spLocks noGrp="1"/>
          </p:cNvSpPr>
          <p:nvPr>
            <p:ph type="sldNum" sz="quarter" idx="11"/>
          </p:nvPr>
        </p:nvSpPr>
        <p:spPr/>
        <p:txBody>
          <a:bodyPr/>
          <a:lstStyle/>
          <a:p>
            <a:fld id="{4B73C415-D670-4716-A5EC-CC4D52CA2BAC}" type="slidenum">
              <a:rPr lang="en-US" smtClean="0"/>
              <a:pPr/>
              <a:t>10</a:t>
            </a:fld>
            <a:endParaRPr lang="en-US" dirty="0"/>
          </a:p>
        </p:txBody>
      </p:sp>
    </p:spTree>
    <p:extLst>
      <p:ext uri="{BB962C8B-B14F-4D97-AF65-F5344CB8AC3E}">
        <p14:creationId xmlns:p14="http://schemas.microsoft.com/office/powerpoint/2010/main" val="469580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780F-92D5-4FF5-8003-B57A9BC2BF77}"/>
              </a:ext>
            </a:extLst>
          </p:cNvPr>
          <p:cNvSpPr>
            <a:spLocks noGrp="1"/>
          </p:cNvSpPr>
          <p:nvPr>
            <p:ph type="title"/>
          </p:nvPr>
        </p:nvSpPr>
        <p:spPr>
          <a:xfrm>
            <a:off x="432000" y="426249"/>
            <a:ext cx="11340000" cy="432000"/>
          </a:xfrm>
        </p:spPr>
        <p:txBody>
          <a:bodyPr/>
          <a:lstStyle/>
          <a:p>
            <a:r>
              <a:rPr lang="en-US" dirty="0"/>
              <a:t>Porter’s Five Force Model (1)</a:t>
            </a:r>
          </a:p>
        </p:txBody>
      </p:sp>
      <p:sp>
        <p:nvSpPr>
          <p:cNvPr id="3" name="Text Placeholder 2">
            <a:extLst>
              <a:ext uri="{FF2B5EF4-FFF2-40B4-BE49-F238E27FC236}">
                <a16:creationId xmlns:a16="http://schemas.microsoft.com/office/drawing/2014/main" id="{498972A2-6CA7-4004-B499-2828DE6F4C96}"/>
              </a:ext>
            </a:extLst>
          </p:cNvPr>
          <p:cNvSpPr>
            <a:spLocks noGrp="1"/>
          </p:cNvSpPr>
          <p:nvPr>
            <p:ph type="body" idx="1"/>
          </p:nvPr>
        </p:nvSpPr>
        <p:spPr/>
        <p:txBody>
          <a:bodyPr/>
          <a:lstStyle/>
          <a:p>
            <a:r>
              <a:rPr lang="en-US" dirty="0"/>
              <a:t>Threat of New Entrants</a:t>
            </a:r>
          </a:p>
        </p:txBody>
      </p:sp>
      <p:sp>
        <p:nvSpPr>
          <p:cNvPr id="4" name="Content Placeholder 3">
            <a:extLst>
              <a:ext uri="{FF2B5EF4-FFF2-40B4-BE49-F238E27FC236}">
                <a16:creationId xmlns:a16="http://schemas.microsoft.com/office/drawing/2014/main" id="{EB9EACD0-6CBC-4E24-A0A1-D81FC464DF8A}"/>
              </a:ext>
            </a:extLst>
          </p:cNvPr>
          <p:cNvSpPr>
            <a:spLocks noGrp="1"/>
          </p:cNvSpPr>
          <p:nvPr>
            <p:ph sz="half" idx="2"/>
          </p:nvPr>
        </p:nvSpPr>
        <p:spPr/>
        <p:txBody>
          <a:bodyPr/>
          <a:lstStyle/>
          <a:p>
            <a:r>
              <a:rPr lang="en-US" dirty="0"/>
              <a:t>Very low threat of new entrants</a:t>
            </a:r>
          </a:p>
          <a:p>
            <a:pPr lvl="1"/>
            <a:r>
              <a:rPr lang="en-US" dirty="0"/>
              <a:t>Few companies will bring about the similar products because such products require a customer base and while DG has a pre-established community of players using its products, new entrants might not have the chance to develop a customer base that is large enough</a:t>
            </a:r>
          </a:p>
        </p:txBody>
      </p:sp>
      <p:sp>
        <p:nvSpPr>
          <p:cNvPr id="5" name="Text Placeholder 4">
            <a:extLst>
              <a:ext uri="{FF2B5EF4-FFF2-40B4-BE49-F238E27FC236}">
                <a16:creationId xmlns:a16="http://schemas.microsoft.com/office/drawing/2014/main" id="{C57F63FE-3B6C-47EC-8AB1-F9478EA4F9A4}"/>
              </a:ext>
            </a:extLst>
          </p:cNvPr>
          <p:cNvSpPr>
            <a:spLocks noGrp="1"/>
          </p:cNvSpPr>
          <p:nvPr>
            <p:ph type="body" sz="quarter" idx="3"/>
          </p:nvPr>
        </p:nvSpPr>
        <p:spPr/>
        <p:txBody>
          <a:bodyPr/>
          <a:lstStyle/>
          <a:p>
            <a:r>
              <a:rPr lang="en-US" dirty="0"/>
              <a:t>Threat of substitution</a:t>
            </a:r>
          </a:p>
        </p:txBody>
      </p:sp>
      <p:sp>
        <p:nvSpPr>
          <p:cNvPr id="6" name="Content Placeholder 5">
            <a:extLst>
              <a:ext uri="{FF2B5EF4-FFF2-40B4-BE49-F238E27FC236}">
                <a16:creationId xmlns:a16="http://schemas.microsoft.com/office/drawing/2014/main" id="{48CDD73D-7C2C-40BB-AE73-DED62B7377F6}"/>
              </a:ext>
            </a:extLst>
          </p:cNvPr>
          <p:cNvSpPr>
            <a:spLocks noGrp="1"/>
          </p:cNvSpPr>
          <p:nvPr>
            <p:ph sz="quarter" idx="4"/>
          </p:nvPr>
        </p:nvSpPr>
        <p:spPr/>
        <p:txBody>
          <a:bodyPr/>
          <a:lstStyle/>
          <a:p>
            <a:r>
              <a:rPr lang="en-US" dirty="0"/>
              <a:t>Low threat</a:t>
            </a:r>
          </a:p>
          <a:p>
            <a:pPr lvl="1"/>
            <a:r>
              <a:rPr lang="en-US" dirty="0"/>
              <a:t>However, as there are mobile apps that currently provide similar functions as they provide suggestions to players when they’re playing the game, it is possible to be substituted</a:t>
            </a:r>
          </a:p>
        </p:txBody>
      </p:sp>
      <p:sp>
        <p:nvSpPr>
          <p:cNvPr id="7" name="Slide Number Placeholder 6">
            <a:extLst>
              <a:ext uri="{FF2B5EF4-FFF2-40B4-BE49-F238E27FC236}">
                <a16:creationId xmlns:a16="http://schemas.microsoft.com/office/drawing/2014/main" id="{A24A397D-62A9-44C3-986F-8353C53D6801}"/>
              </a:ext>
            </a:extLst>
          </p:cNvPr>
          <p:cNvSpPr>
            <a:spLocks noGrp="1"/>
          </p:cNvSpPr>
          <p:nvPr>
            <p:ph type="sldNum" sz="quarter" idx="11"/>
          </p:nvPr>
        </p:nvSpPr>
        <p:spPr/>
        <p:txBody>
          <a:bodyPr/>
          <a:lstStyle/>
          <a:p>
            <a:fld id="{4B73C415-D670-4716-A5EC-CC4D52CA2BAC}" type="slidenum">
              <a:rPr lang="en-US" smtClean="0"/>
              <a:pPr/>
              <a:t>11</a:t>
            </a:fld>
            <a:endParaRPr lang="en-US" dirty="0"/>
          </a:p>
        </p:txBody>
      </p:sp>
    </p:spTree>
    <p:extLst>
      <p:ext uri="{BB962C8B-B14F-4D97-AF65-F5344CB8AC3E}">
        <p14:creationId xmlns:p14="http://schemas.microsoft.com/office/powerpoint/2010/main" val="3046491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780F-92D5-4FF5-8003-B57A9BC2BF77}"/>
              </a:ext>
            </a:extLst>
          </p:cNvPr>
          <p:cNvSpPr>
            <a:spLocks noGrp="1"/>
          </p:cNvSpPr>
          <p:nvPr>
            <p:ph type="title"/>
          </p:nvPr>
        </p:nvSpPr>
        <p:spPr>
          <a:xfrm>
            <a:off x="432000" y="426249"/>
            <a:ext cx="11340000" cy="432000"/>
          </a:xfrm>
        </p:spPr>
        <p:txBody>
          <a:bodyPr/>
          <a:lstStyle/>
          <a:p>
            <a:r>
              <a:rPr lang="en-US" dirty="0"/>
              <a:t>Porter’s Five Force Model (2)</a:t>
            </a:r>
          </a:p>
        </p:txBody>
      </p:sp>
      <p:sp>
        <p:nvSpPr>
          <p:cNvPr id="3" name="Text Placeholder 2">
            <a:extLst>
              <a:ext uri="{FF2B5EF4-FFF2-40B4-BE49-F238E27FC236}">
                <a16:creationId xmlns:a16="http://schemas.microsoft.com/office/drawing/2014/main" id="{498972A2-6CA7-4004-B499-2828DE6F4C96}"/>
              </a:ext>
            </a:extLst>
          </p:cNvPr>
          <p:cNvSpPr>
            <a:spLocks noGrp="1"/>
          </p:cNvSpPr>
          <p:nvPr>
            <p:ph type="body" idx="1"/>
          </p:nvPr>
        </p:nvSpPr>
        <p:spPr/>
        <p:txBody>
          <a:bodyPr/>
          <a:lstStyle/>
          <a:p>
            <a:r>
              <a:rPr lang="en-US" dirty="0"/>
              <a:t>Supplier Power</a:t>
            </a:r>
          </a:p>
        </p:txBody>
      </p:sp>
      <p:sp>
        <p:nvSpPr>
          <p:cNvPr id="4" name="Content Placeholder 3">
            <a:extLst>
              <a:ext uri="{FF2B5EF4-FFF2-40B4-BE49-F238E27FC236}">
                <a16:creationId xmlns:a16="http://schemas.microsoft.com/office/drawing/2014/main" id="{EB9EACD0-6CBC-4E24-A0A1-D81FC464DF8A}"/>
              </a:ext>
            </a:extLst>
          </p:cNvPr>
          <p:cNvSpPr>
            <a:spLocks noGrp="1"/>
          </p:cNvSpPr>
          <p:nvPr>
            <p:ph sz="half" idx="2"/>
          </p:nvPr>
        </p:nvSpPr>
        <p:spPr/>
        <p:txBody>
          <a:bodyPr/>
          <a:lstStyle/>
          <a:p>
            <a:r>
              <a:rPr lang="en-US" dirty="0"/>
              <a:t>We make our own supply, so we have the supplier power and there is no external supplier having bargaining power over us	</a:t>
            </a:r>
          </a:p>
        </p:txBody>
      </p:sp>
      <p:sp>
        <p:nvSpPr>
          <p:cNvPr id="5" name="Text Placeholder 4">
            <a:extLst>
              <a:ext uri="{FF2B5EF4-FFF2-40B4-BE49-F238E27FC236}">
                <a16:creationId xmlns:a16="http://schemas.microsoft.com/office/drawing/2014/main" id="{C57F63FE-3B6C-47EC-8AB1-F9478EA4F9A4}"/>
              </a:ext>
            </a:extLst>
          </p:cNvPr>
          <p:cNvSpPr>
            <a:spLocks noGrp="1"/>
          </p:cNvSpPr>
          <p:nvPr>
            <p:ph type="body" sz="quarter" idx="3"/>
          </p:nvPr>
        </p:nvSpPr>
        <p:spPr/>
        <p:txBody>
          <a:bodyPr/>
          <a:lstStyle/>
          <a:p>
            <a:r>
              <a:rPr lang="en-US" dirty="0"/>
              <a:t>Buyer Power</a:t>
            </a:r>
          </a:p>
        </p:txBody>
      </p:sp>
      <p:sp>
        <p:nvSpPr>
          <p:cNvPr id="6" name="Content Placeholder 5">
            <a:extLst>
              <a:ext uri="{FF2B5EF4-FFF2-40B4-BE49-F238E27FC236}">
                <a16:creationId xmlns:a16="http://schemas.microsoft.com/office/drawing/2014/main" id="{48CDD73D-7C2C-40BB-AE73-DED62B7377F6}"/>
              </a:ext>
            </a:extLst>
          </p:cNvPr>
          <p:cNvSpPr>
            <a:spLocks noGrp="1"/>
          </p:cNvSpPr>
          <p:nvPr>
            <p:ph sz="quarter" idx="4"/>
          </p:nvPr>
        </p:nvSpPr>
        <p:spPr/>
        <p:txBody>
          <a:bodyPr/>
          <a:lstStyle/>
          <a:p>
            <a:r>
              <a:rPr lang="en-US" dirty="0"/>
              <a:t>Buyers have the power to choose whether to use the product</a:t>
            </a:r>
          </a:p>
          <a:p>
            <a:pPr lvl="1"/>
            <a:r>
              <a:rPr lang="en-US" dirty="0"/>
              <a:t>There are free alternatives that might use some effort and those who care about costs more might shift away from the product</a:t>
            </a:r>
          </a:p>
          <a:p>
            <a:pPr lvl="1"/>
            <a:r>
              <a:rPr lang="en-US" dirty="0"/>
              <a:t>We mainly target at customers of games that are not free to play, and players are more likely to subscribe</a:t>
            </a:r>
          </a:p>
          <a:p>
            <a:pPr lvl="1"/>
            <a:r>
              <a:rPr lang="en-US" dirty="0"/>
              <a:t>Each customer will pay around $20, and there are no close substitutes offer the </a:t>
            </a:r>
            <a:r>
              <a:rPr lang="en-US" dirty="0" err="1"/>
              <a:t>saame</a:t>
            </a:r>
            <a:r>
              <a:rPr lang="en-US" dirty="0"/>
              <a:t> services</a:t>
            </a:r>
          </a:p>
        </p:txBody>
      </p:sp>
      <p:sp>
        <p:nvSpPr>
          <p:cNvPr id="7" name="Slide Number Placeholder 6">
            <a:extLst>
              <a:ext uri="{FF2B5EF4-FFF2-40B4-BE49-F238E27FC236}">
                <a16:creationId xmlns:a16="http://schemas.microsoft.com/office/drawing/2014/main" id="{A24A397D-62A9-44C3-986F-8353C53D6801}"/>
              </a:ext>
            </a:extLst>
          </p:cNvPr>
          <p:cNvSpPr>
            <a:spLocks noGrp="1"/>
          </p:cNvSpPr>
          <p:nvPr>
            <p:ph type="sldNum" sz="quarter" idx="11"/>
          </p:nvPr>
        </p:nvSpPr>
        <p:spPr/>
        <p:txBody>
          <a:bodyPr/>
          <a:lstStyle/>
          <a:p>
            <a:fld id="{4B73C415-D670-4716-A5EC-CC4D52CA2BAC}" type="slidenum">
              <a:rPr lang="en-US" smtClean="0"/>
              <a:pPr/>
              <a:t>12</a:t>
            </a:fld>
            <a:endParaRPr lang="en-US" dirty="0"/>
          </a:p>
        </p:txBody>
      </p:sp>
    </p:spTree>
    <p:extLst>
      <p:ext uri="{BB962C8B-B14F-4D97-AF65-F5344CB8AC3E}">
        <p14:creationId xmlns:p14="http://schemas.microsoft.com/office/powerpoint/2010/main" val="1861484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780F-92D5-4FF5-8003-B57A9BC2BF77}"/>
              </a:ext>
            </a:extLst>
          </p:cNvPr>
          <p:cNvSpPr>
            <a:spLocks noGrp="1"/>
          </p:cNvSpPr>
          <p:nvPr>
            <p:ph type="title"/>
          </p:nvPr>
        </p:nvSpPr>
        <p:spPr>
          <a:xfrm>
            <a:off x="432000" y="426249"/>
            <a:ext cx="11340000" cy="432000"/>
          </a:xfrm>
        </p:spPr>
        <p:txBody>
          <a:bodyPr/>
          <a:lstStyle/>
          <a:p>
            <a:r>
              <a:rPr lang="en-US" dirty="0"/>
              <a:t>Porter’s Five Force Model (3)</a:t>
            </a:r>
          </a:p>
        </p:txBody>
      </p:sp>
      <p:sp>
        <p:nvSpPr>
          <p:cNvPr id="3" name="Text Placeholder 2">
            <a:extLst>
              <a:ext uri="{FF2B5EF4-FFF2-40B4-BE49-F238E27FC236}">
                <a16:creationId xmlns:a16="http://schemas.microsoft.com/office/drawing/2014/main" id="{498972A2-6CA7-4004-B499-2828DE6F4C96}"/>
              </a:ext>
            </a:extLst>
          </p:cNvPr>
          <p:cNvSpPr>
            <a:spLocks noGrp="1"/>
          </p:cNvSpPr>
          <p:nvPr>
            <p:ph type="body" idx="1"/>
          </p:nvPr>
        </p:nvSpPr>
        <p:spPr/>
        <p:txBody>
          <a:bodyPr/>
          <a:lstStyle/>
          <a:p>
            <a:r>
              <a:rPr lang="en-US" dirty="0"/>
              <a:t>Competition Rivalry</a:t>
            </a:r>
          </a:p>
        </p:txBody>
      </p:sp>
      <p:sp>
        <p:nvSpPr>
          <p:cNvPr id="4" name="Content Placeholder 3">
            <a:extLst>
              <a:ext uri="{FF2B5EF4-FFF2-40B4-BE49-F238E27FC236}">
                <a16:creationId xmlns:a16="http://schemas.microsoft.com/office/drawing/2014/main" id="{EB9EACD0-6CBC-4E24-A0A1-D81FC464DF8A}"/>
              </a:ext>
            </a:extLst>
          </p:cNvPr>
          <p:cNvSpPr>
            <a:spLocks noGrp="1"/>
          </p:cNvSpPr>
          <p:nvPr>
            <p:ph sz="half" idx="2"/>
          </p:nvPr>
        </p:nvSpPr>
        <p:spPr/>
        <p:txBody>
          <a:bodyPr/>
          <a:lstStyle/>
          <a:p>
            <a:r>
              <a:rPr lang="en-US" dirty="0"/>
              <a:t>With the established customer base and integration, as long as customers are retained to the games published by the DG, they are more likely to keep using the product</a:t>
            </a:r>
          </a:p>
        </p:txBody>
      </p:sp>
      <p:sp>
        <p:nvSpPr>
          <p:cNvPr id="5" name="Text Placeholder 4">
            <a:extLst>
              <a:ext uri="{FF2B5EF4-FFF2-40B4-BE49-F238E27FC236}">
                <a16:creationId xmlns:a16="http://schemas.microsoft.com/office/drawing/2014/main" id="{C57F63FE-3B6C-47EC-8AB1-F9478EA4F9A4}"/>
              </a:ext>
            </a:extLst>
          </p:cNvPr>
          <p:cNvSpPr>
            <a:spLocks noGrp="1"/>
          </p:cNvSpPr>
          <p:nvPr>
            <p:ph type="body" sz="quarter" idx="3"/>
          </p:nvPr>
        </p:nvSpPr>
        <p:spPr/>
        <p:txBody>
          <a:bodyPr/>
          <a:lstStyle/>
          <a:p>
            <a:r>
              <a:rPr lang="en-US" dirty="0"/>
              <a:t>Summary</a:t>
            </a:r>
          </a:p>
        </p:txBody>
      </p:sp>
      <p:sp>
        <p:nvSpPr>
          <p:cNvPr id="6" name="Content Placeholder 5">
            <a:extLst>
              <a:ext uri="{FF2B5EF4-FFF2-40B4-BE49-F238E27FC236}">
                <a16:creationId xmlns:a16="http://schemas.microsoft.com/office/drawing/2014/main" id="{48CDD73D-7C2C-40BB-AE73-DED62B7377F6}"/>
              </a:ext>
            </a:extLst>
          </p:cNvPr>
          <p:cNvSpPr>
            <a:spLocks noGrp="1"/>
          </p:cNvSpPr>
          <p:nvPr>
            <p:ph sz="quarter" idx="4"/>
          </p:nvPr>
        </p:nvSpPr>
        <p:spPr/>
        <p:txBody>
          <a:bodyPr/>
          <a:lstStyle/>
          <a:p>
            <a:r>
              <a:rPr lang="en-US" dirty="0"/>
              <a:t>The company has more advantages than disadvantages in the competition and it has a unique standing that will gain some bargaining power for the company, and the technological improvements is likely to draw a larger customer base</a:t>
            </a:r>
          </a:p>
        </p:txBody>
      </p:sp>
      <p:sp>
        <p:nvSpPr>
          <p:cNvPr id="7" name="Slide Number Placeholder 6">
            <a:extLst>
              <a:ext uri="{FF2B5EF4-FFF2-40B4-BE49-F238E27FC236}">
                <a16:creationId xmlns:a16="http://schemas.microsoft.com/office/drawing/2014/main" id="{A24A397D-62A9-44C3-986F-8353C53D6801}"/>
              </a:ext>
            </a:extLst>
          </p:cNvPr>
          <p:cNvSpPr>
            <a:spLocks noGrp="1"/>
          </p:cNvSpPr>
          <p:nvPr>
            <p:ph type="sldNum" sz="quarter" idx="11"/>
          </p:nvPr>
        </p:nvSpPr>
        <p:spPr/>
        <p:txBody>
          <a:bodyPr/>
          <a:lstStyle/>
          <a:p>
            <a:fld id="{4B73C415-D670-4716-A5EC-CC4D52CA2BAC}" type="slidenum">
              <a:rPr lang="en-US" smtClean="0"/>
              <a:pPr/>
              <a:t>13</a:t>
            </a:fld>
            <a:endParaRPr lang="en-US" dirty="0"/>
          </a:p>
        </p:txBody>
      </p:sp>
    </p:spTree>
    <p:extLst>
      <p:ext uri="{BB962C8B-B14F-4D97-AF65-F5344CB8AC3E}">
        <p14:creationId xmlns:p14="http://schemas.microsoft.com/office/powerpoint/2010/main" val="2333863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66700E-2D49-45E0-85C7-750AF51DE523}"/>
              </a:ext>
            </a:extLst>
          </p:cNvPr>
          <p:cNvSpPr>
            <a:spLocks noGrp="1"/>
          </p:cNvSpPr>
          <p:nvPr>
            <p:ph idx="1"/>
          </p:nvPr>
        </p:nvSpPr>
        <p:spPr>
          <a:xfrm>
            <a:off x="431999" y="2975452"/>
            <a:ext cx="4416225" cy="3103886"/>
          </a:xfrm>
        </p:spPr>
        <p:txBody>
          <a:bodyPr anchor="b"/>
          <a:lstStyle/>
          <a:p>
            <a:r>
              <a:rPr lang="en-US" dirty="0"/>
              <a:t>The company needs MIS to provide feedback for the development team to revise the algorithm </a:t>
            </a:r>
          </a:p>
          <a:p>
            <a:r>
              <a:rPr lang="en-US" dirty="0"/>
              <a:t>The company can use MIS to further perfect its publishing and marketing services so that it can get more information about the market</a:t>
            </a:r>
          </a:p>
        </p:txBody>
      </p:sp>
      <p:pic>
        <p:nvPicPr>
          <p:cNvPr id="8" name="Picture Placeholder 7" descr="Photo of a young team in a library">
            <a:extLst>
              <a:ext uri="{FF2B5EF4-FFF2-40B4-BE49-F238E27FC236}">
                <a16:creationId xmlns:a16="http://schemas.microsoft.com/office/drawing/2014/main" id="{63D0FEB3-F96C-4F94-AAAE-551110E820FB}"/>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353050" y="0"/>
            <a:ext cx="6406950" cy="4400547"/>
          </a:xfrm>
        </p:spPr>
      </p:pic>
      <p:sp>
        <p:nvSpPr>
          <p:cNvPr id="4" name="Title 3">
            <a:extLst>
              <a:ext uri="{FF2B5EF4-FFF2-40B4-BE49-F238E27FC236}">
                <a16:creationId xmlns:a16="http://schemas.microsoft.com/office/drawing/2014/main" id="{49E384DC-DAEE-4E7F-9DD5-4E5066C0652B}"/>
              </a:ext>
            </a:extLst>
          </p:cNvPr>
          <p:cNvSpPr>
            <a:spLocks noGrp="1"/>
          </p:cNvSpPr>
          <p:nvPr>
            <p:ph type="title"/>
          </p:nvPr>
        </p:nvSpPr>
        <p:spPr bwMode="gray"/>
        <p:txBody>
          <a:bodyPr/>
          <a:lstStyle/>
          <a:p>
            <a:r>
              <a:rPr lang="en-US" dirty="0"/>
              <a:t>Summary</a:t>
            </a:r>
          </a:p>
        </p:txBody>
      </p:sp>
      <p:cxnSp>
        <p:nvCxnSpPr>
          <p:cNvPr id="10" name="Straight Connector 9">
            <a:extLst>
              <a:ext uri="{FF2B5EF4-FFF2-40B4-BE49-F238E27FC236}">
                <a16:creationId xmlns:a16="http://schemas.microsoft.com/office/drawing/2014/main" id="{5F4C8A63-F9E3-41F6-B725-B846F2010334}"/>
              </a:ext>
              <a:ext uri="{C183D7F6-B498-43B3-948B-1728B52AA6E4}">
                <adec:decorative xmlns:adec="http://schemas.microsoft.com/office/drawing/2017/decorative" val="1"/>
              </a:ext>
            </a:extLst>
          </p:cNvPr>
          <p:cNvCxnSpPr>
            <a:cxnSpLocks/>
          </p:cNvCxnSpPr>
          <p:nvPr/>
        </p:nvCxnSpPr>
        <p:spPr bwMode="gray">
          <a:xfrm>
            <a:off x="5658103" y="5491163"/>
            <a:ext cx="4974545"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DFE73750-57DB-4A35-85DD-B654E6A29A7C}"/>
              </a:ext>
            </a:extLst>
          </p:cNvPr>
          <p:cNvSpPr>
            <a:spLocks noGrp="1"/>
          </p:cNvSpPr>
          <p:nvPr>
            <p:ph type="body" sz="quarter" idx="14"/>
          </p:nvPr>
        </p:nvSpPr>
        <p:spPr bwMode="gray"/>
        <p:txBody>
          <a:bodyPr/>
          <a:lstStyle/>
          <a:p>
            <a:r>
              <a:rPr lang="en-US" dirty="0"/>
              <a:t>MIS is important for the company because…</a:t>
            </a:r>
          </a:p>
        </p:txBody>
      </p:sp>
      <p:sp>
        <p:nvSpPr>
          <p:cNvPr id="3" name="Slide Number Placeholder 2">
            <a:extLst>
              <a:ext uri="{FF2B5EF4-FFF2-40B4-BE49-F238E27FC236}">
                <a16:creationId xmlns:a16="http://schemas.microsoft.com/office/drawing/2014/main" id="{78CFACDF-9E04-4412-89F5-EA362056D7F8}"/>
              </a:ext>
            </a:extLst>
          </p:cNvPr>
          <p:cNvSpPr>
            <a:spLocks noGrp="1"/>
          </p:cNvSpPr>
          <p:nvPr>
            <p:ph type="sldNum" sz="quarter" idx="11"/>
          </p:nvPr>
        </p:nvSpPr>
        <p:spPr/>
        <p:txBody>
          <a:bodyPr/>
          <a:lstStyle/>
          <a:p>
            <a:fld id="{4B73C415-D670-4716-A5EC-CC4D52CA2BAC}" type="slidenum">
              <a:rPr lang="en-US" smtClean="0"/>
              <a:pPr/>
              <a:t>14</a:t>
            </a:fld>
            <a:endParaRPr lang="en-US" dirty="0"/>
          </a:p>
        </p:txBody>
      </p:sp>
    </p:spTree>
    <p:extLst>
      <p:ext uri="{BB962C8B-B14F-4D97-AF65-F5344CB8AC3E}">
        <p14:creationId xmlns:p14="http://schemas.microsoft.com/office/powerpoint/2010/main" val="2418857592"/>
      </p:ext>
    </p:extLst>
  </p:cSld>
  <p:clrMapOvr>
    <a:masterClrMapping/>
  </p:clrMapOvr>
</p:sld>
</file>

<file path=ppt/theme/theme1.xml><?xml version="1.0" encoding="utf-8"?>
<a:theme xmlns:a="http://schemas.openxmlformats.org/drawingml/2006/main" name="Office Theme">
  <a:themeElements>
    <a:clrScheme name="Great Pitch Decks - Technology">
      <a:dk1>
        <a:sysClr val="windowText" lastClr="000000"/>
      </a:dk1>
      <a:lt1>
        <a:sysClr val="window" lastClr="FFFFFF"/>
      </a:lt1>
      <a:dk2>
        <a:srgbClr val="12121E"/>
      </a:dk2>
      <a:lt2>
        <a:srgbClr val="F2F2F2"/>
      </a:lt2>
      <a:accent1>
        <a:srgbClr val="00B0F0"/>
      </a:accent1>
      <a:accent2>
        <a:srgbClr val="5ECCF3"/>
      </a:accent2>
      <a:accent3>
        <a:srgbClr val="A7EA52"/>
      </a:accent3>
      <a:accent4>
        <a:srgbClr val="5DCEAF"/>
      </a:accent4>
      <a:accent5>
        <a:srgbClr val="FF8021"/>
      </a:accent5>
      <a:accent6>
        <a:srgbClr val="F14124"/>
      </a:accent6>
      <a:hlink>
        <a:srgbClr val="5ECCF3"/>
      </a:hlink>
      <a:folHlink>
        <a:srgbClr val="7F7F7F"/>
      </a:folHlink>
    </a:clrScheme>
    <a:fontScheme name="Custom 141">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33781529_Tech pitch deck_RVA_v5" id="{A2EB78D0-E53B-4F6A-BDEB-161D0EE79897}" vid="{43D59DC8-94C0-4D1D-B6DD-8A7938E09C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at Pitch Decks - Technology">
    <a:dk1>
      <a:sysClr val="windowText" lastClr="000000"/>
    </a:dk1>
    <a:lt1>
      <a:sysClr val="window" lastClr="FFFFFF"/>
    </a:lt1>
    <a:dk2>
      <a:srgbClr val="12121E"/>
    </a:dk2>
    <a:lt2>
      <a:srgbClr val="F2F2F2"/>
    </a:lt2>
    <a:accent1>
      <a:srgbClr val="00B0F0"/>
    </a:accent1>
    <a:accent2>
      <a:srgbClr val="5ECCF3"/>
    </a:accent2>
    <a:accent3>
      <a:srgbClr val="A7EA52"/>
    </a:accent3>
    <a:accent4>
      <a:srgbClr val="5DCEAF"/>
    </a:accent4>
    <a:accent5>
      <a:srgbClr val="FF8021"/>
    </a:accent5>
    <a:accent6>
      <a:srgbClr val="F14124"/>
    </a:accent6>
    <a:hlink>
      <a:srgbClr val="5ECCF3"/>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513094F6-5ADD-4195-AF81-00AF033C96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E3E58C-5E8A-4781-9921-C2B23BC09EB2}">
  <ds:schemaRefs>
    <ds:schemaRef ds:uri="http://schemas.microsoft.com/sharepoint/v3/contenttype/forms"/>
  </ds:schemaRefs>
</ds:datastoreItem>
</file>

<file path=customXml/itemProps3.xml><?xml version="1.0" encoding="utf-8"?>
<ds:datastoreItem xmlns:ds="http://schemas.openxmlformats.org/officeDocument/2006/customXml" ds:itemID="{C9C0BFDF-D948-4F4A-854E-477525F57792}">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Tech pitch deck</Template>
  <TotalTime>148</TotalTime>
  <Words>2425</Words>
  <Application>Microsoft Macintosh PowerPoint</Application>
  <PresentationFormat>宽屏</PresentationFormat>
  <Paragraphs>202</Paragraphs>
  <Slides>14</Slides>
  <Notes>14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14</vt:i4>
      </vt:variant>
    </vt:vector>
  </HeadingPairs>
  <TitlesOfParts>
    <vt:vector size="20" baseType="lpstr">
      <vt:lpstr>Arial</vt:lpstr>
      <vt:lpstr>Arial Black</vt:lpstr>
      <vt:lpstr>Calibri</vt:lpstr>
      <vt:lpstr>Tahoma</vt:lpstr>
      <vt:lpstr>Times New Roman</vt:lpstr>
      <vt:lpstr>Office Theme</vt:lpstr>
      <vt:lpstr>Application of MIS in DG (Decide Your Game)</vt:lpstr>
      <vt:lpstr>About Us</vt:lpstr>
      <vt:lpstr>Current Challenges and Why We Need MIS</vt:lpstr>
      <vt:lpstr>MIS We need</vt:lpstr>
      <vt:lpstr>Key data in the system</vt:lpstr>
      <vt:lpstr>Template</vt:lpstr>
      <vt:lpstr>Improved Financials</vt:lpstr>
      <vt:lpstr>Financial</vt:lpstr>
      <vt:lpstr>Cost</vt:lpstr>
      <vt:lpstr>Growth Strategy</vt:lpstr>
      <vt:lpstr>Porter’s Five Force Model (1)</vt:lpstr>
      <vt:lpstr>Porter’s Five Force Model (2)</vt:lpstr>
      <vt:lpstr>Porter’s Five Force Model (3)</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of MIS in DG (Decide Your Game)</dc:title>
  <dc:creator>ty s</dc:creator>
  <cp:lastModifiedBy>tymm5521@gmail.com</cp:lastModifiedBy>
  <cp:revision>16</cp:revision>
  <dcterms:created xsi:type="dcterms:W3CDTF">2020-08-05T03:55:46Z</dcterms:created>
  <dcterms:modified xsi:type="dcterms:W3CDTF">2020-08-06T00:52:34Z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