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60" r:id="rId4"/>
    <p:sldId id="259" r:id="rId5"/>
    <p:sldId id="261" r:id="rId6"/>
    <p:sldId id="262" r:id="rId7"/>
    <p:sldId id="263" r:id="rId8"/>
    <p:sldId id="264" r:id="rId9"/>
    <p:sldId id="265" r:id="rId10"/>
    <p:sldId id="266" r:id="rId11"/>
    <p:sldId id="267" r:id="rId12"/>
    <p:sldId id="270" r:id="rId13"/>
    <p:sldId id="27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937" autoAdjust="0"/>
    <p:restoredTop sz="90725" autoAdjust="0"/>
  </p:normalViewPr>
  <p:slideViewPr>
    <p:cSldViewPr>
      <p:cViewPr>
        <p:scale>
          <a:sx n="100" d="100"/>
          <a:sy n="100" d="100"/>
        </p:scale>
        <p:origin x="-174"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6"/>
    </p:cViewPr>
  </p:sorterViewPr>
  <p:notesViewPr>
    <p:cSldViewPr>
      <p:cViewPr varScale="1">
        <p:scale>
          <a:sx n="56" d="100"/>
          <a:sy n="56" d="100"/>
        </p:scale>
        <p:origin x="-39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4E7F53-674C-46E6-A464-4E879AB45816}" type="datetimeFigureOut">
              <a:rPr lang="en-US" smtClean="0"/>
              <a:pPr/>
              <a:t>4/2/2019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2093D5-10B5-46CD-8E98-1AC4C835715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Children</a:t>
            </a:r>
            <a:r>
              <a:rPr lang="en-US" baseline="0" dirty="0" smtClean="0"/>
              <a:t> learn better from other children than adults. Therefore effective learning helps provide opportunity for diverse students to learn from each other. Mild to moderately disabled kids are able to learn from the non-disabled and vice versa through observations and interactions.</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impact help</a:t>
            </a:r>
            <a:r>
              <a:rPr lang="en-US" baseline="0" dirty="0" smtClean="0"/>
              <a:t> mild to moderately disabled students develop interpersonal skills, its important for the teacher to find opportunities for praising and </a:t>
            </a:r>
            <a:r>
              <a:rPr lang="en-US" baseline="0" dirty="0" smtClean="0"/>
              <a:t>recognizing </a:t>
            </a:r>
            <a:r>
              <a:rPr lang="en-US" baseline="0" dirty="0" smtClean="0"/>
              <a:t>them. Creating a classroom that fosters positivity can impact a lot in development of interpersonal skills. Emotional intelligence will  help individuals understand working of their body, and be able to control their feelings and emotions. In addition, emphasize on effective communication will ensure that the individuals can express </a:t>
            </a:r>
            <a:r>
              <a:rPr lang="en-US" baseline="0" dirty="0" smtClean="0"/>
              <a:t>themselves. Positivity </a:t>
            </a:r>
            <a:r>
              <a:rPr lang="en-US" baseline="0" dirty="0" smtClean="0"/>
              <a:t>and self </a:t>
            </a:r>
            <a:r>
              <a:rPr lang="en-US" baseline="0" dirty="0" smtClean="0"/>
              <a:t>esteem </a:t>
            </a:r>
            <a:r>
              <a:rPr lang="en-US" baseline="0" dirty="0" smtClean="0"/>
              <a:t>will </a:t>
            </a:r>
            <a:r>
              <a:rPr lang="en-US" baseline="0" dirty="0" smtClean="0"/>
              <a:t>create </a:t>
            </a:r>
            <a:r>
              <a:rPr lang="en-US" baseline="0" dirty="0" smtClean="0"/>
              <a:t>self acceptance while personal learning will help individuals understand themselves and others, hence will be able to build </a:t>
            </a:r>
            <a:r>
              <a:rPr lang="en-US" baseline="0" dirty="0" smtClean="0"/>
              <a:t>interpersonal </a:t>
            </a:r>
            <a:r>
              <a:rPr lang="en-US" baseline="0" dirty="0" smtClean="0"/>
              <a:t>skills.</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Mild</a:t>
            </a:r>
            <a:r>
              <a:rPr lang="en-US" baseline="0" dirty="0" smtClean="0"/>
              <a:t> to </a:t>
            </a:r>
            <a:r>
              <a:rPr lang="en-US" baseline="0" dirty="0" smtClean="0"/>
              <a:t>moderately </a:t>
            </a:r>
            <a:r>
              <a:rPr lang="en-US" baseline="0" dirty="0" smtClean="0"/>
              <a:t>disabled students may </a:t>
            </a:r>
            <a:r>
              <a:rPr lang="en-US" baseline="0" dirty="0" smtClean="0"/>
              <a:t>express </a:t>
            </a:r>
            <a:r>
              <a:rPr lang="en-US" baseline="0" dirty="0" smtClean="0"/>
              <a:t>behavior such as seeking too much attention, meaning that the student is concerned about recognition in the </a:t>
            </a:r>
            <a:r>
              <a:rPr lang="en-US" baseline="0" dirty="0" smtClean="0"/>
              <a:t>class, </a:t>
            </a:r>
            <a:r>
              <a:rPr lang="en-US" baseline="0" dirty="0" smtClean="0"/>
              <a:t>or wants to be heard, and seen. Avoidance of certain situations, persons and places is also social behavior that the teacher should </a:t>
            </a:r>
            <a:r>
              <a:rPr lang="en-US" baseline="0" dirty="0" smtClean="0"/>
              <a:t>expect. Mild </a:t>
            </a:r>
            <a:r>
              <a:rPr lang="en-US" baseline="0" dirty="0" smtClean="0"/>
              <a:t>to moderately disabled students also express physical needs and high emotional behaviors and </a:t>
            </a:r>
            <a:r>
              <a:rPr lang="en-US" baseline="0" dirty="0" smtClean="0"/>
              <a:t>its </a:t>
            </a:r>
            <a:r>
              <a:rPr lang="en-US" baseline="0" dirty="0" smtClean="0"/>
              <a:t>crucial to understand their changes in mood and </a:t>
            </a:r>
            <a:r>
              <a:rPr lang="en-US" baseline="0" dirty="0" smtClean="0"/>
              <a:t>feelings. Abrupt </a:t>
            </a:r>
            <a:r>
              <a:rPr lang="en-US" baseline="0" dirty="0" smtClean="0"/>
              <a:t>passive aggressiveness and need for privacy and control are also some social and personal behaviors expected of mild to moderately disabled students</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Active</a:t>
            </a:r>
            <a:r>
              <a:rPr lang="en-US" baseline="0" dirty="0" smtClean="0"/>
              <a:t> participation and motivation is very important to both mild to moderately disabled individuals and non-disabled individuals.</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Positive</a:t>
            </a:r>
            <a:r>
              <a:rPr lang="en-US" baseline="0" dirty="0" smtClean="0"/>
              <a:t> multicultural environment is fundamental in learning process</a:t>
            </a:r>
            <a:r>
              <a:rPr lang="en-US" baseline="0" dirty="0" smtClean="0"/>
              <a:t>. Its </a:t>
            </a:r>
            <a:r>
              <a:rPr lang="en-US" baseline="0" dirty="0" smtClean="0"/>
              <a:t>therefore important for teacjhers to identify  main culture and subcultures in the class and embrace it</a:t>
            </a:r>
            <a:r>
              <a:rPr lang="en-US" baseline="0" dirty="0" smtClean="0"/>
              <a:t>. Teachers </a:t>
            </a:r>
            <a:r>
              <a:rPr lang="en-US" baseline="0" dirty="0" smtClean="0"/>
              <a:t>should also help students identify and accept cultural diversity in class. Identification of </a:t>
            </a:r>
            <a:r>
              <a:rPr lang="en-US" baseline="0" dirty="0" smtClean="0"/>
              <a:t>various </a:t>
            </a:r>
            <a:r>
              <a:rPr lang="en-US" baseline="0" dirty="0" smtClean="0"/>
              <a:t>elements of diversity in classroom is important as </a:t>
            </a:r>
            <a:r>
              <a:rPr lang="en-US" baseline="0" dirty="0" smtClean="0"/>
              <a:t>attaining </a:t>
            </a:r>
            <a:r>
              <a:rPr lang="en-US" baseline="0" dirty="0" smtClean="0"/>
              <a:t>learning goals.</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Variety </a:t>
            </a:r>
            <a:r>
              <a:rPr lang="en-US" baseline="0" dirty="0" smtClean="0"/>
              <a:t> of book in class will ensure that students are able to read on various cultures. Also celebrating </a:t>
            </a:r>
            <a:r>
              <a:rPr lang="en-US" baseline="0" dirty="0" smtClean="0"/>
              <a:t>different </a:t>
            </a:r>
            <a:r>
              <a:rPr lang="en-US" baseline="0" dirty="0" smtClean="0"/>
              <a:t>cultural festivals does not only make learning fun, but also makes students </a:t>
            </a:r>
            <a:r>
              <a:rPr lang="en-US" baseline="0" dirty="0" smtClean="0"/>
              <a:t>appreciate </a:t>
            </a:r>
            <a:r>
              <a:rPr lang="en-US" baseline="0" dirty="0" smtClean="0"/>
              <a:t>diversity.</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Sustaining multicultural</a:t>
            </a:r>
            <a:r>
              <a:rPr lang="en-US" baseline="0" dirty="0" smtClean="0"/>
              <a:t> environment is as important as developing it. Teachers should ensure that environment that </a:t>
            </a:r>
            <a:r>
              <a:rPr lang="en-US" baseline="0" dirty="0" smtClean="0"/>
              <a:t>supports positive </a:t>
            </a:r>
            <a:r>
              <a:rPr lang="en-US" baseline="0" dirty="0" smtClean="0"/>
              <a:t>multicultural environment is created and sustained.</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Collaborative</a:t>
            </a:r>
            <a:r>
              <a:rPr lang="en-US" baseline="0" dirty="0" smtClean="0"/>
              <a:t> groups offer </a:t>
            </a:r>
            <a:r>
              <a:rPr lang="en-US" baseline="0" dirty="0" smtClean="0"/>
              <a:t>effective </a:t>
            </a:r>
            <a:r>
              <a:rPr lang="en-US" baseline="0" dirty="0" smtClean="0"/>
              <a:t>learning through </a:t>
            </a:r>
            <a:r>
              <a:rPr lang="en-US" baseline="0" dirty="0" smtClean="0"/>
              <a:t>collaboration </a:t>
            </a:r>
            <a:r>
              <a:rPr lang="en-US" baseline="0" dirty="0" smtClean="0"/>
              <a:t>and discusions.They help build interpersonal and cognitive </a:t>
            </a:r>
            <a:r>
              <a:rPr lang="en-US" baseline="0" dirty="0" smtClean="0"/>
              <a:t>skills. They </a:t>
            </a:r>
            <a:r>
              <a:rPr lang="en-US" baseline="0" dirty="0" smtClean="0"/>
              <a:t>are very essential in fostering interactions among students </a:t>
            </a:r>
            <a:r>
              <a:rPr lang="en-US" baseline="0" dirty="0" smtClean="0"/>
              <a:t>especially </a:t>
            </a:r>
            <a:r>
              <a:rPr lang="en-US" baseline="0" dirty="0" smtClean="0"/>
              <a:t>between mild to moderately disabled and non-disabled.</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Unlike  collaborative learning groups, project-based</a:t>
            </a:r>
            <a:r>
              <a:rPr lang="en-US" baseline="0" dirty="0" smtClean="0"/>
              <a:t> </a:t>
            </a:r>
            <a:r>
              <a:rPr lang="en-US" baseline="0" dirty="0" smtClean="0"/>
              <a:t>activities  </a:t>
            </a:r>
            <a:r>
              <a:rPr lang="en-US" baseline="0" dirty="0" smtClean="0"/>
              <a:t>require much dedication by the student in terms of work and </a:t>
            </a:r>
            <a:r>
              <a:rPr lang="en-US" baseline="0" dirty="0" smtClean="0"/>
              <a:t>effort. They </a:t>
            </a:r>
            <a:r>
              <a:rPr lang="en-US" baseline="0" dirty="0" smtClean="0"/>
              <a:t>are more effective in building interpersonal skills as well as ability to </a:t>
            </a:r>
            <a:r>
              <a:rPr lang="en-US" baseline="0" dirty="0" smtClean="0"/>
              <a:t>collaborate </a:t>
            </a:r>
            <a:r>
              <a:rPr lang="en-US" baseline="0" dirty="0" smtClean="0"/>
              <a:t>with others.</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Collaborative</a:t>
            </a:r>
            <a:r>
              <a:rPr lang="en-US" baseline="0" dirty="0" smtClean="0"/>
              <a:t> groups and project based activities help individuals both the disabled and </a:t>
            </a:r>
            <a:r>
              <a:rPr lang="en-US" baseline="0" dirty="0" smtClean="0"/>
              <a:t>to </a:t>
            </a:r>
            <a:r>
              <a:rPr lang="en-US" baseline="0" dirty="0" smtClean="0"/>
              <a:t>increase their level of confidence</a:t>
            </a:r>
            <a:r>
              <a:rPr lang="en-US" baseline="0" dirty="0" smtClean="0"/>
              <a:t>. Through </a:t>
            </a:r>
            <a:r>
              <a:rPr lang="en-US" baseline="0" dirty="0" smtClean="0"/>
              <a:t>peer </a:t>
            </a:r>
            <a:r>
              <a:rPr lang="en-US" baseline="0" dirty="0" smtClean="0"/>
              <a:t>discussions </a:t>
            </a:r>
            <a:r>
              <a:rPr lang="en-US" baseline="0" dirty="0" smtClean="0"/>
              <a:t>and </a:t>
            </a:r>
            <a:r>
              <a:rPr lang="en-US" baseline="0" dirty="0" smtClean="0"/>
              <a:t>collaborations, </a:t>
            </a:r>
            <a:r>
              <a:rPr lang="en-US" baseline="0" dirty="0" smtClean="0"/>
              <a:t>the individual overcomes fear. </a:t>
            </a:r>
            <a:r>
              <a:rPr lang="en-US" baseline="0" dirty="0" smtClean="0"/>
              <a:t>The non-disabled y </a:t>
            </a:r>
            <a:r>
              <a:rPr lang="en-US" baseline="0" dirty="0" smtClean="0"/>
              <a:t>also help in boosting ones self esteem. Through group  contributions one is able to discover his/her potential and self worth, increasing self </a:t>
            </a:r>
            <a:r>
              <a:rPr lang="en-US" baseline="0" dirty="0" smtClean="0"/>
              <a:t>esteem. This helps </a:t>
            </a:r>
            <a:r>
              <a:rPr lang="en-US" baseline="0" dirty="0" smtClean="0"/>
              <a:t>improve self advocacy and self determination </a:t>
            </a:r>
            <a:r>
              <a:rPr lang="en-US" baseline="0" dirty="0" smtClean="0"/>
              <a:t>sills. They </a:t>
            </a:r>
            <a:r>
              <a:rPr lang="en-US" baseline="0" dirty="0" smtClean="0"/>
              <a:t>also lead tio social interactions and individual self-management skills.</a:t>
            </a:r>
            <a:endParaRPr lang="en-US" dirty="0"/>
          </a:p>
        </p:txBody>
      </p:sp>
      <p:sp>
        <p:nvSpPr>
          <p:cNvPr id="4" name="Slide Number Placeholder 3"/>
          <p:cNvSpPr>
            <a:spLocks noGrp="1"/>
          </p:cNvSpPr>
          <p:nvPr>
            <p:ph type="sldNum" sz="quarter" idx="10"/>
          </p:nvPr>
        </p:nvSpPr>
        <p:spPr/>
        <p:txBody>
          <a:bodyPr/>
          <a:lstStyle/>
          <a:p>
            <a:fld id="{8C2093D5-10B5-46CD-8E98-1AC4C8357150}"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210438-1265-4A8A-9CD4-796683028EAA}" type="datetimeFigureOut">
              <a:rPr lang="en-US" smtClean="0"/>
              <a:pPr/>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629B4C-3016-4540-9C6D-43803999F89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10438-1265-4A8A-9CD4-796683028EAA}" type="datetimeFigureOut">
              <a:rPr lang="en-US" smtClean="0"/>
              <a:pPr/>
              <a:t>4/2/2019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29B4C-3016-4540-9C6D-43803999F89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normAutofit fontScale="90000"/>
          </a:bodyPr>
          <a:lstStyle/>
          <a:p>
            <a:r>
              <a:rPr lang="en-US" dirty="0" smtClean="0"/>
              <a:t>Fundamental inclusion and classroom management strategies </a:t>
            </a:r>
            <a:endParaRPr lang="en-US" dirty="0"/>
          </a:p>
        </p:txBody>
      </p:sp>
      <p:pic>
        <p:nvPicPr>
          <p:cNvPr id="4" name="Picture 2" descr="C:\Users\Home\Videos\753640.jpg"/>
          <p:cNvPicPr>
            <a:picLocks noGrp="1" noChangeAspect="1" noChangeArrowheads="1"/>
          </p:cNvPicPr>
          <p:nvPr>
            <p:ph idx="1"/>
          </p:nvPr>
        </p:nvPicPr>
        <p:blipFill>
          <a:blip r:embed="rId2"/>
          <a:srcRect/>
          <a:stretch>
            <a:fillRect/>
          </a:stretch>
        </p:blipFill>
        <p:spPr bwMode="auto">
          <a:xfrm>
            <a:off x="1177527" y="1600200"/>
            <a:ext cx="7966473" cy="452596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720" y="457200"/>
            <a:ext cx="7334480" cy="1459735"/>
          </a:xfrm>
        </p:spPr>
        <p:style>
          <a:lnRef idx="0">
            <a:schemeClr val="accent3"/>
          </a:lnRef>
          <a:fillRef idx="3">
            <a:schemeClr val="accent3"/>
          </a:fillRef>
          <a:effectRef idx="3">
            <a:schemeClr val="accent3"/>
          </a:effectRef>
          <a:fontRef idx="minor">
            <a:schemeClr val="lt1"/>
          </a:fontRef>
        </p:style>
        <p:txBody>
          <a:bodyPr>
            <a:normAutofit/>
          </a:bodyPr>
          <a:lstStyle/>
          <a:p>
            <a:r>
              <a:rPr lang="en-US" dirty="0" smtClean="0"/>
              <a:t>Importance of inclusion and classroom management</a:t>
            </a:r>
            <a:endParaRPr lang="en-US" dirty="0"/>
          </a:p>
        </p:txBody>
      </p:sp>
      <p:sp>
        <p:nvSpPr>
          <p:cNvPr id="3" name="Subtitle 2"/>
          <p:cNvSpPr>
            <a:spLocks noGrp="1"/>
          </p:cNvSpPr>
          <p:nvPr>
            <p:ph type="subTitle" idx="1"/>
          </p:nvPr>
        </p:nvSpPr>
        <p:spPr>
          <a:xfrm>
            <a:off x="1371600" y="2209800"/>
            <a:ext cx="6400800" cy="3429000"/>
          </a:xfrm>
        </p:spPr>
        <p:style>
          <a:lnRef idx="0">
            <a:schemeClr val="accent5"/>
          </a:lnRef>
          <a:fillRef idx="3">
            <a:schemeClr val="accent5"/>
          </a:fillRef>
          <a:effectRef idx="3">
            <a:schemeClr val="accent5"/>
          </a:effectRef>
          <a:fontRef idx="minor">
            <a:schemeClr val="lt1"/>
          </a:fontRef>
        </p:style>
        <p:txBody>
          <a:bodyPr>
            <a:normAutofit fontScale="92500" lnSpcReduction="10000"/>
          </a:bodyPr>
          <a:lstStyle/>
          <a:p>
            <a:pPr algn="l">
              <a:buFont typeface="Wingdings" pitchFamily="2" charset="2"/>
              <a:buChar char="v"/>
            </a:pPr>
            <a:r>
              <a:rPr lang="en-US" sz="2600" spc="-150" dirty="0" smtClean="0">
                <a:solidFill>
                  <a:schemeClr val="tx1"/>
                </a:solidFill>
              </a:rPr>
              <a:t>Reduces stigma</a:t>
            </a:r>
          </a:p>
          <a:p>
            <a:pPr algn="l">
              <a:buFont typeface="Wingdings" pitchFamily="2" charset="2"/>
              <a:buChar char="v"/>
            </a:pPr>
            <a:r>
              <a:rPr lang="en-US" sz="2600" spc="-150" dirty="0" smtClean="0">
                <a:solidFill>
                  <a:schemeClr val="tx1"/>
                </a:solidFill>
              </a:rPr>
              <a:t>Students better understand themselves and</a:t>
            </a:r>
          </a:p>
          <a:p>
            <a:pPr algn="l">
              <a:buFont typeface="Wingdings" pitchFamily="2" charset="2"/>
              <a:buChar char="v"/>
            </a:pPr>
            <a:r>
              <a:rPr lang="en-US" sz="2600" spc="-150" dirty="0" smtClean="0">
                <a:solidFill>
                  <a:schemeClr val="tx1"/>
                </a:solidFill>
              </a:rPr>
              <a:t>Increased achievements of </a:t>
            </a:r>
            <a:r>
              <a:rPr lang="en-US" sz="2600" spc="-150" dirty="0" smtClean="0">
                <a:solidFill>
                  <a:schemeClr val="tx1"/>
                </a:solidFill>
              </a:rPr>
              <a:t>IEP</a:t>
            </a:r>
            <a:r>
              <a:rPr lang="en-US" sz="2600" spc="-150" dirty="0" smtClean="0">
                <a:solidFill>
                  <a:schemeClr val="tx1"/>
                </a:solidFill>
              </a:rPr>
              <a:t> goals</a:t>
            </a:r>
          </a:p>
          <a:p>
            <a:pPr algn="l">
              <a:buFont typeface="Wingdings" pitchFamily="2" charset="2"/>
              <a:buChar char="v"/>
            </a:pPr>
            <a:r>
              <a:rPr lang="en-US" sz="2600" spc="-150" dirty="0" smtClean="0">
                <a:solidFill>
                  <a:schemeClr val="tx1"/>
                </a:solidFill>
              </a:rPr>
              <a:t>Greater access to general curriculum</a:t>
            </a:r>
          </a:p>
          <a:p>
            <a:pPr algn="l">
              <a:buFont typeface="Wingdings" pitchFamily="2" charset="2"/>
              <a:buChar char="v"/>
            </a:pPr>
            <a:r>
              <a:rPr lang="en-US" sz="2600" spc="-150" dirty="0" smtClean="0">
                <a:solidFill>
                  <a:schemeClr val="tx1"/>
                </a:solidFill>
              </a:rPr>
              <a:t>Enhanced skill acquisition and generalization</a:t>
            </a:r>
          </a:p>
          <a:p>
            <a:pPr algn="l">
              <a:buFont typeface="Wingdings" pitchFamily="2" charset="2"/>
              <a:buChar char="v"/>
            </a:pPr>
            <a:r>
              <a:rPr lang="en-US" sz="2600" spc="-150" dirty="0" smtClean="0">
                <a:solidFill>
                  <a:schemeClr val="tx1"/>
                </a:solidFill>
              </a:rPr>
              <a:t>Maximum utilization of resources</a:t>
            </a:r>
          </a:p>
          <a:p>
            <a:pPr algn="l">
              <a:buFont typeface="Wingdings" pitchFamily="2" charset="2"/>
              <a:buChar char="v"/>
            </a:pPr>
            <a:r>
              <a:rPr lang="en-US" sz="2600" spc="-150" dirty="0">
                <a:solidFill>
                  <a:schemeClr val="tx1"/>
                </a:solidFill>
              </a:rPr>
              <a:t> </a:t>
            </a:r>
            <a:r>
              <a:rPr lang="en-US" sz="2600" spc="-150" dirty="0" smtClean="0">
                <a:solidFill>
                  <a:schemeClr val="tx1"/>
                </a:solidFill>
              </a:rPr>
              <a:t>builds a community that increases effectiveness in learning (</a:t>
            </a:r>
            <a:r>
              <a:rPr lang="en-US" sz="2800" dirty="0" smtClean="0">
                <a:solidFill>
                  <a:schemeClr val="tx1"/>
                </a:solidFill>
              </a:rPr>
              <a:t>Evertson</a:t>
            </a:r>
            <a:r>
              <a:rPr lang="en-US" sz="2800" dirty="0" smtClean="0">
                <a:solidFill>
                  <a:schemeClr val="tx1"/>
                </a:solidFill>
              </a:rPr>
              <a:t>, 2014)</a:t>
            </a:r>
            <a:endParaRPr lang="en-US" sz="2600" spc="-150" dirty="0" smtClean="0">
              <a:solidFill>
                <a:schemeClr val="tx1"/>
              </a:solidFill>
            </a:endParaRPr>
          </a:p>
          <a:p>
            <a:pPr algn="l">
              <a:buFont typeface="Wingdings" pitchFamily="2" charset="2"/>
              <a:buChar char="v"/>
            </a:pPr>
            <a:endParaRPr lang="en-US" sz="2600" spc="-150" dirty="0" smtClean="0">
              <a:solidFill>
                <a:schemeClr val="tx1"/>
              </a:solidFill>
            </a:endParaRPr>
          </a:p>
          <a:p>
            <a:pPr algn="l"/>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US" dirty="0" smtClean="0"/>
              <a:t>How to assist mild to moderately disabled individuals develop interpersonal skills </a:t>
            </a:r>
            <a:endParaRPr lang="en-US" dirty="0"/>
          </a:p>
        </p:txBody>
      </p:sp>
      <p:sp>
        <p:nvSpPr>
          <p:cNvPr id="3" name="Content Placeholder 2"/>
          <p:cNvSpPr>
            <a:spLocks noGrp="1"/>
          </p:cNvSpPr>
          <p:nvPr>
            <p:ph idx="1"/>
          </p:nvPr>
        </p:nvSpPr>
        <p:spPr>
          <a:xfrm>
            <a:off x="685800" y="2133600"/>
            <a:ext cx="8001000" cy="3992563"/>
          </a:xfrm>
        </p:spPr>
        <p:style>
          <a:lnRef idx="0">
            <a:schemeClr val="accent1"/>
          </a:lnRef>
          <a:fillRef idx="3">
            <a:schemeClr val="accent1"/>
          </a:fillRef>
          <a:effectRef idx="3">
            <a:schemeClr val="accent1"/>
          </a:effectRef>
          <a:fontRef idx="minor">
            <a:schemeClr val="lt1"/>
          </a:fontRef>
        </p:style>
        <p:txBody>
          <a:bodyPr/>
          <a:lstStyle/>
          <a:p>
            <a:pPr>
              <a:buFont typeface="Wingdings" pitchFamily="2" charset="2"/>
              <a:buChar char="Ø"/>
            </a:pPr>
            <a:r>
              <a:rPr lang="en-US" dirty="0" smtClean="0"/>
              <a:t>Praising and recognition</a:t>
            </a:r>
          </a:p>
          <a:p>
            <a:pPr>
              <a:buFont typeface="Wingdings" pitchFamily="2" charset="2"/>
              <a:buChar char="Ø"/>
            </a:pPr>
            <a:r>
              <a:rPr lang="en-US" dirty="0" smtClean="0"/>
              <a:t>Create positive classroom atmosphere</a:t>
            </a:r>
          </a:p>
          <a:p>
            <a:pPr>
              <a:buFont typeface="Wingdings" pitchFamily="2" charset="2"/>
              <a:buChar char="Ø"/>
            </a:pPr>
            <a:r>
              <a:rPr lang="en-US" dirty="0" smtClean="0"/>
              <a:t>Impact emotional intelligence</a:t>
            </a:r>
          </a:p>
          <a:p>
            <a:pPr>
              <a:buFont typeface="Wingdings" pitchFamily="2" charset="2"/>
              <a:buChar char="Ø"/>
            </a:pPr>
            <a:r>
              <a:rPr lang="en-US" dirty="0" smtClean="0"/>
              <a:t>Emphasize of effective communication</a:t>
            </a:r>
          </a:p>
          <a:p>
            <a:pPr>
              <a:buFont typeface="Wingdings" pitchFamily="2" charset="2"/>
              <a:buChar char="Ø"/>
            </a:pPr>
            <a:r>
              <a:rPr lang="en-US" dirty="0" smtClean="0"/>
              <a:t> Develop positivity and high self-esteem</a:t>
            </a:r>
          </a:p>
          <a:p>
            <a:pPr>
              <a:buFont typeface="Wingdings" pitchFamily="2" charset="2"/>
              <a:buChar char="Ø"/>
            </a:pPr>
            <a:r>
              <a:rPr lang="en-US" dirty="0" smtClean="0"/>
              <a:t>Personal learning </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1262"/>
            <a:ext cx="8077200" cy="1347537"/>
          </a:xfrm>
        </p:spPr>
        <p:style>
          <a:lnRef idx="0">
            <a:schemeClr val="accent1"/>
          </a:lnRef>
          <a:fillRef idx="3">
            <a:schemeClr val="accent1"/>
          </a:fillRef>
          <a:effectRef idx="3">
            <a:schemeClr val="accent1"/>
          </a:effectRef>
          <a:fontRef idx="minor">
            <a:schemeClr val="lt1"/>
          </a:fontRef>
        </p:style>
        <p:txBody>
          <a:bodyPr>
            <a:noAutofit/>
          </a:bodyPr>
          <a:lstStyle/>
          <a:p>
            <a:r>
              <a:rPr lang="en-US" sz="3600" dirty="0" smtClean="0"/>
              <a:t>Expected personal and social behavior of mild to moderately disabled  students</a:t>
            </a:r>
            <a:endParaRPr lang="en-US" sz="3600" dirty="0"/>
          </a:p>
        </p:txBody>
      </p:sp>
      <p:sp>
        <p:nvSpPr>
          <p:cNvPr id="4" name="Text Placeholder 3"/>
          <p:cNvSpPr>
            <a:spLocks noGrp="1"/>
          </p:cNvSpPr>
          <p:nvPr>
            <p:ph type="body" sz="half" idx="2"/>
          </p:nvPr>
        </p:nvSpPr>
        <p:spPr>
          <a:xfrm>
            <a:off x="457200" y="1905000"/>
            <a:ext cx="3657600" cy="4221163"/>
          </a:xfrm>
        </p:spPr>
        <p:style>
          <a:lnRef idx="1">
            <a:schemeClr val="accent4"/>
          </a:lnRef>
          <a:fillRef idx="3">
            <a:schemeClr val="accent4"/>
          </a:fillRef>
          <a:effectRef idx="2">
            <a:schemeClr val="accent4"/>
          </a:effectRef>
          <a:fontRef idx="minor">
            <a:schemeClr val="lt1"/>
          </a:fontRef>
        </p:style>
        <p:txBody>
          <a:bodyPr/>
          <a:lstStyle/>
          <a:p>
            <a:r>
              <a:rPr lang="en-US" dirty="0" smtClean="0"/>
              <a:t>    </a:t>
            </a:r>
          </a:p>
          <a:p>
            <a:pPr>
              <a:buFont typeface="Wingdings" pitchFamily="2" charset="2"/>
              <a:buChar char="Ø"/>
            </a:pPr>
            <a:r>
              <a:rPr lang="en-US" sz="2000" dirty="0" smtClean="0"/>
              <a:t>Seeking too much attention</a:t>
            </a:r>
          </a:p>
          <a:p>
            <a:pPr>
              <a:buFont typeface="Wingdings" pitchFamily="2" charset="2"/>
              <a:buChar char="Ø"/>
            </a:pPr>
            <a:r>
              <a:rPr lang="en-US" sz="2000" dirty="0" smtClean="0"/>
              <a:t>Student may be trying to avoid situation, place or person</a:t>
            </a:r>
          </a:p>
          <a:p>
            <a:pPr>
              <a:buFont typeface="Wingdings" pitchFamily="2" charset="2"/>
              <a:buChar char="Ø"/>
            </a:pPr>
            <a:r>
              <a:rPr lang="en-US" sz="2000" dirty="0"/>
              <a:t> </a:t>
            </a:r>
            <a:r>
              <a:rPr lang="en-US" sz="2000" dirty="0" smtClean="0"/>
              <a:t>expression of physical needs such as hunger, fatigue and </a:t>
            </a:r>
            <a:r>
              <a:rPr lang="en-US" sz="2000" dirty="0" smtClean="0">
                <a:solidFill>
                  <a:schemeClr val="bg1"/>
                </a:solidFill>
              </a:rPr>
              <a:t>control (Solomon, 2013). </a:t>
            </a:r>
          </a:p>
          <a:p>
            <a:pPr>
              <a:buFont typeface="Wingdings" pitchFamily="2" charset="2"/>
              <a:buChar char="Ø"/>
            </a:pPr>
            <a:r>
              <a:rPr lang="en-US" sz="2000" dirty="0" smtClean="0"/>
              <a:t>Being emotional</a:t>
            </a:r>
          </a:p>
          <a:p>
            <a:pPr>
              <a:buFont typeface="Wingdings" pitchFamily="2" charset="2"/>
              <a:buChar char="Ø"/>
            </a:pPr>
            <a:r>
              <a:rPr lang="en-US" sz="2000" dirty="0" smtClean="0"/>
              <a:t>The student may be aggressive </a:t>
            </a:r>
          </a:p>
          <a:p>
            <a:pPr>
              <a:buFont typeface="Wingdings" pitchFamily="2" charset="2"/>
              <a:buChar char="Ø"/>
            </a:pPr>
            <a:r>
              <a:rPr lang="en-US" sz="2000" dirty="0" smtClean="0"/>
              <a:t>Seeking time alone, and need to be controlled</a:t>
            </a:r>
            <a:r>
              <a:rPr lang="en-US" dirty="0" smtClean="0"/>
              <a:t>.</a:t>
            </a:r>
          </a:p>
          <a:p>
            <a:endParaRPr lang="en-US" dirty="0"/>
          </a:p>
        </p:txBody>
      </p:sp>
      <p:pic>
        <p:nvPicPr>
          <p:cNvPr id="2051" name="Picture 3" descr="C:\Users\Home\Videos\shutterstock_400644208-1024x477 (1).jpg"/>
          <p:cNvPicPr>
            <a:picLocks noGrp="1" noChangeAspect="1" noChangeArrowheads="1"/>
          </p:cNvPicPr>
          <p:nvPr>
            <p:ph idx="1"/>
          </p:nvPr>
        </p:nvPicPr>
        <p:blipFill>
          <a:blip r:embed="rId3"/>
          <a:srcRect/>
          <a:stretch>
            <a:fillRect/>
          </a:stretch>
        </p:blipFill>
        <p:spPr bwMode="auto">
          <a:xfrm>
            <a:off x="4267200" y="1981200"/>
            <a:ext cx="4419600" cy="4191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382000" cy="1631950"/>
          </a:xfrm>
        </p:spPr>
        <p:style>
          <a:lnRef idx="1">
            <a:schemeClr val="accent3"/>
          </a:lnRef>
          <a:fillRef idx="3">
            <a:schemeClr val="accent3"/>
          </a:fillRef>
          <a:effectRef idx="2">
            <a:schemeClr val="accent3"/>
          </a:effectRef>
          <a:fontRef idx="minor">
            <a:schemeClr val="lt1"/>
          </a:fontRef>
        </p:style>
        <p:txBody>
          <a:bodyPr>
            <a:normAutofit/>
          </a:bodyPr>
          <a:lstStyle/>
          <a:p>
            <a:pPr algn="just"/>
            <a:r>
              <a:rPr lang="en-US" sz="3200" dirty="0" smtClean="0"/>
              <a:t>Motivating and participative learning environment for individual with or without disability</a:t>
            </a:r>
            <a:endParaRPr lang="en-US" sz="3200" dirty="0"/>
          </a:p>
        </p:txBody>
      </p:sp>
      <p:sp>
        <p:nvSpPr>
          <p:cNvPr id="4" name="Text Placeholder 3"/>
          <p:cNvSpPr>
            <a:spLocks noGrp="1"/>
          </p:cNvSpPr>
          <p:nvPr>
            <p:ph type="body" sz="half" idx="2"/>
          </p:nvPr>
        </p:nvSpPr>
        <p:spPr>
          <a:xfrm>
            <a:off x="457200" y="1954924"/>
            <a:ext cx="4343400" cy="4598276"/>
          </a:xfrm>
        </p:spPr>
        <p:style>
          <a:lnRef idx="0">
            <a:schemeClr val="accent1"/>
          </a:lnRef>
          <a:fillRef idx="3">
            <a:schemeClr val="accent1"/>
          </a:fillRef>
          <a:effectRef idx="3">
            <a:schemeClr val="accent1"/>
          </a:effectRef>
          <a:fontRef idx="minor">
            <a:schemeClr val="lt1"/>
          </a:fontRef>
        </p:style>
        <p:txBody>
          <a:bodyPr/>
          <a:lstStyle/>
          <a:p>
            <a:pPr>
              <a:buFont typeface="Wingdings" pitchFamily="2" charset="2"/>
              <a:buChar char="v"/>
            </a:pPr>
            <a:r>
              <a:rPr lang="en-US" sz="1600" dirty="0" smtClean="0"/>
              <a:t>Decoding body language </a:t>
            </a:r>
          </a:p>
          <a:p>
            <a:pPr>
              <a:buFont typeface="Wingdings" pitchFamily="2" charset="2"/>
              <a:buChar char="v"/>
            </a:pPr>
            <a:r>
              <a:rPr lang="en-US" sz="1600" dirty="0" smtClean="0"/>
              <a:t>Establish simple rules that are applicable to all</a:t>
            </a:r>
          </a:p>
          <a:p>
            <a:pPr>
              <a:buFont typeface="Wingdings" pitchFamily="2" charset="2"/>
              <a:buChar char="v"/>
            </a:pPr>
            <a:r>
              <a:rPr lang="en-US" sz="1600" dirty="0"/>
              <a:t> </a:t>
            </a:r>
            <a:r>
              <a:rPr lang="en-US" sz="1600" dirty="0" smtClean="0"/>
              <a:t>avoid responding negative , threatening or critic response.</a:t>
            </a:r>
          </a:p>
          <a:p>
            <a:pPr>
              <a:buFont typeface="Wingdings" pitchFamily="2" charset="2"/>
              <a:buChar char="v"/>
            </a:pPr>
            <a:r>
              <a:rPr lang="en-US" sz="1600" dirty="0" smtClean="0"/>
              <a:t>Provide opportunity for each to express his/herself</a:t>
            </a:r>
          </a:p>
          <a:p>
            <a:pPr>
              <a:buFont typeface="Wingdings" pitchFamily="2" charset="2"/>
              <a:buChar char="v"/>
            </a:pPr>
            <a:r>
              <a:rPr lang="en-US" sz="1600" dirty="0"/>
              <a:t> </a:t>
            </a:r>
            <a:r>
              <a:rPr lang="en-US" sz="1600" dirty="0" smtClean="0"/>
              <a:t>praise and appreciate every participant.</a:t>
            </a:r>
          </a:p>
          <a:p>
            <a:pPr>
              <a:buFont typeface="Wingdings" pitchFamily="2" charset="2"/>
              <a:buChar char="v"/>
            </a:pPr>
            <a:r>
              <a:rPr lang="en-US" sz="1600" dirty="0" smtClean="0"/>
              <a:t>Make the classroom less formal- don’t bee too strict.</a:t>
            </a:r>
          </a:p>
          <a:p>
            <a:pPr>
              <a:buFont typeface="Wingdings" pitchFamily="2" charset="2"/>
              <a:buChar char="v"/>
            </a:pPr>
            <a:r>
              <a:rPr lang="en-US" sz="1600" dirty="0"/>
              <a:t> </a:t>
            </a:r>
            <a:r>
              <a:rPr lang="en-US" sz="1600" dirty="0" smtClean="0"/>
              <a:t>Be flexible </a:t>
            </a:r>
          </a:p>
          <a:p>
            <a:pPr>
              <a:buFont typeface="Wingdings" pitchFamily="2" charset="2"/>
              <a:buChar char="v"/>
            </a:pPr>
            <a:r>
              <a:rPr lang="en-US" sz="1600" dirty="0" smtClean="0"/>
              <a:t>Create a desire to learn and teach rather than only learning.</a:t>
            </a:r>
          </a:p>
          <a:p>
            <a:pPr>
              <a:buFont typeface="Wingdings" pitchFamily="2" charset="2"/>
              <a:buChar char="v"/>
            </a:pPr>
            <a:r>
              <a:rPr lang="en-US" sz="1600" dirty="0" smtClean="0"/>
              <a:t>Do not spoon feed, create forum for </a:t>
            </a:r>
            <a:r>
              <a:rPr lang="en-US" sz="1600" dirty="0" smtClean="0"/>
              <a:t>discussion</a:t>
            </a:r>
            <a:endParaRPr lang="en-US" sz="1600" dirty="0" smtClean="0"/>
          </a:p>
          <a:p>
            <a:pPr>
              <a:buFont typeface="Wingdings" pitchFamily="2" charset="2"/>
              <a:buChar char="v"/>
            </a:pPr>
            <a:r>
              <a:rPr lang="en-US" sz="1600" dirty="0" smtClean="0"/>
              <a:t>Give equal chance to all.</a:t>
            </a:r>
          </a:p>
          <a:p>
            <a:endParaRPr lang="en-US" dirty="0" smtClean="0"/>
          </a:p>
          <a:p>
            <a:endParaRPr lang="en-US" dirty="0"/>
          </a:p>
        </p:txBody>
      </p:sp>
      <p:pic>
        <p:nvPicPr>
          <p:cNvPr id="3075" name="Picture 3" descr="C:\Users\Home\Videos\Getty-physical-education-5758ff395f9b5892e8a42573.jpg"/>
          <p:cNvPicPr>
            <a:picLocks noGrp="1" noChangeAspect="1" noChangeArrowheads="1"/>
          </p:cNvPicPr>
          <p:nvPr>
            <p:ph idx="1"/>
          </p:nvPr>
        </p:nvPicPr>
        <p:blipFill>
          <a:blip r:embed="rId3"/>
          <a:srcRect/>
          <a:stretch>
            <a:fillRect/>
          </a:stretch>
        </p:blipFill>
        <p:spPr bwMode="auto">
          <a:xfrm>
            <a:off x="4876800" y="1981200"/>
            <a:ext cx="3962400" cy="44958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US" dirty="0" smtClean="0"/>
              <a:t>Why is learners motivation and participation in classroom important </a:t>
            </a:r>
            <a:endParaRPr lang="en-US" dirty="0"/>
          </a:p>
        </p:txBody>
      </p:sp>
      <p:sp>
        <p:nvSpPr>
          <p:cNvPr id="3" name="Content Placeholder 2"/>
          <p:cNvSpPr>
            <a:spLocks noGrp="1"/>
          </p:cNvSpPr>
          <p:nvPr>
            <p:ph idx="1"/>
          </p:nvPr>
        </p:nvSpPr>
        <p:spPr/>
        <p:style>
          <a:lnRef idx="3">
            <a:schemeClr val="lt1"/>
          </a:lnRef>
          <a:fillRef idx="1">
            <a:schemeClr val="accent3"/>
          </a:fillRef>
          <a:effectRef idx="1">
            <a:schemeClr val="accent3"/>
          </a:effectRef>
          <a:fontRef idx="minor">
            <a:schemeClr val="lt1"/>
          </a:fontRef>
        </p:style>
        <p:txBody>
          <a:bodyPr/>
          <a:lstStyle/>
          <a:p>
            <a:r>
              <a:rPr lang="en-US" dirty="0" smtClean="0"/>
              <a:t>It directs learners’ behavior towards learning goals</a:t>
            </a:r>
          </a:p>
          <a:p>
            <a:r>
              <a:rPr lang="en-US" dirty="0" smtClean="0"/>
              <a:t>Increases learners’ tasks</a:t>
            </a:r>
          </a:p>
          <a:p>
            <a:r>
              <a:rPr lang="en-US" dirty="0" smtClean="0"/>
              <a:t>Facilitates understanding</a:t>
            </a:r>
          </a:p>
          <a:p>
            <a:r>
              <a:rPr lang="en-US" dirty="0" smtClean="0"/>
              <a:t>Helps build interpersonal skills</a:t>
            </a:r>
          </a:p>
          <a:p>
            <a:r>
              <a:rPr lang="en-US" dirty="0" smtClean="0"/>
              <a:t>Helps build relationships with teacher and other students.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a:bodyPr>
          <a:lstStyle/>
          <a:p>
            <a:r>
              <a:rPr lang="en-US" dirty="0" smtClean="0"/>
              <a:t>Positive multicultural environment</a:t>
            </a:r>
            <a:endParaRPr lang="en-US" dirty="0"/>
          </a:p>
        </p:txBody>
      </p:sp>
      <p:sp>
        <p:nvSpPr>
          <p:cNvPr id="3" name="Content Placeholder 2"/>
          <p:cNvSpPr>
            <a:spLocks noGrp="1"/>
          </p:cNvSpPr>
          <p:nvPr>
            <p:ph idx="1"/>
          </p:nvPr>
        </p:nvSpPr>
        <p:spPr/>
        <p:txBody>
          <a:bodyPr>
            <a:normAutofit/>
          </a:bodyPr>
          <a:lstStyle/>
          <a:p>
            <a:r>
              <a:rPr lang="en-US" sz="2800" dirty="0" smtClean="0"/>
              <a:t>This is environment that supports  and encourages diversity.</a:t>
            </a:r>
          </a:p>
          <a:p>
            <a:r>
              <a:rPr lang="en-US" sz="2800" dirty="0" smtClean="0"/>
              <a:t>It involves formulating strategies that appreciate different individual’s believes, norms and way of live.</a:t>
            </a:r>
          </a:p>
          <a:p>
            <a:r>
              <a:rPr lang="en-US" sz="2800" dirty="0" smtClean="0"/>
              <a:t>Environment that supports  positive multicultural experiences makes learning effective .</a:t>
            </a:r>
          </a:p>
          <a:p>
            <a:r>
              <a:rPr lang="en-US" dirty="0" smtClean="0"/>
              <a:t>Students learn better in a diversity .</a:t>
            </a:r>
          </a:p>
          <a:p>
            <a:r>
              <a:rPr lang="en-US" dirty="0" smtClean="0"/>
              <a:t>It helps individuals to learn and appreciate different cultures.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295399"/>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en-US" dirty="0" smtClean="0"/>
              <a:t>How to create a positive multicultural environment.</a:t>
            </a:r>
            <a:endParaRPr lang="en-US" dirty="0"/>
          </a:p>
        </p:txBody>
      </p:sp>
      <p:sp>
        <p:nvSpPr>
          <p:cNvPr id="3" name="Subtitle 2"/>
          <p:cNvSpPr>
            <a:spLocks noGrp="1"/>
          </p:cNvSpPr>
          <p:nvPr>
            <p:ph type="subTitle" idx="1"/>
          </p:nvPr>
        </p:nvSpPr>
        <p:spPr>
          <a:xfrm>
            <a:off x="990600" y="1828800"/>
            <a:ext cx="7543800" cy="3810000"/>
          </a:xfrm>
        </p:spPr>
        <p:style>
          <a:lnRef idx="3">
            <a:schemeClr val="lt1"/>
          </a:lnRef>
          <a:fillRef idx="1">
            <a:schemeClr val="accent1"/>
          </a:fillRef>
          <a:effectRef idx="1">
            <a:schemeClr val="accent1"/>
          </a:effectRef>
          <a:fontRef idx="minor">
            <a:schemeClr val="lt1"/>
          </a:fontRef>
        </p:style>
        <p:txBody>
          <a:bodyPr>
            <a:normAutofit lnSpcReduction="10000"/>
          </a:bodyPr>
          <a:lstStyle/>
          <a:p>
            <a:pPr algn="l">
              <a:buFont typeface="Arial" pitchFamily="34" charset="0"/>
              <a:buChar char="•"/>
            </a:pPr>
            <a:r>
              <a:rPr lang="en-US" sz="3000" dirty="0" smtClean="0">
                <a:solidFill>
                  <a:schemeClr val="tx1"/>
                </a:solidFill>
              </a:rPr>
              <a:t>Recognize and celebrate various cultural festivals in  in class, creating fun and learning.</a:t>
            </a:r>
          </a:p>
          <a:p>
            <a:pPr algn="l">
              <a:buFont typeface="Arial" pitchFamily="34" charset="0"/>
              <a:buChar char="•"/>
            </a:pPr>
            <a:r>
              <a:rPr lang="en-US" sz="3000" dirty="0" smtClean="0">
                <a:solidFill>
                  <a:schemeClr val="tx1"/>
                </a:solidFill>
              </a:rPr>
              <a:t>Provide forum for learning more about background of learners.</a:t>
            </a:r>
          </a:p>
          <a:p>
            <a:pPr algn="l">
              <a:buFont typeface="Arial" pitchFamily="34" charset="0"/>
              <a:buChar char="•"/>
            </a:pPr>
            <a:r>
              <a:rPr lang="en-US" sz="3000" dirty="0" smtClean="0">
                <a:solidFill>
                  <a:schemeClr val="tx1"/>
                </a:solidFill>
              </a:rPr>
              <a:t>Include and increase variety of books, from various cultures.</a:t>
            </a:r>
          </a:p>
          <a:p>
            <a:pPr algn="l">
              <a:buFont typeface="Arial" pitchFamily="34" charset="0"/>
              <a:buChar char="•"/>
            </a:pPr>
            <a:r>
              <a:rPr lang="en-US" sz="3000" dirty="0" smtClean="0">
                <a:solidFill>
                  <a:schemeClr val="tx1"/>
                </a:solidFill>
              </a:rPr>
              <a:t>Redirect teacher’s role from instructor to facilitator</a:t>
            </a:r>
          </a:p>
          <a:p>
            <a:pPr algn="l"/>
            <a:endParaRPr lang="en-US" dirty="0" smtClean="0"/>
          </a:p>
          <a:p>
            <a:pPr algn="l"/>
            <a:endParaRPr lang="en-US" dirty="0" smtClean="0"/>
          </a:p>
          <a:p>
            <a:pPr algn="l"/>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fontScale="90000"/>
          </a:bodyPr>
          <a:lstStyle/>
          <a:p>
            <a:r>
              <a:rPr lang="en-US" sz="3600" dirty="0" smtClean="0"/>
              <a:t>How to sustain a learning </a:t>
            </a:r>
            <a:r>
              <a:rPr lang="en-US" sz="3600" dirty="0" smtClean="0"/>
              <a:t>environment </a:t>
            </a:r>
            <a:r>
              <a:rPr lang="en-US" sz="3600" dirty="0" smtClean="0"/>
              <a:t>that supports positive multicultural environment</a:t>
            </a:r>
            <a:r>
              <a:rPr lang="en-US" dirty="0" smtClean="0"/>
              <a:t>.</a:t>
            </a:r>
            <a:endParaRPr lang="en-US" dirty="0"/>
          </a:p>
        </p:txBody>
      </p:sp>
      <p:sp>
        <p:nvSpPr>
          <p:cNvPr id="3" name="Content Placeholder 2"/>
          <p:cNvSpPr>
            <a:spLocks noGrp="1"/>
          </p:cNvSpPr>
          <p:nvPr>
            <p:ph idx="1"/>
          </p:nvPr>
        </p:nvSpPr>
        <p:spPr/>
        <p:style>
          <a:lnRef idx="0">
            <a:schemeClr val="accent3"/>
          </a:lnRef>
          <a:fillRef idx="3">
            <a:schemeClr val="accent3"/>
          </a:fillRef>
          <a:effectRef idx="3">
            <a:schemeClr val="accent3"/>
          </a:effectRef>
          <a:fontRef idx="minor">
            <a:schemeClr val="lt1"/>
          </a:fontRef>
        </p:style>
        <p:txBody>
          <a:bodyPr/>
          <a:lstStyle/>
          <a:p>
            <a:pPr>
              <a:buFont typeface="Wingdings" pitchFamily="2" charset="2"/>
              <a:buChar char="§"/>
            </a:pPr>
            <a:r>
              <a:rPr lang="en-US" dirty="0" smtClean="0"/>
              <a:t>Create polices and rules that facilitate multicultural experiences.</a:t>
            </a:r>
          </a:p>
          <a:p>
            <a:pPr>
              <a:buFont typeface="Wingdings" pitchFamily="2" charset="2"/>
              <a:buChar char="§"/>
            </a:pPr>
            <a:r>
              <a:rPr lang="en-US" dirty="0" smtClean="0"/>
              <a:t>Make learners understand importance of cultural diversity.</a:t>
            </a:r>
          </a:p>
          <a:p>
            <a:pPr>
              <a:buFont typeface="Wingdings" pitchFamily="2" charset="2"/>
              <a:buChar char="§"/>
            </a:pPr>
            <a:r>
              <a:rPr lang="en-US" dirty="0" smtClean="0"/>
              <a:t>Identify multicultural environment that facilitate learning and are likely to last, and embrace them (</a:t>
            </a:r>
            <a:r>
              <a:rPr lang="en-US" dirty="0" smtClean="0">
                <a:solidFill>
                  <a:schemeClr val="bg1"/>
                </a:solidFill>
              </a:rPr>
              <a:t>Wehmeyer</a:t>
            </a:r>
            <a:r>
              <a:rPr lang="en-US" dirty="0" smtClean="0">
                <a:solidFill>
                  <a:schemeClr val="bg1"/>
                </a:solidFill>
              </a:rPr>
              <a:t>, &amp; Hughes, 2010).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r>
              <a:rPr lang="en-US" dirty="0" smtClean="0"/>
              <a:t>Collaborative groups</a:t>
            </a:r>
            <a:endParaRPr lang="en-US" dirty="0"/>
          </a:p>
        </p:txBody>
      </p:sp>
      <p:sp>
        <p:nvSpPr>
          <p:cNvPr id="3" name="Content Placeholder 2"/>
          <p:cNvSpPr>
            <a:spLocks noGrp="1"/>
          </p:cNvSpPr>
          <p:nvPr>
            <p:ph sz="half" idx="1"/>
          </p:nvPr>
        </p:nvSpPr>
        <p:spPr/>
        <p:txBody>
          <a:bodyPr/>
          <a:lstStyle/>
          <a:p>
            <a:r>
              <a:rPr lang="en-US" dirty="0" smtClean="0"/>
              <a:t>Collaborative groups  are small groups of students who  come together for purpose of engaging in learning activity</a:t>
            </a:r>
            <a:r>
              <a:rPr lang="en-US" dirty="0" smtClean="0">
                <a:solidFill>
                  <a:schemeClr val="tx1"/>
                </a:solidFill>
              </a:rPr>
              <a:t> (Pierce, 2011)</a:t>
            </a:r>
            <a:r>
              <a:rPr lang="en-US" dirty="0" smtClean="0"/>
              <a:t>.</a:t>
            </a:r>
          </a:p>
          <a:p>
            <a:r>
              <a:rPr lang="en-US" dirty="0" smtClean="0"/>
              <a:t>It involves organizing students into groups to solve a problem or discuss a question </a:t>
            </a:r>
          </a:p>
          <a:p>
            <a:endParaRPr lang="en-US" dirty="0"/>
          </a:p>
        </p:txBody>
      </p:sp>
      <p:pic>
        <p:nvPicPr>
          <p:cNvPr id="4098" name="Picture 2" descr="C:\Users\Home\Videos\depositphotos_84707924-stock-photo-disabled-pupil-smiling-at-camera.jpg"/>
          <p:cNvPicPr>
            <a:picLocks noGrp="1" noChangeAspect="1" noChangeArrowheads="1"/>
          </p:cNvPicPr>
          <p:nvPr>
            <p:ph sz="half" idx="2"/>
          </p:nvPr>
        </p:nvPicPr>
        <p:blipFill>
          <a:blip r:embed="rId3"/>
          <a:srcRect/>
          <a:stretch>
            <a:fillRect/>
          </a:stretch>
        </p:blipFill>
        <p:spPr bwMode="auto">
          <a:xfrm>
            <a:off x="4572000" y="1752600"/>
            <a:ext cx="4038600" cy="41148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lstStyle/>
          <a:p>
            <a:r>
              <a:rPr lang="en-US" dirty="0" smtClean="0"/>
              <a:t>Project-based activities </a:t>
            </a:r>
            <a:endParaRPr lang="en-US" dirty="0"/>
          </a:p>
        </p:txBody>
      </p:sp>
      <p:sp>
        <p:nvSpPr>
          <p:cNvPr id="3" name="Content Placeholder 2"/>
          <p:cNvSpPr>
            <a:spLocks noGrp="1"/>
          </p:cNvSpPr>
          <p:nvPr>
            <p:ph idx="1"/>
          </p:nvPr>
        </p:nvSpPr>
        <p:spPr>
          <a:xfrm>
            <a:off x="457200" y="1600200"/>
            <a:ext cx="8229600" cy="4572000"/>
          </a:xfrm>
        </p:spPr>
        <p:style>
          <a:lnRef idx="3">
            <a:schemeClr val="lt1"/>
          </a:lnRef>
          <a:fillRef idx="1">
            <a:schemeClr val="accent2"/>
          </a:fillRef>
          <a:effectRef idx="1">
            <a:schemeClr val="accent2"/>
          </a:effectRef>
          <a:fontRef idx="minor">
            <a:schemeClr val="lt1"/>
          </a:fontRef>
        </p:style>
        <p:txBody>
          <a:bodyPr/>
          <a:lstStyle/>
          <a:p>
            <a:r>
              <a:rPr lang="en-US" dirty="0" smtClean="0"/>
              <a:t>This is a learning method in which learners identify real world problem and solve it.</a:t>
            </a:r>
          </a:p>
          <a:p>
            <a:r>
              <a:rPr lang="en-US" dirty="0" smtClean="0"/>
              <a:t>Unlike discussion, it requires more time.</a:t>
            </a:r>
          </a:p>
          <a:p>
            <a:r>
              <a:rPr lang="en-US" dirty="0" smtClean="0"/>
              <a:t>Students do more research.</a:t>
            </a:r>
          </a:p>
          <a:p>
            <a:r>
              <a:rPr lang="en-US" dirty="0" smtClean="0">
                <a:solidFill>
                  <a:schemeClr val="bg1"/>
                </a:solidFill>
              </a:rPr>
              <a:t>They are complex and require a collaborative efforts of members (Lewis &amp; </a:t>
            </a:r>
            <a:r>
              <a:rPr lang="en-US" dirty="0" smtClean="0">
                <a:solidFill>
                  <a:schemeClr val="bg1"/>
                </a:solidFill>
              </a:rPr>
              <a:t>Sugar, 2009</a:t>
            </a:r>
            <a:r>
              <a:rPr lang="en-US" dirty="0" smtClean="0">
                <a:solidFill>
                  <a:schemeClr val="bg1"/>
                </a:solidFill>
              </a:rPr>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lvl="0"/>
            <a:r>
              <a:rPr lang="en-US" sz="3600" dirty="0"/>
              <a:t/>
            </a:r>
            <a:br>
              <a:rPr lang="en-US" sz="3600" dirty="0"/>
            </a:br>
            <a:r>
              <a:rPr lang="en-US" sz="3600" dirty="0"/>
              <a:t>	</a:t>
            </a:r>
            <a:r>
              <a:rPr lang="en-US" sz="3600" dirty="0" smtClean="0"/>
              <a:t>Impacts of collaborative groups and project based activities on self-advocacy  and self-determination skills  </a:t>
            </a:r>
            <a:r>
              <a:rPr lang="en-US" sz="3600" dirty="0"/>
              <a:t/>
            </a:r>
            <a:br>
              <a:rPr lang="en-US" sz="3600" dirty="0"/>
            </a:br>
            <a:endParaRPr lang="en-US" sz="3600" dirty="0"/>
          </a:p>
        </p:txBody>
      </p:sp>
      <p:sp>
        <p:nvSpPr>
          <p:cNvPr id="3" name="Content Placeholder 2"/>
          <p:cNvSpPr>
            <a:spLocks noGrp="1"/>
          </p:cNvSpPr>
          <p:nvPr>
            <p:ph sz="half" idx="1"/>
          </p:nvPr>
        </p:nvSpPr>
        <p:spPr>
          <a:xfrm>
            <a:off x="457200" y="2057400"/>
            <a:ext cx="4038600" cy="4068763"/>
          </a:xfrm>
        </p:spPr>
        <p:txBody>
          <a:bodyPr>
            <a:normAutofit fontScale="77500" lnSpcReduction="20000"/>
          </a:bodyPr>
          <a:lstStyle/>
          <a:p>
            <a:pPr lvl="0"/>
            <a:r>
              <a:rPr lang="en-US" dirty="0"/>
              <a:t>Enhances students confidence</a:t>
            </a:r>
          </a:p>
          <a:p>
            <a:pPr lvl="0"/>
            <a:r>
              <a:rPr lang="en-US" dirty="0"/>
              <a:t>Leads to high self esteem</a:t>
            </a:r>
          </a:p>
          <a:p>
            <a:pPr lvl="0"/>
            <a:r>
              <a:rPr lang="en-US" dirty="0"/>
              <a:t>Increase feeling of self worth leading to self determination and self –advocacy </a:t>
            </a:r>
            <a:r>
              <a:rPr lang="en-US" dirty="0" smtClean="0"/>
              <a:t>skills (</a:t>
            </a:r>
            <a:r>
              <a:rPr lang="en-US" dirty="0" smtClean="0">
                <a:solidFill>
                  <a:schemeClr val="tx1"/>
                </a:solidFill>
              </a:rPr>
              <a:t>Pierce, 2011)</a:t>
            </a:r>
            <a:r>
              <a:rPr lang="en-US" dirty="0" smtClean="0"/>
              <a:t>.</a:t>
            </a:r>
            <a:endParaRPr lang="en-US" dirty="0"/>
          </a:p>
          <a:p>
            <a:pPr lvl="0"/>
            <a:r>
              <a:rPr lang="en-US" dirty="0"/>
              <a:t>Inspires critical thinking</a:t>
            </a:r>
          </a:p>
          <a:p>
            <a:pPr lvl="0"/>
            <a:r>
              <a:rPr lang="en-US" dirty="0"/>
              <a:t>Improves social interactions</a:t>
            </a:r>
          </a:p>
          <a:p>
            <a:r>
              <a:rPr lang="en-US" dirty="0"/>
              <a:t>It aids in developing individual's self management skills.</a:t>
            </a:r>
          </a:p>
        </p:txBody>
      </p:sp>
      <p:pic>
        <p:nvPicPr>
          <p:cNvPr id="5122" name="Picture 2" descr="C:\Users\Home\Videos\wheel-chair-group-1-740x444.jpg"/>
          <p:cNvPicPr>
            <a:picLocks noGrp="1" noChangeAspect="1" noChangeArrowheads="1"/>
          </p:cNvPicPr>
          <p:nvPr>
            <p:ph sz="half" idx="2"/>
          </p:nvPr>
        </p:nvPicPr>
        <p:blipFill>
          <a:blip r:embed="rId3"/>
          <a:srcRect/>
          <a:stretch>
            <a:fillRect/>
          </a:stretch>
        </p:blipFill>
        <p:spPr bwMode="auto">
          <a:xfrm>
            <a:off x="4648200" y="1981200"/>
            <a:ext cx="4038600" cy="3886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219199"/>
          </a:xfrm>
        </p:spPr>
        <p:txBody>
          <a:bodyPr/>
          <a:lstStyle/>
          <a:p>
            <a:r>
              <a:rPr lang="en-US" dirty="0" smtClean="0"/>
              <a:t>References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sz="1200" dirty="0" smtClean="0">
                <a:solidFill>
                  <a:schemeClr val="tx1"/>
                </a:solidFill>
              </a:rPr>
              <a:t>Everson, </a:t>
            </a:r>
            <a:r>
              <a:rPr lang="en-US" sz="1200" dirty="0" smtClean="0">
                <a:solidFill>
                  <a:schemeClr val="tx1"/>
                </a:solidFill>
              </a:rPr>
              <a:t>C. M. (2014). </a:t>
            </a:r>
            <a:r>
              <a:rPr lang="en-US" sz="1200" i="1" dirty="0" smtClean="0">
                <a:solidFill>
                  <a:schemeClr val="tx1"/>
                </a:solidFill>
              </a:rPr>
              <a:t>Classroom management for elementary teachers</a:t>
            </a:r>
            <a:r>
              <a:rPr lang="en-US" sz="1200" dirty="0" smtClean="0">
                <a:solidFill>
                  <a:schemeClr val="tx1"/>
                </a:solidFill>
              </a:rPr>
              <a:t>. </a:t>
            </a:r>
            <a:r>
              <a:rPr lang="en-US" sz="1200" dirty="0" smtClean="0">
                <a:solidFill>
                  <a:schemeClr val="tx1"/>
                </a:solidFill>
              </a:rPr>
              <a:t>Ally </a:t>
            </a:r>
            <a:r>
              <a:rPr lang="en-US" sz="1200" dirty="0" smtClean="0">
                <a:solidFill>
                  <a:schemeClr val="tx1"/>
                </a:solidFill>
              </a:rPr>
              <a:t>&amp; Bacon, A Division 	of Simon 	&amp; Schuster, Inc., 160 Gould Street, Needham Heights, MA 02194.. 	Butler, F. M., Miller, S. P., </a:t>
            </a:r>
          </a:p>
          <a:p>
            <a:pPr algn="l"/>
            <a:r>
              <a:rPr lang="en-US" sz="1200" dirty="0" smtClean="0">
                <a:solidFill>
                  <a:schemeClr val="tx1"/>
                </a:solidFill>
              </a:rPr>
              <a:t>Pierce</a:t>
            </a:r>
            <a:r>
              <a:rPr lang="en-US" sz="1200" dirty="0">
                <a:solidFill>
                  <a:schemeClr val="tx1"/>
                </a:solidFill>
              </a:rPr>
              <a:t>, T. (</a:t>
            </a:r>
            <a:r>
              <a:rPr lang="en-US" sz="1200" dirty="0" smtClean="0">
                <a:solidFill>
                  <a:schemeClr val="tx1"/>
                </a:solidFill>
              </a:rPr>
              <a:t>2011</a:t>
            </a:r>
            <a:r>
              <a:rPr lang="en-US" sz="1200" dirty="0">
                <a:solidFill>
                  <a:schemeClr val="tx1"/>
                </a:solidFill>
              </a:rPr>
              <a:t>). Teaching mathematics to students with mild-to-moderate mental retardation: A </a:t>
            </a:r>
            <a:r>
              <a:rPr lang="en-US" sz="1200" dirty="0" smtClean="0">
                <a:solidFill>
                  <a:schemeClr val="tx1"/>
                </a:solidFill>
              </a:rPr>
              <a:t>	review </a:t>
            </a:r>
            <a:r>
              <a:rPr lang="en-US" sz="1200" dirty="0">
                <a:solidFill>
                  <a:schemeClr val="tx1"/>
                </a:solidFill>
              </a:rPr>
              <a:t>of </a:t>
            </a:r>
            <a:r>
              <a:rPr lang="en-US" sz="1200" dirty="0" smtClean="0">
                <a:solidFill>
                  <a:schemeClr val="tx1"/>
                </a:solidFill>
              </a:rPr>
              <a:t>	the </a:t>
            </a:r>
            <a:r>
              <a:rPr lang="en-US" sz="1200" dirty="0">
                <a:solidFill>
                  <a:schemeClr val="tx1"/>
                </a:solidFill>
              </a:rPr>
              <a:t>literature. </a:t>
            </a:r>
            <a:r>
              <a:rPr lang="en-US" sz="1200" i="1" dirty="0">
                <a:solidFill>
                  <a:schemeClr val="tx1"/>
                </a:solidFill>
              </a:rPr>
              <a:t>Mental retardation</a:t>
            </a:r>
            <a:r>
              <a:rPr lang="en-US" sz="1200" dirty="0">
                <a:solidFill>
                  <a:schemeClr val="tx1"/>
                </a:solidFill>
              </a:rPr>
              <a:t>, </a:t>
            </a:r>
            <a:r>
              <a:rPr lang="en-US" sz="1200" i="1" dirty="0">
                <a:solidFill>
                  <a:schemeClr val="tx1"/>
                </a:solidFill>
              </a:rPr>
              <a:t>39</a:t>
            </a:r>
            <a:r>
              <a:rPr lang="en-US" sz="1200" dirty="0">
                <a:solidFill>
                  <a:schemeClr val="tx1"/>
                </a:solidFill>
              </a:rPr>
              <a:t>(1), 20-31</a:t>
            </a:r>
            <a:r>
              <a:rPr lang="en-US" sz="1200" dirty="0" smtClean="0">
                <a:solidFill>
                  <a:schemeClr val="tx1"/>
                </a:solidFill>
              </a:rPr>
              <a:t>.</a:t>
            </a:r>
          </a:p>
          <a:p>
            <a:pPr algn="l"/>
            <a:endParaRPr lang="en-US" sz="1200" dirty="0" smtClean="0">
              <a:solidFill>
                <a:schemeClr val="tx1"/>
              </a:solidFill>
            </a:endParaRPr>
          </a:p>
          <a:p>
            <a:pPr algn="l"/>
            <a:r>
              <a:rPr lang="en-US" sz="1200" dirty="0" smtClean="0">
                <a:solidFill>
                  <a:schemeClr val="tx1"/>
                </a:solidFill>
              </a:rPr>
              <a:t>Wheeler, </a:t>
            </a:r>
            <a:r>
              <a:rPr lang="en-US" sz="1200" dirty="0" smtClean="0">
                <a:solidFill>
                  <a:schemeClr val="tx1"/>
                </a:solidFill>
              </a:rPr>
              <a:t>M.  &amp; Hughes, C. (2010). A national survey of teachers' promotion of self-	determination and student-directed learning. </a:t>
            </a:r>
            <a:r>
              <a:rPr lang="en-US" sz="1200" i="1" dirty="0" smtClean="0">
                <a:solidFill>
                  <a:schemeClr val="tx1"/>
                </a:solidFill>
              </a:rPr>
              <a:t>The Journal of Special Education</a:t>
            </a:r>
            <a:r>
              <a:rPr lang="en-US" sz="1200" dirty="0" smtClean="0">
                <a:solidFill>
                  <a:schemeClr val="tx1"/>
                </a:solidFill>
              </a:rPr>
              <a:t>, </a:t>
            </a:r>
            <a:r>
              <a:rPr lang="en-US" sz="1200" i="1" dirty="0" smtClean="0">
                <a:solidFill>
                  <a:schemeClr val="tx1"/>
                </a:solidFill>
              </a:rPr>
              <a:t>34</a:t>
            </a:r>
            <a:r>
              <a:rPr lang="en-US" sz="1200" dirty="0" smtClean="0">
                <a:solidFill>
                  <a:schemeClr val="tx1"/>
                </a:solidFill>
              </a:rPr>
              <a:t>(2), 	58-68.</a:t>
            </a:r>
          </a:p>
          <a:p>
            <a:pPr algn="l"/>
            <a:endParaRPr lang="en-US" sz="1200" dirty="0" smtClean="0">
              <a:solidFill>
                <a:schemeClr val="tx1"/>
              </a:solidFill>
            </a:endParaRPr>
          </a:p>
          <a:p>
            <a:pPr algn="l"/>
            <a:r>
              <a:rPr lang="en-US" sz="1200" dirty="0" smtClean="0">
                <a:solidFill>
                  <a:schemeClr val="tx1"/>
                </a:solidFill>
              </a:rPr>
              <a:t>Lewis, T. J., &amp; </a:t>
            </a:r>
            <a:r>
              <a:rPr lang="en-US" sz="1200" dirty="0" smtClean="0">
                <a:solidFill>
                  <a:schemeClr val="tx1"/>
                </a:solidFill>
              </a:rPr>
              <a:t>Sugai</a:t>
            </a:r>
            <a:r>
              <a:rPr lang="en-US" sz="1200" dirty="0" smtClean="0">
                <a:solidFill>
                  <a:schemeClr val="tx1"/>
                </a:solidFill>
              </a:rPr>
              <a:t>, G. (2009). Effective behavior support: A systems approach to proactive 	</a:t>
            </a:r>
            <a:r>
              <a:rPr lang="en-US" sz="1200" dirty="0" smtClean="0">
                <a:solidFill>
                  <a:schemeClr val="tx1"/>
                </a:solidFill>
              </a:rPr>
              <a:t>schoolwide</a:t>
            </a:r>
            <a:r>
              <a:rPr lang="en-US" sz="1200" dirty="0" smtClean="0">
                <a:solidFill>
                  <a:schemeClr val="tx1"/>
                </a:solidFill>
              </a:rPr>
              <a:t> 	management. </a:t>
            </a:r>
            <a:r>
              <a:rPr lang="en-US" sz="1200" i="1" dirty="0" smtClean="0">
                <a:solidFill>
                  <a:schemeClr val="tx1"/>
                </a:solidFill>
              </a:rPr>
              <a:t>Focus on Exceptional Children</a:t>
            </a:r>
            <a:r>
              <a:rPr lang="en-US" sz="1200" dirty="0" smtClean="0">
                <a:solidFill>
                  <a:schemeClr val="tx1"/>
                </a:solidFill>
              </a:rPr>
              <a:t>, </a:t>
            </a:r>
            <a:r>
              <a:rPr lang="en-US" sz="1200" i="1" dirty="0" smtClean="0">
                <a:solidFill>
                  <a:schemeClr val="tx1"/>
                </a:solidFill>
              </a:rPr>
              <a:t>31</a:t>
            </a:r>
            <a:r>
              <a:rPr lang="en-US" sz="1200" dirty="0" smtClean="0">
                <a:solidFill>
                  <a:schemeClr val="tx1"/>
                </a:solidFill>
              </a:rPr>
              <a:t>(6), 1.</a:t>
            </a:r>
          </a:p>
          <a:p>
            <a:pPr algn="l"/>
            <a:endParaRPr lang="en-US" sz="1200" dirty="0" smtClean="0">
              <a:solidFill>
                <a:schemeClr val="tx1"/>
              </a:solidFill>
            </a:endParaRPr>
          </a:p>
          <a:p>
            <a:pPr algn="l"/>
            <a:r>
              <a:rPr lang="en-US" sz="1200" dirty="0" smtClean="0">
                <a:solidFill>
                  <a:schemeClr val="tx1"/>
                </a:solidFill>
              </a:rPr>
              <a:t>Solomon, G. (2013). Project-based learning: A primer. </a:t>
            </a:r>
            <a:r>
              <a:rPr lang="en-US" sz="1200" i="1" dirty="0" smtClean="0">
                <a:solidFill>
                  <a:schemeClr val="tx1"/>
                </a:solidFill>
              </a:rPr>
              <a:t>TECHNOLOGY AND LEARNING-DAYTON-</a:t>
            </a:r>
            <a:r>
              <a:rPr lang="en-US" sz="1200" dirty="0" smtClean="0">
                <a:solidFill>
                  <a:schemeClr val="tx1"/>
                </a:solidFill>
              </a:rPr>
              <a:t>, </a:t>
            </a:r>
            <a:r>
              <a:rPr lang="en-US" sz="1200" i="1" dirty="0" smtClean="0">
                <a:solidFill>
                  <a:schemeClr val="tx1"/>
                </a:solidFill>
              </a:rPr>
              <a:t>23</a:t>
            </a:r>
            <a:r>
              <a:rPr lang="en-US" sz="1200" dirty="0" smtClean="0">
                <a:solidFill>
                  <a:schemeClr val="tx1"/>
                </a:solidFill>
              </a:rPr>
              <a:t>(6), 	20-20.</a:t>
            </a:r>
            <a:endParaRPr lang="en-US" sz="1200" dirty="0">
              <a:solidFill>
                <a:schemeClr val="tx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1113</Words>
  <Application>Microsoft Office PowerPoint</Application>
  <PresentationFormat>On-screen Show (4:3)</PresentationFormat>
  <Paragraphs>102</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Fundamental inclusion and classroom management strategies </vt:lpstr>
      <vt:lpstr>Importance of inclusion and classroom management</vt:lpstr>
      <vt:lpstr>How to assist mild to moderately disabled individuals develop interpersonal skills </vt:lpstr>
      <vt:lpstr>Expected personal and social behavior of mild to moderately disabled  students</vt:lpstr>
      <vt:lpstr>Motivating and participative learning environment for individual with or without disability</vt:lpstr>
      <vt:lpstr>Why is learners motivation and participation in classroom important </vt:lpstr>
      <vt:lpstr>Positive multicultural environment</vt:lpstr>
      <vt:lpstr>How to create a positive multicultural environment.</vt:lpstr>
      <vt:lpstr>How to sustain a learning environment that supports positive multicultural environment.</vt:lpstr>
      <vt:lpstr>Collaborative groups</vt:lpstr>
      <vt:lpstr>Project-based activities </vt:lpstr>
      <vt:lpstr>  Impacts of collaborative groups and project based activities on self-advocacy  and self-determination skills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inclusion and classroom management strategies</dc:title>
  <dc:creator>Home</dc:creator>
  <cp:lastModifiedBy>Home</cp:lastModifiedBy>
  <cp:revision>45</cp:revision>
  <dcterms:created xsi:type="dcterms:W3CDTF">2019-04-01T18:52:55Z</dcterms:created>
  <dcterms:modified xsi:type="dcterms:W3CDTF">2019-04-02T02:19:31Z</dcterms:modified>
</cp:coreProperties>
</file>