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7"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163"/>
    <a:srgbClr val="F9C5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11" autoAdjust="0"/>
    <p:restoredTop sz="94626" autoAdjust="0"/>
  </p:normalViewPr>
  <p:slideViewPr>
    <p:cSldViewPr snapToGrid="0" snapToObjects="1">
      <p:cViewPr>
        <p:scale>
          <a:sx n="87" d="100"/>
          <a:sy n="87" d="100"/>
        </p:scale>
        <p:origin x="-1253"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66" d="100"/>
          <a:sy n="66" d="100"/>
        </p:scale>
        <p:origin x="3134" y="3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AF807A-9D9E-C348-91A5-FAA62AD4F021}" type="datetimeFigureOut">
              <a:rPr lang="en-US" smtClean="0"/>
              <a:t>10/10/2020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1A6A6F-7809-9547-8CA1-453CE1B62179}" type="slidenum">
              <a:rPr lang="en-US" smtClean="0"/>
              <a:t>‹#›</a:t>
            </a:fld>
            <a:endParaRPr lang="en-US" dirty="0"/>
          </a:p>
        </p:txBody>
      </p:sp>
    </p:spTree>
    <p:extLst>
      <p:ext uri="{BB962C8B-B14F-4D97-AF65-F5344CB8AC3E}">
        <p14:creationId xmlns:p14="http://schemas.microsoft.com/office/powerpoint/2010/main" val="3391704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1A6A6F-7809-9547-8CA1-453CE1B62179}" type="slidenum">
              <a:rPr lang="en-US" smtClean="0"/>
              <a:t>1</a:t>
            </a:fld>
            <a:endParaRPr lang="en-US" dirty="0"/>
          </a:p>
        </p:txBody>
      </p:sp>
    </p:spTree>
    <p:extLst>
      <p:ext uri="{BB962C8B-B14F-4D97-AF65-F5344CB8AC3E}">
        <p14:creationId xmlns:p14="http://schemas.microsoft.com/office/powerpoint/2010/main" val="1140612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2</a:t>
            </a:fld>
            <a:endParaRPr lang="en-US" dirty="0"/>
          </a:p>
        </p:txBody>
      </p:sp>
    </p:spTree>
    <p:extLst>
      <p:ext uri="{BB962C8B-B14F-4D97-AF65-F5344CB8AC3E}">
        <p14:creationId xmlns:p14="http://schemas.microsoft.com/office/powerpoint/2010/main" val="2781448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3</a:t>
            </a:fld>
            <a:endParaRPr lang="en-US" dirty="0"/>
          </a:p>
        </p:txBody>
      </p:sp>
    </p:spTree>
    <p:extLst>
      <p:ext uri="{BB962C8B-B14F-4D97-AF65-F5344CB8AC3E}">
        <p14:creationId xmlns:p14="http://schemas.microsoft.com/office/powerpoint/2010/main" val="2474442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4</a:t>
            </a:fld>
            <a:endParaRPr lang="en-US" dirty="0"/>
          </a:p>
        </p:txBody>
      </p:sp>
    </p:spTree>
    <p:extLst>
      <p:ext uri="{BB962C8B-B14F-4D97-AF65-F5344CB8AC3E}">
        <p14:creationId xmlns:p14="http://schemas.microsoft.com/office/powerpoint/2010/main" val="3181924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5</a:t>
            </a:fld>
            <a:endParaRPr lang="en-US" dirty="0"/>
          </a:p>
        </p:txBody>
      </p:sp>
    </p:spTree>
    <p:extLst>
      <p:ext uri="{BB962C8B-B14F-4D97-AF65-F5344CB8AC3E}">
        <p14:creationId xmlns:p14="http://schemas.microsoft.com/office/powerpoint/2010/main" val="448203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6</a:t>
            </a:fld>
            <a:endParaRPr lang="en-US" dirty="0"/>
          </a:p>
        </p:txBody>
      </p:sp>
    </p:spTree>
    <p:extLst>
      <p:ext uri="{BB962C8B-B14F-4D97-AF65-F5344CB8AC3E}">
        <p14:creationId xmlns:p14="http://schemas.microsoft.com/office/powerpoint/2010/main" val="2474148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7</a:t>
            </a:fld>
            <a:endParaRPr lang="en-US" dirty="0"/>
          </a:p>
        </p:txBody>
      </p:sp>
    </p:spTree>
    <p:extLst>
      <p:ext uri="{BB962C8B-B14F-4D97-AF65-F5344CB8AC3E}">
        <p14:creationId xmlns:p14="http://schemas.microsoft.com/office/powerpoint/2010/main" val="1628326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8</a:t>
            </a:fld>
            <a:endParaRPr lang="en-US" dirty="0"/>
          </a:p>
        </p:txBody>
      </p:sp>
    </p:spTree>
    <p:extLst>
      <p:ext uri="{BB962C8B-B14F-4D97-AF65-F5344CB8AC3E}">
        <p14:creationId xmlns:p14="http://schemas.microsoft.com/office/powerpoint/2010/main" val="1060197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9</a:t>
            </a:fld>
            <a:endParaRPr lang="en-US" dirty="0"/>
          </a:p>
        </p:txBody>
      </p:sp>
    </p:spTree>
    <p:extLst>
      <p:ext uri="{BB962C8B-B14F-4D97-AF65-F5344CB8AC3E}">
        <p14:creationId xmlns:p14="http://schemas.microsoft.com/office/powerpoint/2010/main" val="3365191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10</a:t>
            </a:fld>
            <a:endParaRPr lang="en-US" dirty="0"/>
          </a:p>
        </p:txBody>
      </p:sp>
    </p:spTree>
    <p:extLst>
      <p:ext uri="{BB962C8B-B14F-4D97-AF65-F5344CB8AC3E}">
        <p14:creationId xmlns:p14="http://schemas.microsoft.com/office/powerpoint/2010/main" val="2006168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11</a:t>
            </a:fld>
            <a:endParaRPr lang="en-US" dirty="0"/>
          </a:p>
        </p:txBody>
      </p:sp>
    </p:spTree>
    <p:extLst>
      <p:ext uri="{BB962C8B-B14F-4D97-AF65-F5344CB8AC3E}">
        <p14:creationId xmlns:p14="http://schemas.microsoft.com/office/powerpoint/2010/main" val="1988778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12</a:t>
            </a:fld>
            <a:endParaRPr lang="en-US" dirty="0"/>
          </a:p>
        </p:txBody>
      </p:sp>
    </p:spTree>
    <p:extLst>
      <p:ext uri="{BB962C8B-B14F-4D97-AF65-F5344CB8AC3E}">
        <p14:creationId xmlns:p14="http://schemas.microsoft.com/office/powerpoint/2010/main" val="1342718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13</a:t>
            </a:fld>
            <a:endParaRPr lang="en-US" dirty="0"/>
          </a:p>
        </p:txBody>
      </p:sp>
    </p:spTree>
    <p:extLst>
      <p:ext uri="{BB962C8B-B14F-4D97-AF65-F5344CB8AC3E}">
        <p14:creationId xmlns:p14="http://schemas.microsoft.com/office/powerpoint/2010/main" val="2700857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14</a:t>
            </a:fld>
            <a:endParaRPr lang="en-US" dirty="0"/>
          </a:p>
        </p:txBody>
      </p:sp>
    </p:spTree>
    <p:extLst>
      <p:ext uri="{BB962C8B-B14F-4D97-AF65-F5344CB8AC3E}">
        <p14:creationId xmlns:p14="http://schemas.microsoft.com/office/powerpoint/2010/main" val="3522698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4E4D6276-7D6B-44AB-BFEB-6E6EFC5E9D11}" type="slidenum">
              <a:rPr lang="en-US" smtClean="0"/>
              <a:pPr eaLnBrk="1" hangingPunct="1"/>
              <a:t>15</a:t>
            </a:fld>
            <a:endParaRPr lang="en-US" dirty="0"/>
          </a:p>
        </p:txBody>
      </p:sp>
    </p:spTree>
    <p:extLst>
      <p:ext uri="{BB962C8B-B14F-4D97-AF65-F5344CB8AC3E}">
        <p14:creationId xmlns:p14="http://schemas.microsoft.com/office/powerpoint/2010/main" val="4177485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16</a:t>
            </a:fld>
            <a:endParaRPr lang="en-US" dirty="0"/>
          </a:p>
        </p:txBody>
      </p:sp>
    </p:spTree>
    <p:extLst>
      <p:ext uri="{BB962C8B-B14F-4D97-AF65-F5344CB8AC3E}">
        <p14:creationId xmlns:p14="http://schemas.microsoft.com/office/powerpoint/2010/main" val="306994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Systemic Linguistics: Language</a:t>
            </a:r>
            <a:r>
              <a:rPr lang="en-US" baseline="0" dirty="0"/>
              <a:t> is all about function (purpose)</a:t>
            </a:r>
          </a:p>
          <a:p>
            <a:endParaRPr lang="en-US" baseline="0" dirty="0"/>
          </a:p>
          <a:p>
            <a:r>
              <a:rPr lang="en-US" baseline="0" dirty="0"/>
              <a:t>Functional Typology: Comparison of languages according to their attributes (what do they have in common including origin)</a:t>
            </a:r>
          </a:p>
          <a:p>
            <a:endParaRPr lang="en-US" baseline="0" dirty="0"/>
          </a:p>
          <a:p>
            <a:r>
              <a:rPr lang="en-US" baseline="0" dirty="0"/>
              <a:t>Function-to-form mapping; Addresses the sequence of acquisition for L1 and L2. Begin with communication for meaning (function) accepting whatever the user uses to communicate (accept approximations). Concludes with the appropriate form after a period of time. </a:t>
            </a:r>
          </a:p>
          <a:p>
            <a:endParaRPr lang="en-US" baseline="0" dirty="0"/>
          </a:p>
          <a:p>
            <a:r>
              <a:rPr lang="en-US" baseline="0" dirty="0"/>
              <a:t>Information organization: All learners go through similar L1 and L2 sequences and organization.</a:t>
            </a:r>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17</a:t>
            </a:fld>
            <a:endParaRPr lang="en-US" dirty="0"/>
          </a:p>
        </p:txBody>
      </p:sp>
    </p:spTree>
    <p:extLst>
      <p:ext uri="{BB962C8B-B14F-4D97-AF65-F5344CB8AC3E}">
        <p14:creationId xmlns:p14="http://schemas.microsoft.com/office/powerpoint/2010/main" val="4168422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r>
              <a:rPr lang="en-US" baseline="0" dirty="0"/>
              <a:t>Instrumental: Language to get things done (I want)</a:t>
            </a:r>
          </a:p>
          <a:p>
            <a:r>
              <a:rPr lang="en-US" baseline="0" dirty="0"/>
              <a:t>Regulatory: language to boss others around</a:t>
            </a:r>
          </a:p>
          <a:p>
            <a:r>
              <a:rPr lang="en-US" baseline="0" dirty="0"/>
              <a:t>Interactional: interaction between self and others</a:t>
            </a:r>
          </a:p>
          <a:p>
            <a:r>
              <a:rPr lang="en-US" baseline="0" dirty="0"/>
              <a:t>Personal: awareness of language as one’s own identity</a:t>
            </a:r>
          </a:p>
          <a:p>
            <a:r>
              <a:rPr lang="en-US" baseline="0" dirty="0"/>
              <a:t>Heuristic: language to learn things (tell me why)</a:t>
            </a:r>
          </a:p>
          <a:p>
            <a:r>
              <a:rPr lang="en-US" baseline="0" dirty="0"/>
              <a:t>Imagination: language to pretend</a:t>
            </a:r>
          </a:p>
          <a:p>
            <a:r>
              <a:rPr lang="en-US" baseline="0" dirty="0"/>
              <a:t>Representational: to propose something, to instruct (last one to appear)</a:t>
            </a:r>
          </a:p>
        </p:txBody>
      </p:sp>
      <p:sp>
        <p:nvSpPr>
          <p:cNvPr id="4" name="Slide Number Placeholder 3"/>
          <p:cNvSpPr>
            <a:spLocks noGrp="1"/>
          </p:cNvSpPr>
          <p:nvPr>
            <p:ph type="sldNum" sz="quarter" idx="10"/>
          </p:nvPr>
        </p:nvSpPr>
        <p:spPr/>
        <p:txBody>
          <a:bodyPr/>
          <a:lstStyle/>
          <a:p>
            <a:fld id="{9D465AC4-E6CD-4F93-9541-86222D1D328F}" type="slidenum">
              <a:rPr lang="en-US" smtClean="0"/>
              <a:pPr/>
              <a:t>18</a:t>
            </a:fld>
            <a:endParaRPr lang="en-US" dirty="0"/>
          </a:p>
        </p:txBody>
      </p:sp>
    </p:spTree>
    <p:extLst>
      <p:ext uri="{BB962C8B-B14F-4D97-AF65-F5344CB8AC3E}">
        <p14:creationId xmlns:p14="http://schemas.microsoft.com/office/powerpoint/2010/main" val="4017050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Jakobson</a:t>
            </a:r>
            <a:r>
              <a:rPr lang="en-US" baseline="0" dirty="0"/>
              <a:t> 1941</a:t>
            </a:r>
          </a:p>
          <a:p>
            <a:r>
              <a:rPr lang="en-US" baseline="0" dirty="0"/>
              <a:t>Unmarked: Occurs more frequently , it is less complex structurally or conceptually. Occur first in L1 and are easier to master in L2.</a:t>
            </a:r>
          </a:p>
          <a:p>
            <a:endParaRPr lang="en-US" baseline="0" dirty="0"/>
          </a:p>
          <a:p>
            <a:r>
              <a:rPr lang="en-US" baseline="0" dirty="0"/>
              <a:t>Marked: Less common, more difficult to acquire, does not exist in L1. Example: “th” sound English - Spanish</a:t>
            </a:r>
          </a:p>
          <a:p>
            <a:endParaRPr lang="en-US" dirty="0"/>
          </a:p>
        </p:txBody>
      </p:sp>
      <p:sp>
        <p:nvSpPr>
          <p:cNvPr id="4" name="Slide Number Placeholder 3"/>
          <p:cNvSpPr>
            <a:spLocks noGrp="1"/>
          </p:cNvSpPr>
          <p:nvPr>
            <p:ph type="sldNum" sz="quarter" idx="10"/>
          </p:nvPr>
        </p:nvSpPr>
        <p:spPr/>
        <p:txBody>
          <a:bodyPr/>
          <a:lstStyle/>
          <a:p>
            <a:fld id="{9D465AC4-E6CD-4F93-9541-86222D1D328F}" type="slidenum">
              <a:rPr lang="en-US" smtClean="0"/>
              <a:pPr/>
              <a:t>19</a:t>
            </a:fld>
            <a:endParaRPr lang="en-US" dirty="0"/>
          </a:p>
        </p:txBody>
      </p:sp>
    </p:spTree>
    <p:extLst>
      <p:ext uri="{BB962C8B-B14F-4D97-AF65-F5344CB8AC3E}">
        <p14:creationId xmlns:p14="http://schemas.microsoft.com/office/powerpoint/2010/main" val="4041635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Givon 1979 - </a:t>
            </a:r>
            <a:r>
              <a:rPr lang="en-US" baseline="0" dirty="0"/>
              <a:t> </a:t>
            </a:r>
            <a:r>
              <a:rPr lang="en-US" dirty="0"/>
              <a:t>The first one serves the function of conveying meaning. They get more sophisticated as the learner acquires english all the way to correct form.</a:t>
            </a:r>
          </a:p>
          <a:p>
            <a:r>
              <a:rPr lang="en-US" dirty="0"/>
              <a:t>A marker is an emphasis</a:t>
            </a:r>
            <a:r>
              <a:rPr lang="en-US" baseline="0" dirty="0"/>
              <a:t> placed on a word or grammatical feature.</a:t>
            </a:r>
            <a:endParaRPr lang="en-US" dirty="0"/>
          </a:p>
        </p:txBody>
      </p:sp>
      <p:sp>
        <p:nvSpPr>
          <p:cNvPr id="4" name="Slide Number Placeholder 3"/>
          <p:cNvSpPr>
            <a:spLocks noGrp="1"/>
          </p:cNvSpPr>
          <p:nvPr>
            <p:ph type="sldNum" sz="quarter" idx="10"/>
          </p:nvPr>
        </p:nvSpPr>
        <p:spPr/>
        <p:txBody>
          <a:bodyPr/>
          <a:lstStyle/>
          <a:p>
            <a:fld id="{9D465AC4-E6CD-4F93-9541-86222D1D328F}" type="slidenum">
              <a:rPr lang="en-US" smtClean="0"/>
              <a:pPr/>
              <a:t>20</a:t>
            </a:fld>
            <a:endParaRPr lang="en-US" dirty="0"/>
          </a:p>
        </p:txBody>
      </p:sp>
    </p:spTree>
    <p:extLst>
      <p:ext uri="{BB962C8B-B14F-4D97-AF65-F5344CB8AC3E}">
        <p14:creationId xmlns:p14="http://schemas.microsoft.com/office/powerpoint/2010/main" val="3756882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Klein and Purdue 1993</a:t>
            </a:r>
          </a:p>
        </p:txBody>
      </p:sp>
      <p:sp>
        <p:nvSpPr>
          <p:cNvPr id="4" name="Slide Number Placeholder 3"/>
          <p:cNvSpPr>
            <a:spLocks noGrp="1"/>
          </p:cNvSpPr>
          <p:nvPr>
            <p:ph type="sldNum" sz="quarter" idx="10"/>
          </p:nvPr>
        </p:nvSpPr>
        <p:spPr/>
        <p:txBody>
          <a:bodyPr/>
          <a:lstStyle/>
          <a:p>
            <a:fld id="{0630D41C-5F80-4974-9AC0-516E3D5C8874}" type="slidenum">
              <a:rPr lang="en-US" smtClean="0"/>
              <a:pPr/>
              <a:t>21</a:t>
            </a:fld>
            <a:endParaRPr lang="en-US" dirty="0"/>
          </a:p>
        </p:txBody>
      </p:sp>
    </p:spTree>
    <p:extLst>
      <p:ext uri="{BB962C8B-B14F-4D97-AF65-F5344CB8AC3E}">
        <p14:creationId xmlns:p14="http://schemas.microsoft.com/office/powerpoint/2010/main" val="16614713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0D41C-5F80-4974-9AC0-516E3D5C8874}" type="slidenum">
              <a:rPr lang="en-US" smtClean="0"/>
              <a:pPr/>
              <a:t>22</a:t>
            </a:fld>
            <a:endParaRPr lang="en-US" dirty="0"/>
          </a:p>
        </p:txBody>
      </p:sp>
    </p:spTree>
    <p:extLst>
      <p:ext uri="{BB962C8B-B14F-4D97-AF65-F5344CB8AC3E}">
        <p14:creationId xmlns:p14="http://schemas.microsoft.com/office/powerpoint/2010/main" val="6658444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79801"/>
            <a:ext cx="7533921" cy="1169621"/>
          </a:xfrm>
        </p:spPr>
        <p:txBody>
          <a:bodyPr/>
          <a:lstStyle>
            <a:lvl1pPr>
              <a:defRPr>
                <a:solidFill>
                  <a:srgbClr val="033163"/>
                </a:solidFill>
              </a:defRPr>
            </a:lvl1pPr>
          </a:lstStyle>
          <a:p>
            <a:r>
              <a:rPr lang="en-US" dirty="0"/>
              <a:t>Click to edit Master title style</a:t>
            </a:r>
          </a:p>
        </p:txBody>
      </p:sp>
      <p:sp>
        <p:nvSpPr>
          <p:cNvPr id="3" name="Subtitle 2"/>
          <p:cNvSpPr>
            <a:spLocks noGrp="1"/>
          </p:cNvSpPr>
          <p:nvPr>
            <p:ph type="subTitle" idx="1"/>
          </p:nvPr>
        </p:nvSpPr>
        <p:spPr>
          <a:xfrm>
            <a:off x="685800" y="3118556"/>
            <a:ext cx="7533922" cy="1008944"/>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500589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763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963334"/>
            <a:ext cx="7539743" cy="1072445"/>
          </a:xfrm>
        </p:spPr>
        <p:txBody>
          <a:bodyPr anchor="t">
            <a:normAutofit/>
          </a:bodyPr>
          <a:lstStyle>
            <a:lvl1pPr algn="l">
              <a:defRPr sz="3000" b="1" cap="all">
                <a:solidFill>
                  <a:srgbClr val="033163"/>
                </a:solidFill>
              </a:defRPr>
            </a:lvl1pPr>
          </a:lstStyle>
          <a:p>
            <a:r>
              <a:rPr lang="en-US" dirty="0"/>
              <a:t>Click to edit Master title style</a:t>
            </a:r>
          </a:p>
        </p:txBody>
      </p:sp>
      <p:sp>
        <p:nvSpPr>
          <p:cNvPr id="3" name="Text Placeholder 2"/>
          <p:cNvSpPr>
            <a:spLocks noGrp="1"/>
          </p:cNvSpPr>
          <p:nvPr>
            <p:ph type="body" idx="1"/>
          </p:nvPr>
        </p:nvSpPr>
        <p:spPr>
          <a:xfrm>
            <a:off x="722313" y="2201334"/>
            <a:ext cx="7539743" cy="76200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323076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85665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a:lvl1pPr>
          </a:lstStyle>
          <a:p>
            <a:r>
              <a:rPr lang="en-US" dirty="0"/>
              <a:t>Click to edit Master title style</a:t>
            </a:r>
          </a:p>
        </p:txBody>
      </p:sp>
      <p:sp>
        <p:nvSpPr>
          <p:cNvPr id="3" name="Text Placeholder 2"/>
          <p:cNvSpPr>
            <a:spLocks noGrp="1"/>
          </p:cNvSpPr>
          <p:nvPr>
            <p:ph type="body" idx="1"/>
          </p:nvPr>
        </p:nvSpPr>
        <p:spPr>
          <a:xfrm>
            <a:off x="457200" y="1746779"/>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476499"/>
            <a:ext cx="4040188" cy="3649663"/>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746779"/>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476499"/>
            <a:ext cx="4041775" cy="3649663"/>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29801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a:lvl1pPr>
          </a:lstStyle>
          <a:p>
            <a:r>
              <a:rPr lang="en-US" dirty="0"/>
              <a:t>Click to edit Master title style</a:t>
            </a:r>
          </a:p>
        </p:txBody>
      </p:sp>
    </p:spTree>
    <p:extLst>
      <p:ext uri="{BB962C8B-B14F-4D97-AF65-F5344CB8AC3E}">
        <p14:creationId xmlns:p14="http://schemas.microsoft.com/office/powerpoint/2010/main" val="1009542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7506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24606"/>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724606"/>
            <a:ext cx="5111750" cy="5597173"/>
          </a:xfrm>
        </p:spPr>
        <p:txBody>
          <a:bodyPr/>
          <a:lstStyle>
            <a:lvl1pPr>
              <a:defRPr sz="2400"/>
            </a:lvl1pPr>
            <a:lvl2pPr>
              <a:defRPr sz="20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886657"/>
            <a:ext cx="3008313" cy="443512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047186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08776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8873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9005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77332"/>
            <a:ext cx="8229600" cy="98636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785056"/>
            <a:ext cx="8229600" cy="434110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2136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3000" b="1" kern="1200">
          <a:solidFill>
            <a:srgbClr val="033163"/>
          </a:solidFill>
          <a:latin typeface="Arial"/>
          <a:ea typeface="+mj-ea"/>
          <a:cs typeface="Arial"/>
        </a:defRPr>
      </a:lvl1pPr>
    </p:titleStyle>
    <p:bodyStyle>
      <a:lvl1pPr marL="457200" indent="-457200" algn="l" defTabSz="457200" rtl="0" eaLnBrk="1" latinLnBrk="0" hangingPunct="1">
        <a:spcBef>
          <a:spcPct val="20000"/>
        </a:spcBef>
        <a:buSzPct val="100000"/>
        <a:buFontTx/>
        <a:buBlip>
          <a:blip r:embed="rId14"/>
        </a:buBlip>
        <a:defRPr sz="2400" kern="1200" baseline="0">
          <a:solidFill>
            <a:schemeClr val="tx1">
              <a:lumMod val="65000"/>
              <a:lumOff val="35000"/>
            </a:schemeClr>
          </a:solidFill>
          <a:latin typeface="Arial"/>
          <a:ea typeface="+mn-ea"/>
          <a:cs typeface="+mn-cs"/>
        </a:defRPr>
      </a:lvl1pPr>
      <a:lvl2pPr marL="914400" indent="-457200" algn="l" defTabSz="457200" rtl="0" eaLnBrk="1" latinLnBrk="0" hangingPunct="1">
        <a:spcBef>
          <a:spcPct val="20000"/>
        </a:spcBef>
        <a:buSzPct val="100000"/>
        <a:buFontTx/>
        <a:buBlip>
          <a:blip r:embed="rId14"/>
        </a:buBlip>
        <a:defRPr sz="2000" kern="1200" baseline="0">
          <a:solidFill>
            <a:schemeClr val="tx1">
              <a:lumMod val="65000"/>
              <a:lumOff val="35000"/>
            </a:schemeClr>
          </a:solidFill>
          <a:latin typeface="Arial"/>
          <a:ea typeface="+mn-ea"/>
          <a:cs typeface="+mn-cs"/>
        </a:defRPr>
      </a:lvl2pPr>
      <a:lvl3pPr marL="1257300" indent="-342900" algn="l" defTabSz="457200" rtl="0" eaLnBrk="1" latinLnBrk="0" hangingPunct="1">
        <a:spcBef>
          <a:spcPct val="20000"/>
        </a:spcBef>
        <a:buSzPct val="100000"/>
        <a:buFontTx/>
        <a:buBlip>
          <a:blip r:embed="rId14"/>
        </a:buBlip>
        <a:defRPr sz="2000" kern="1200" baseline="0">
          <a:solidFill>
            <a:schemeClr val="tx1">
              <a:lumMod val="65000"/>
              <a:lumOff val="35000"/>
            </a:schemeClr>
          </a:solidFill>
          <a:latin typeface="Arial"/>
          <a:ea typeface="+mn-ea"/>
          <a:cs typeface="+mn-cs"/>
        </a:defRPr>
      </a:lvl3pPr>
      <a:lvl4pPr marL="1714500" indent="-342900" algn="l" defTabSz="457200" rtl="0" eaLnBrk="1" latinLnBrk="0" hangingPunct="1">
        <a:spcBef>
          <a:spcPct val="20000"/>
        </a:spcBef>
        <a:buSzPct val="100000"/>
        <a:buFontTx/>
        <a:buBlip>
          <a:blip r:embed="rId14"/>
        </a:buBlip>
        <a:defRPr sz="1800" kern="1200" baseline="0">
          <a:solidFill>
            <a:schemeClr val="tx1">
              <a:lumMod val="65000"/>
              <a:lumOff val="35000"/>
            </a:schemeClr>
          </a:solidFill>
          <a:latin typeface="Arial"/>
          <a:ea typeface="+mn-ea"/>
          <a:cs typeface="+mn-cs"/>
        </a:defRPr>
      </a:lvl4pPr>
      <a:lvl5pPr marL="2171700" indent="-342900" algn="l" defTabSz="457200" rtl="0" eaLnBrk="1" latinLnBrk="0" hangingPunct="1">
        <a:spcBef>
          <a:spcPct val="20000"/>
        </a:spcBef>
        <a:buSzPct val="100000"/>
        <a:buFontTx/>
        <a:buBlip>
          <a:blip r:embed="rId14"/>
        </a:buBlip>
        <a:defRPr sz="1800" kern="1200" baseline="0">
          <a:solidFill>
            <a:schemeClr val="tx1">
              <a:lumMod val="65000"/>
              <a:lumOff val="35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EDU 6356</a:t>
            </a:r>
          </a:p>
        </p:txBody>
      </p:sp>
      <p:sp>
        <p:nvSpPr>
          <p:cNvPr id="5" name="Subtitle 4"/>
          <p:cNvSpPr>
            <a:spLocks noGrp="1"/>
          </p:cNvSpPr>
          <p:nvPr>
            <p:ph type="subTitle" idx="1"/>
          </p:nvPr>
        </p:nvSpPr>
        <p:spPr/>
        <p:txBody>
          <a:bodyPr>
            <a:normAutofit fontScale="92500" lnSpcReduction="20000"/>
          </a:bodyPr>
          <a:lstStyle/>
          <a:p>
            <a:r>
              <a:rPr lang="en-US" sz="4000" dirty="0"/>
              <a:t>Theories of First Language Acquisition</a:t>
            </a:r>
          </a:p>
        </p:txBody>
      </p:sp>
    </p:spTree>
    <p:extLst>
      <p:ext uri="{BB962C8B-B14F-4D97-AF65-F5344CB8AC3E}">
        <p14:creationId xmlns:p14="http://schemas.microsoft.com/office/powerpoint/2010/main" val="2627824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views of language acquisition</a:t>
            </a:r>
          </a:p>
        </p:txBody>
      </p:sp>
      <p:sp>
        <p:nvSpPr>
          <p:cNvPr id="3" name="Text Placeholder 2"/>
          <p:cNvSpPr>
            <a:spLocks noGrp="1"/>
          </p:cNvSpPr>
          <p:nvPr>
            <p:ph type="body" idx="1"/>
          </p:nvPr>
        </p:nvSpPr>
        <p:spPr/>
        <p:txBody>
          <a:bodyPr>
            <a:normAutofit fontScale="92500"/>
          </a:bodyPr>
          <a:lstStyle/>
          <a:p>
            <a:pPr algn="ctr"/>
            <a:r>
              <a:rPr lang="en-US" b="1" dirty="0"/>
              <a:t>Internal</a:t>
            </a:r>
            <a:r>
              <a:rPr lang="en-US" dirty="0"/>
              <a:t> Theories of Linguistics	</a:t>
            </a:r>
          </a:p>
        </p:txBody>
      </p:sp>
      <p:sp>
        <p:nvSpPr>
          <p:cNvPr id="4" name="Text Placeholder 3"/>
          <p:cNvSpPr>
            <a:spLocks noGrp="1"/>
          </p:cNvSpPr>
          <p:nvPr>
            <p:ph type="body" sz="half" idx="3"/>
          </p:nvPr>
        </p:nvSpPr>
        <p:spPr/>
        <p:txBody>
          <a:bodyPr/>
          <a:lstStyle/>
          <a:p>
            <a:pPr algn="ctr"/>
            <a:r>
              <a:rPr lang="en-US" b="1" dirty="0"/>
              <a:t>External </a:t>
            </a:r>
            <a:r>
              <a:rPr lang="en-US" dirty="0"/>
              <a:t>Theories of Linguistics</a:t>
            </a:r>
          </a:p>
        </p:txBody>
      </p:sp>
      <p:sp>
        <p:nvSpPr>
          <p:cNvPr id="5" name="Content Placeholder 4"/>
          <p:cNvSpPr>
            <a:spLocks noGrp="1"/>
          </p:cNvSpPr>
          <p:nvPr>
            <p:ph sz="quarter" idx="2"/>
          </p:nvPr>
        </p:nvSpPr>
        <p:spPr>
          <a:solidFill>
            <a:schemeClr val="accent2">
              <a:lumMod val="40000"/>
              <a:lumOff val="60000"/>
            </a:schemeClr>
          </a:solidFill>
        </p:spPr>
        <p:txBody>
          <a:bodyPr/>
          <a:lstStyle/>
          <a:p>
            <a:pPr marL="0" indent="0">
              <a:buNone/>
            </a:pPr>
            <a:r>
              <a:rPr lang="en-US" dirty="0"/>
              <a:t>Language learning is a result of internal devices. The learner creatively constructs language.</a:t>
            </a:r>
          </a:p>
          <a:p>
            <a:pPr marL="0" indent="0">
              <a:buNone/>
            </a:pPr>
            <a:endParaRPr lang="en-US" dirty="0"/>
          </a:p>
          <a:p>
            <a:pPr marL="0" indent="0">
              <a:buNone/>
            </a:pPr>
            <a:r>
              <a:rPr lang="en-US" dirty="0"/>
              <a:t>Innateness Hypothesis: Universal Grammar Theory (Chomsky)</a:t>
            </a:r>
          </a:p>
          <a:p>
            <a:pPr marL="0" indent="0">
              <a:buNone/>
            </a:pPr>
            <a:endParaRPr lang="en-US" dirty="0"/>
          </a:p>
        </p:txBody>
      </p:sp>
      <p:sp>
        <p:nvSpPr>
          <p:cNvPr id="6" name="Content Placeholder 5"/>
          <p:cNvSpPr>
            <a:spLocks noGrp="1"/>
          </p:cNvSpPr>
          <p:nvPr>
            <p:ph sz="quarter" idx="4"/>
          </p:nvPr>
        </p:nvSpPr>
        <p:spPr>
          <a:solidFill>
            <a:srgbClr val="92D050"/>
          </a:solidFill>
        </p:spPr>
        <p:txBody>
          <a:bodyPr>
            <a:normAutofit/>
          </a:bodyPr>
          <a:lstStyle/>
          <a:p>
            <a:pPr marL="0" indent="0">
              <a:buNone/>
            </a:pPr>
            <a:r>
              <a:rPr lang="en-US" dirty="0"/>
              <a:t>Language learning is determined by environmental conditions</a:t>
            </a:r>
          </a:p>
          <a:p>
            <a:pPr marL="0" indent="0">
              <a:buNone/>
            </a:pPr>
            <a:endParaRPr lang="en-US" dirty="0"/>
          </a:p>
          <a:p>
            <a:endParaRPr lang="en-US" dirty="0"/>
          </a:p>
          <a:p>
            <a:pPr marL="0" indent="0">
              <a:buNone/>
            </a:pPr>
            <a:r>
              <a:rPr lang="en-US" dirty="0"/>
              <a:t>Functionalism Theory (Halliday)</a:t>
            </a:r>
          </a:p>
        </p:txBody>
      </p:sp>
      <p:sp>
        <p:nvSpPr>
          <p:cNvPr id="7" name="Slide Number Placeholder 6"/>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2</a:t>
            </a:fld>
            <a:endParaRPr lang="en-US" dirty="0"/>
          </a:p>
        </p:txBody>
      </p:sp>
    </p:spTree>
    <p:extLst>
      <p:ext uri="{BB962C8B-B14F-4D97-AF65-F5344CB8AC3E}">
        <p14:creationId xmlns:p14="http://schemas.microsoft.com/office/powerpoint/2010/main" val="145790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bg/>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animBg="1"/>
      <p:bldP spid="6"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defRPr/>
            </a:pPr>
            <a:r>
              <a:rPr lang="en-US" dirty="0">
                <a:solidFill>
                  <a:schemeClr val="tx2">
                    <a:satMod val="200000"/>
                  </a:schemeClr>
                </a:solidFill>
              </a:rPr>
              <a:t>Innateness Hypothesis: Universal Grammar</a:t>
            </a:r>
          </a:p>
        </p:txBody>
      </p:sp>
      <p:sp>
        <p:nvSpPr>
          <p:cNvPr id="3" name="Content Placeholder 2"/>
          <p:cNvSpPr>
            <a:spLocks noGrp="1"/>
          </p:cNvSpPr>
          <p:nvPr>
            <p:ph idx="1"/>
          </p:nvPr>
        </p:nvSpPr>
        <p:spPr>
          <a:solidFill>
            <a:schemeClr val="accent2">
              <a:lumMod val="40000"/>
              <a:lumOff val="60000"/>
            </a:schemeClr>
          </a:solidFill>
        </p:spPr>
        <p:txBody>
          <a:bodyPr>
            <a:normAutofit lnSpcReduction="10000"/>
          </a:bodyPr>
          <a:lstStyle/>
          <a:p>
            <a:pPr marL="411480">
              <a:buFont typeface="Wingdings"/>
              <a:buChar char=""/>
              <a:defRPr/>
            </a:pPr>
            <a:r>
              <a:rPr lang="en-US" dirty="0"/>
              <a:t>Noam Chomsky is the main theorist associated with this theory.</a:t>
            </a:r>
          </a:p>
          <a:p>
            <a:pPr marL="411480">
              <a:buFont typeface="Wingdings"/>
              <a:buChar char=""/>
              <a:defRPr/>
            </a:pPr>
            <a:r>
              <a:rPr lang="en-US" dirty="0"/>
              <a:t>Most widely accepted theory of first language (L1) acquisition.</a:t>
            </a:r>
          </a:p>
          <a:p>
            <a:pPr marL="411480">
              <a:buFont typeface="Wingdings"/>
              <a:buChar char=""/>
              <a:defRPr/>
            </a:pPr>
            <a:r>
              <a:rPr lang="en-US" dirty="0"/>
              <a:t>Emphasis on linguistic competence over linguistic performance</a:t>
            </a:r>
          </a:p>
          <a:p>
            <a:pPr marL="411480">
              <a:buFont typeface="Wingdings"/>
              <a:buChar char=""/>
              <a:defRPr/>
            </a:pPr>
            <a:r>
              <a:rPr lang="en-US" dirty="0"/>
              <a:t>Supports Poverty of the Stimulus argument.</a:t>
            </a:r>
          </a:p>
          <a:p>
            <a:pPr marL="411480">
              <a:buFont typeface="Wingdings"/>
              <a:buChar char=""/>
              <a:defRPr/>
            </a:pPr>
            <a:r>
              <a:rPr lang="en-US" dirty="0"/>
              <a:t>Highlights  that human beings possess innate knowledge of language or language faculty.</a:t>
            </a:r>
          </a:p>
          <a:p>
            <a:pPr marL="411480">
              <a:buFont typeface="Wingdings"/>
              <a:buChar char=""/>
              <a:defRPr/>
            </a:pPr>
            <a:r>
              <a:rPr lang="en-US" dirty="0"/>
              <a:t>Universal Grammar is what all languages have in common.</a:t>
            </a:r>
          </a:p>
          <a:p>
            <a:pPr marL="411480">
              <a:buFont typeface="Wingdings"/>
              <a:buChar char=""/>
              <a:defRPr/>
            </a:pPr>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3</a:t>
            </a:fld>
            <a:endParaRPr lang="en-US" dirty="0"/>
          </a:p>
        </p:txBody>
      </p:sp>
    </p:spTree>
    <p:extLst>
      <p:ext uri="{BB962C8B-B14F-4D97-AF65-F5344CB8AC3E}">
        <p14:creationId xmlns:p14="http://schemas.microsoft.com/office/powerpoint/2010/main" val="8319689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Universal Grammar: Poverty of the Stimulus</a:t>
            </a:r>
          </a:p>
        </p:txBody>
      </p:sp>
      <p:sp>
        <p:nvSpPr>
          <p:cNvPr id="3" name="Content Placeholder 2"/>
          <p:cNvSpPr>
            <a:spLocks noGrp="1"/>
          </p:cNvSpPr>
          <p:nvPr>
            <p:ph idx="1"/>
          </p:nvPr>
        </p:nvSpPr>
        <p:spPr>
          <a:solidFill>
            <a:schemeClr val="accent2">
              <a:lumMod val="40000"/>
              <a:lumOff val="60000"/>
            </a:schemeClr>
          </a:solidFill>
        </p:spPr>
        <p:txBody>
          <a:bodyPr>
            <a:normAutofit fontScale="92500" lnSpcReduction="20000"/>
          </a:bodyPr>
          <a:lstStyle/>
          <a:p>
            <a:r>
              <a:rPr lang="en-US" dirty="0"/>
              <a:t> </a:t>
            </a:r>
            <a:r>
              <a:rPr lang="en-US" b="1" dirty="0"/>
              <a:t>Poverty of the Stimulus</a:t>
            </a:r>
            <a:r>
              <a:rPr lang="en-US" dirty="0"/>
              <a:t>: States that children know much more language than the language to which they are exposed. Even with limited input from others, children can learn language  because of their innate, built-in system for acquiring such language.</a:t>
            </a:r>
          </a:p>
          <a:p>
            <a:r>
              <a:rPr lang="en-US" dirty="0"/>
              <a:t>Across cultures and languages, the developmental stages of language acquisition are similar.</a:t>
            </a:r>
          </a:p>
          <a:p>
            <a:r>
              <a:rPr lang="en-US" dirty="0"/>
              <a:t>Universal Grammar (UG): An innate blueprint for language</a:t>
            </a:r>
          </a:p>
          <a:p>
            <a:r>
              <a:rPr lang="en-US" dirty="0"/>
              <a:t>According to Universal Grammar, children do not start from scratch in language development. They construct language according to this inner blueprint.</a:t>
            </a:r>
          </a:p>
          <a:p>
            <a:r>
              <a:rPr lang="en-US" dirty="0"/>
              <a:t>From their environment, children acquire language-specific grammar, such as word order. They also acquire vocabulary specific to their language.</a:t>
            </a:r>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4</a:t>
            </a:fld>
            <a:endParaRPr lang="en-US" dirty="0"/>
          </a:p>
        </p:txBody>
      </p:sp>
    </p:spTree>
    <p:extLst>
      <p:ext uri="{BB962C8B-B14F-4D97-AF65-F5344CB8AC3E}">
        <p14:creationId xmlns:p14="http://schemas.microsoft.com/office/powerpoint/2010/main" val="3929909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solidFill>
                  <a:schemeClr val="tx2">
                    <a:satMod val="200000"/>
                  </a:schemeClr>
                </a:solidFill>
              </a:rPr>
              <a:t>Universal Grammar: Language Acquisition Device</a:t>
            </a:r>
          </a:p>
        </p:txBody>
      </p:sp>
      <p:sp>
        <p:nvSpPr>
          <p:cNvPr id="3" name="Content Placeholder 2"/>
          <p:cNvSpPr>
            <a:spLocks noGrp="1"/>
          </p:cNvSpPr>
          <p:nvPr>
            <p:ph idx="1"/>
          </p:nvPr>
        </p:nvSpPr>
        <p:spPr>
          <a:solidFill>
            <a:schemeClr val="accent2">
              <a:lumMod val="40000"/>
              <a:lumOff val="60000"/>
            </a:schemeClr>
          </a:solidFill>
        </p:spPr>
        <p:txBody>
          <a:bodyPr>
            <a:normAutofit/>
          </a:bodyPr>
          <a:lstStyle/>
          <a:p>
            <a:pPr marL="411480">
              <a:buFont typeface="Wingdings"/>
              <a:buChar char=""/>
              <a:defRPr/>
            </a:pPr>
            <a:r>
              <a:rPr lang="en-US" dirty="0"/>
              <a:t>According to Chomsky and other internal theorists, humans are born with built-in principles and parameters for acquiring language. This ability is built into an existing </a:t>
            </a:r>
            <a:r>
              <a:rPr lang="en-US" b="1" dirty="0"/>
              <a:t>Language  Acquisition Device (LAD).</a:t>
            </a:r>
          </a:p>
          <a:p>
            <a:pPr marL="411480">
              <a:buFont typeface="Wingdings"/>
              <a:buChar char=""/>
              <a:defRPr/>
            </a:pPr>
            <a:r>
              <a:rPr lang="en-US" dirty="0"/>
              <a:t>Universal Grammar is not acquired in L1; it is already existing at birth (but requires experience and maturation)</a:t>
            </a:r>
          </a:p>
          <a:p>
            <a:pPr marL="411480">
              <a:buFont typeface="Wingdings"/>
              <a:buChar char=""/>
              <a:defRPr/>
            </a:pPr>
            <a:r>
              <a:rPr lang="en-US" dirty="0"/>
              <a:t>L1 acquisition is the child’s process of selecting from within the parameters of  Universal Grammar, the ones matching the linguistic input in the environment</a:t>
            </a:r>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5</a:t>
            </a:fld>
            <a:endParaRPr lang="en-US" dirty="0"/>
          </a:p>
        </p:txBody>
      </p:sp>
    </p:spTree>
    <p:extLst>
      <p:ext uri="{BB962C8B-B14F-4D97-AF65-F5344CB8AC3E}">
        <p14:creationId xmlns:p14="http://schemas.microsoft.com/office/powerpoint/2010/main" val="2955766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Logical Problem of Language Learning</a:t>
            </a:r>
          </a:p>
        </p:txBody>
      </p:sp>
      <p:sp>
        <p:nvSpPr>
          <p:cNvPr id="8" name="Content Placeholder 7"/>
          <p:cNvSpPr>
            <a:spLocks noGrp="1"/>
          </p:cNvSpPr>
          <p:nvPr>
            <p:ph sz="quarter" idx="1"/>
          </p:nvPr>
        </p:nvSpPr>
        <p:spPr>
          <a:solidFill>
            <a:schemeClr val="accent2">
              <a:lumMod val="40000"/>
              <a:lumOff val="60000"/>
            </a:schemeClr>
          </a:solidFill>
        </p:spPr>
        <p:txBody>
          <a:bodyPr>
            <a:normAutofit/>
          </a:bodyPr>
          <a:lstStyle/>
          <a:p>
            <a:r>
              <a:rPr lang="en-US" b="1" dirty="0"/>
              <a:t>How can children achieve the final state of L1 so easily and successfully at an early age?</a:t>
            </a:r>
          </a:p>
          <a:p>
            <a:r>
              <a:rPr lang="en-US" dirty="0"/>
              <a:t>Innate linguistic knowledge (Chomsky, 1957, 1965)</a:t>
            </a:r>
          </a:p>
          <a:p>
            <a:r>
              <a:rPr lang="en-US" dirty="0"/>
              <a:t>Supported by:</a:t>
            </a:r>
          </a:p>
          <a:p>
            <a:pPr lvl="1"/>
            <a:r>
              <a:rPr lang="en-US" dirty="0"/>
              <a:t>Poverty of the Stimulus: Children language advances beyond the input received</a:t>
            </a:r>
          </a:p>
          <a:p>
            <a:pPr lvl="1"/>
            <a:r>
              <a:rPr lang="en-US" dirty="0"/>
              <a:t>Innate principles may need selective organization of input</a:t>
            </a:r>
          </a:p>
          <a:p>
            <a:pPr lvl="1"/>
            <a:r>
              <a:rPr lang="en-US" dirty="0"/>
              <a:t>Similar patterns exist for first language acquisition of any language in spite of input</a:t>
            </a:r>
          </a:p>
          <a:p>
            <a:endParaRPr lang="en-US" dirty="0"/>
          </a:p>
        </p:txBody>
      </p:sp>
      <p:sp>
        <p:nvSpPr>
          <p:cNvPr id="2" name="Slide Number Placeholder 1"/>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6</a:t>
            </a:fld>
            <a:endParaRPr lang="en-US" dirty="0"/>
          </a:p>
        </p:txBody>
      </p:sp>
    </p:spTree>
    <p:extLst>
      <p:ext uri="{BB962C8B-B14F-4D97-AF65-F5344CB8AC3E}">
        <p14:creationId xmlns:p14="http://schemas.microsoft.com/office/powerpoint/2010/main" val="298212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9314" y="381000"/>
            <a:ext cx="6400800" cy="1219200"/>
          </a:xfrm>
        </p:spPr>
        <p:txBody>
          <a:bodyPr>
            <a:normAutofit/>
          </a:bodyPr>
          <a:lstStyle/>
          <a:p>
            <a:r>
              <a:rPr lang="en-US" dirty="0"/>
              <a:t>Nature of Language Learning: Role of Natural ability</a:t>
            </a:r>
          </a:p>
        </p:txBody>
      </p:sp>
      <p:sp>
        <p:nvSpPr>
          <p:cNvPr id="3" name="Content Placeholder 2"/>
          <p:cNvSpPr>
            <a:spLocks noGrp="1"/>
          </p:cNvSpPr>
          <p:nvPr>
            <p:ph sz="quarter" idx="1"/>
          </p:nvPr>
        </p:nvSpPr>
        <p:spPr>
          <a:solidFill>
            <a:schemeClr val="accent2">
              <a:lumMod val="40000"/>
              <a:lumOff val="60000"/>
            </a:schemeClr>
          </a:solidFill>
        </p:spPr>
        <p:txBody>
          <a:bodyPr/>
          <a:lstStyle/>
          <a:p>
            <a:r>
              <a:rPr lang="en-US" dirty="0"/>
              <a:t>Innate capacity for language learning</a:t>
            </a:r>
          </a:p>
          <a:p>
            <a:r>
              <a:rPr lang="en-US" dirty="0"/>
              <a:t>All languages follow the same pattern and chronology of acquisition</a:t>
            </a:r>
          </a:p>
          <a:p>
            <a:r>
              <a:rPr lang="en-US" dirty="0"/>
              <a:t>Cut-off age for first language acquisition (puberty)</a:t>
            </a:r>
          </a:p>
          <a:p>
            <a:r>
              <a:rPr lang="en-US" dirty="0"/>
              <a:t>Principles “programmed” into all children genetically</a:t>
            </a:r>
          </a:p>
          <a:p>
            <a:r>
              <a:rPr lang="en-US" dirty="0"/>
              <a:t>Constant sequence for acquiring language structures</a:t>
            </a:r>
          </a:p>
          <a:p>
            <a:r>
              <a:rPr lang="en-US" dirty="0"/>
              <a:t>Variance in the rate of acquisition</a:t>
            </a:r>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7</a:t>
            </a:fld>
            <a:endParaRPr lang="en-US" dirty="0"/>
          </a:p>
        </p:txBody>
      </p:sp>
    </p:spTree>
    <p:extLst>
      <p:ext uri="{BB962C8B-B14F-4D97-AF65-F5344CB8AC3E}">
        <p14:creationId xmlns:p14="http://schemas.microsoft.com/office/powerpoint/2010/main" val="3603114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Nature of Language Learning: Social experience</a:t>
            </a:r>
          </a:p>
        </p:txBody>
      </p:sp>
      <p:sp>
        <p:nvSpPr>
          <p:cNvPr id="3" name="Content Placeholder 2"/>
          <p:cNvSpPr>
            <a:spLocks noGrp="1"/>
          </p:cNvSpPr>
          <p:nvPr>
            <p:ph sz="quarter" idx="1"/>
          </p:nvPr>
        </p:nvSpPr>
        <p:spPr>
          <a:solidFill>
            <a:schemeClr val="accent2">
              <a:lumMod val="40000"/>
              <a:lumOff val="60000"/>
            </a:schemeClr>
          </a:solidFill>
        </p:spPr>
        <p:txBody>
          <a:bodyPr>
            <a:normAutofit/>
          </a:bodyPr>
          <a:lstStyle/>
          <a:p>
            <a:r>
              <a:rPr lang="en-US" dirty="0"/>
              <a:t>Children must be immersed in L1 for acquisition to take place, even with the existence of genetic programming</a:t>
            </a:r>
          </a:p>
          <a:p>
            <a:r>
              <a:rPr lang="en-US" dirty="0"/>
              <a:t>Input and interaction must be present for acquisition to take place</a:t>
            </a:r>
          </a:p>
          <a:p>
            <a:r>
              <a:rPr lang="en-US" dirty="0"/>
              <a:t>L1 instruction not necessary; no evidence of acceleration due to parental grammatical correction</a:t>
            </a:r>
          </a:p>
          <a:p>
            <a:r>
              <a:rPr lang="en-US" dirty="0"/>
              <a:t>Rate and sequence of grammar and pronunciation not dependent on source of input</a:t>
            </a:r>
          </a:p>
          <a:p>
            <a:r>
              <a:rPr lang="en-US" dirty="0"/>
              <a:t>Vocabulary is dependent on social context and learned through social experiences</a:t>
            </a:r>
          </a:p>
          <a:p>
            <a:pPr marL="0" indent="0">
              <a:buNone/>
            </a:pPr>
            <a:endParaRPr lang="en-US" dirty="0"/>
          </a:p>
          <a:p>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8</a:t>
            </a:fld>
            <a:endParaRPr lang="en-US" dirty="0"/>
          </a:p>
        </p:txBody>
      </p:sp>
    </p:spTree>
    <p:extLst>
      <p:ext uri="{BB962C8B-B14F-4D97-AF65-F5344CB8AC3E}">
        <p14:creationId xmlns:p14="http://schemas.microsoft.com/office/powerpoint/2010/main" val="2312540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Universal Grammar: Stages in language acquisition</a:t>
            </a:r>
          </a:p>
        </p:txBody>
      </p:sp>
      <p:sp>
        <p:nvSpPr>
          <p:cNvPr id="3" name="Content Placeholder 2"/>
          <p:cNvSpPr>
            <a:spLocks noGrp="1"/>
          </p:cNvSpPr>
          <p:nvPr>
            <p:ph idx="1"/>
          </p:nvPr>
        </p:nvSpPr>
        <p:spPr>
          <a:solidFill>
            <a:schemeClr val="accent2">
              <a:lumMod val="40000"/>
              <a:lumOff val="60000"/>
            </a:schemeClr>
          </a:solidFill>
        </p:spPr>
        <p:txBody>
          <a:bodyPr>
            <a:normAutofit/>
          </a:bodyPr>
          <a:lstStyle/>
          <a:p>
            <a:r>
              <a:rPr lang="en-US" dirty="0"/>
              <a:t>Birth to 3-4 years old</a:t>
            </a:r>
          </a:p>
          <a:p>
            <a:pPr lvl="1"/>
            <a:r>
              <a:rPr lang="en-US" dirty="0"/>
              <a:t>Babbling</a:t>
            </a:r>
          </a:p>
          <a:p>
            <a:pPr lvl="1"/>
            <a:r>
              <a:rPr lang="en-US" dirty="0"/>
              <a:t>Acquiring first words</a:t>
            </a:r>
          </a:p>
          <a:p>
            <a:pPr lvl="1"/>
            <a:r>
              <a:rPr lang="en-US" dirty="0"/>
              <a:t>Putting words into sentences</a:t>
            </a:r>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9</a:t>
            </a:fld>
            <a:endParaRPr lang="en-US" dirty="0"/>
          </a:p>
        </p:txBody>
      </p:sp>
    </p:spTree>
    <p:extLst>
      <p:ext uri="{BB962C8B-B14F-4D97-AF65-F5344CB8AC3E}">
        <p14:creationId xmlns:p14="http://schemas.microsoft.com/office/powerpoint/2010/main" val="3756165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Babbling</a:t>
            </a:r>
          </a:p>
        </p:txBody>
      </p:sp>
      <p:sp>
        <p:nvSpPr>
          <p:cNvPr id="3" name="Content Placeholder 2"/>
          <p:cNvSpPr>
            <a:spLocks noGrp="1"/>
          </p:cNvSpPr>
          <p:nvPr>
            <p:ph idx="1"/>
          </p:nvPr>
        </p:nvSpPr>
        <p:spPr>
          <a:solidFill>
            <a:schemeClr val="accent2">
              <a:lumMod val="40000"/>
              <a:lumOff val="60000"/>
            </a:schemeClr>
          </a:solidFill>
        </p:spPr>
        <p:txBody>
          <a:bodyPr>
            <a:normAutofit/>
          </a:bodyPr>
          <a:lstStyle/>
          <a:p>
            <a:pPr marL="0" indent="0" algn="ctr">
              <a:buNone/>
            </a:pPr>
            <a:endParaRPr lang="en-US" dirty="0"/>
          </a:p>
          <a:p>
            <a:r>
              <a:rPr lang="en-US" dirty="0"/>
              <a:t>Using phonemes (units of sound) from every language</a:t>
            </a:r>
          </a:p>
          <a:p>
            <a:r>
              <a:rPr lang="en-US" dirty="0"/>
              <a:t>Children can learn any language when exposed to it</a:t>
            </a:r>
          </a:p>
          <a:p>
            <a:r>
              <a:rPr lang="en-US" dirty="0"/>
              <a:t>Can discriminate between phonemes from other languages and those non-existing in their parents’ language</a:t>
            </a:r>
          </a:p>
          <a:p>
            <a:r>
              <a:rPr lang="en-US" dirty="0"/>
              <a:t>Around six months of age they begin to lose the ability to discriminate phonemes and focus on those from their parents’ language</a:t>
            </a:r>
          </a:p>
          <a:p>
            <a:pPr marL="0" indent="0">
              <a:buNone/>
            </a:pPr>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10</a:t>
            </a:fld>
            <a:endParaRPr lang="en-US" dirty="0"/>
          </a:p>
        </p:txBody>
      </p:sp>
    </p:spTree>
    <p:extLst>
      <p:ext uri="{BB962C8B-B14F-4D97-AF65-F5344CB8AC3E}">
        <p14:creationId xmlns:p14="http://schemas.microsoft.com/office/powerpoint/2010/main" val="4220400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Words</a:t>
            </a:r>
          </a:p>
        </p:txBody>
      </p:sp>
      <p:sp>
        <p:nvSpPr>
          <p:cNvPr id="3" name="Content Placeholder 2"/>
          <p:cNvSpPr>
            <a:spLocks noGrp="1"/>
          </p:cNvSpPr>
          <p:nvPr>
            <p:ph idx="1"/>
          </p:nvPr>
        </p:nvSpPr>
        <p:spPr>
          <a:solidFill>
            <a:schemeClr val="accent2">
              <a:lumMod val="40000"/>
              <a:lumOff val="60000"/>
            </a:schemeClr>
          </a:solidFill>
        </p:spPr>
        <p:txBody>
          <a:bodyPr/>
          <a:lstStyle/>
          <a:p>
            <a:r>
              <a:rPr lang="en-US" dirty="0"/>
              <a:t>Holophrastic stage</a:t>
            </a:r>
          </a:p>
          <a:p>
            <a:r>
              <a:rPr lang="en-US" dirty="0"/>
              <a:t>First words; usually one-word utterances which convey a more complex meaning than the one word indicates</a:t>
            </a:r>
          </a:p>
          <a:p>
            <a:r>
              <a:rPr lang="en-US" dirty="0"/>
              <a:t>Telegraphic stage</a:t>
            </a:r>
          </a:p>
          <a:p>
            <a:r>
              <a:rPr lang="en-US" dirty="0"/>
              <a:t>Longer sentences with correct word order but limited on the application of adult grammar</a:t>
            </a:r>
          </a:p>
          <a:p>
            <a:pPr marL="0" indent="0">
              <a:buNone/>
            </a:pPr>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11</a:t>
            </a:fld>
            <a:endParaRPr lang="en-US" dirty="0"/>
          </a:p>
        </p:txBody>
      </p:sp>
    </p:spTree>
    <p:extLst>
      <p:ext uri="{BB962C8B-B14F-4D97-AF65-F5344CB8AC3E}">
        <p14:creationId xmlns:p14="http://schemas.microsoft.com/office/powerpoint/2010/main" val="504618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 development</a:t>
            </a:r>
          </a:p>
        </p:txBody>
      </p:sp>
      <p:sp>
        <p:nvSpPr>
          <p:cNvPr id="3" name="Content Placeholder 2"/>
          <p:cNvSpPr>
            <a:spLocks noGrp="1"/>
          </p:cNvSpPr>
          <p:nvPr>
            <p:ph idx="1"/>
          </p:nvPr>
        </p:nvSpPr>
        <p:spPr>
          <a:solidFill>
            <a:schemeClr val="accent2">
              <a:lumMod val="40000"/>
              <a:lumOff val="60000"/>
            </a:schemeClr>
          </a:solidFill>
        </p:spPr>
        <p:txBody>
          <a:bodyPr>
            <a:normAutofit lnSpcReduction="10000"/>
          </a:bodyPr>
          <a:lstStyle/>
          <a:p>
            <a:pPr marL="0" indent="0" algn="ctr">
              <a:buNone/>
            </a:pPr>
            <a:r>
              <a:rPr lang="en-US" dirty="0"/>
              <a:t>Phonological (related to sounds)</a:t>
            </a:r>
          </a:p>
          <a:p>
            <a:r>
              <a:rPr lang="en-US" dirty="0"/>
              <a:t>First, children acquire the set of sounds common to all languages of the world (such as sounds of p, s, b, m, d, k)</a:t>
            </a:r>
          </a:p>
          <a:p>
            <a:r>
              <a:rPr lang="en-US" dirty="0"/>
              <a:t>Later, children acquire sounds of their own language that are not common to other languages (such as sounds of Ɵ as in mouth).</a:t>
            </a:r>
          </a:p>
          <a:p>
            <a:r>
              <a:rPr lang="en-US" dirty="0"/>
              <a:t>At this stage, children can perceive and understand more sounds than they can produce.</a:t>
            </a:r>
          </a:p>
          <a:p>
            <a:r>
              <a:rPr lang="en-US" dirty="0"/>
              <a:t>Syntactical (syntax – word order) development proceeds ahead of phonological (sounds) development</a:t>
            </a:r>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12</a:t>
            </a:fld>
            <a:endParaRPr lang="en-US" dirty="0"/>
          </a:p>
        </p:txBody>
      </p:sp>
    </p:spTree>
    <p:extLst>
      <p:ext uri="{BB962C8B-B14F-4D97-AF65-F5344CB8AC3E}">
        <p14:creationId xmlns:p14="http://schemas.microsoft.com/office/powerpoint/2010/main" val="1275500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 development</a:t>
            </a:r>
          </a:p>
        </p:txBody>
      </p:sp>
      <p:sp>
        <p:nvSpPr>
          <p:cNvPr id="3" name="Content Placeholder 2"/>
          <p:cNvSpPr>
            <a:spLocks noGrp="1"/>
          </p:cNvSpPr>
          <p:nvPr>
            <p:ph idx="1"/>
          </p:nvPr>
        </p:nvSpPr>
        <p:spPr>
          <a:solidFill>
            <a:schemeClr val="accent2">
              <a:lumMod val="40000"/>
              <a:lumOff val="60000"/>
            </a:schemeClr>
          </a:solidFill>
        </p:spPr>
        <p:txBody>
          <a:bodyPr>
            <a:normAutofit fontScale="92500" lnSpcReduction="20000"/>
          </a:bodyPr>
          <a:lstStyle/>
          <a:p>
            <a:pPr marL="0" indent="0" algn="ctr">
              <a:buNone/>
            </a:pPr>
            <a:r>
              <a:rPr lang="en-US" dirty="0"/>
              <a:t>Morphological (study of words and word meaning)</a:t>
            </a:r>
          </a:p>
          <a:p>
            <a:r>
              <a:rPr lang="en-US" dirty="0"/>
              <a:t>Begin to acquire word meaning, often overextended</a:t>
            </a:r>
          </a:p>
          <a:p>
            <a:r>
              <a:rPr lang="en-US" dirty="0"/>
              <a:t>14 words a day for the first six years</a:t>
            </a:r>
          </a:p>
          <a:p>
            <a:r>
              <a:rPr lang="en-US" dirty="0"/>
              <a:t>While learning the meaning, syntax of the language is developed</a:t>
            </a:r>
          </a:p>
          <a:p>
            <a:r>
              <a:rPr lang="en-US" dirty="0"/>
              <a:t>Syntactic bootstrapping: Syntax can help with acquisition of meaning (for example, if a word is used as a verb or as a noun can change the meaning of the word)</a:t>
            </a:r>
          </a:p>
          <a:p>
            <a:r>
              <a:rPr lang="en-US" dirty="0"/>
              <a:t>Morphology acquisition involves overgeneralization (such as in using irregular verbs as regular – runned, eated, or irregular plurals as regular – childs, mouses, etc.)</a:t>
            </a:r>
          </a:p>
          <a:p>
            <a:r>
              <a:rPr lang="en-US" dirty="0"/>
              <a:t>Mistakes are great! They help us to understand how the child is learning language and show that imitation is not happening. </a:t>
            </a:r>
          </a:p>
          <a:p>
            <a:endParaRPr lang="en-US" dirty="0"/>
          </a:p>
          <a:p>
            <a:pPr marL="0" indent="0">
              <a:buNone/>
            </a:pPr>
            <a:endParaRPr lang="en-US" dirty="0"/>
          </a:p>
          <a:p>
            <a:endParaRPr lang="en-US" dirty="0"/>
          </a:p>
          <a:p>
            <a:endParaRPr lang="en-US" dirty="0"/>
          </a:p>
          <a:p>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13</a:t>
            </a:fld>
            <a:endParaRPr lang="en-US" dirty="0"/>
          </a:p>
        </p:txBody>
      </p:sp>
    </p:spTree>
    <p:extLst>
      <p:ext uri="{BB962C8B-B14F-4D97-AF65-F5344CB8AC3E}">
        <p14:creationId xmlns:p14="http://schemas.microsoft.com/office/powerpoint/2010/main" val="2400222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Continued development</a:t>
            </a:r>
          </a:p>
        </p:txBody>
      </p:sp>
      <p:sp>
        <p:nvSpPr>
          <p:cNvPr id="3" name="Content Placeholder 2"/>
          <p:cNvSpPr>
            <a:spLocks noGrp="1"/>
          </p:cNvSpPr>
          <p:nvPr>
            <p:ph idx="1"/>
          </p:nvPr>
        </p:nvSpPr>
        <p:spPr>
          <a:solidFill>
            <a:schemeClr val="accent2">
              <a:lumMod val="40000"/>
              <a:lumOff val="60000"/>
            </a:schemeClr>
          </a:solidFill>
        </p:spPr>
        <p:txBody>
          <a:bodyPr/>
          <a:lstStyle/>
          <a:p>
            <a:pPr marL="0" indent="0" algn="ctr">
              <a:buNone/>
            </a:pPr>
            <a:r>
              <a:rPr lang="en-US" dirty="0"/>
              <a:t>Syntactical (related to word order in a sentence)</a:t>
            </a:r>
          </a:p>
          <a:p>
            <a:r>
              <a:rPr lang="en-US" dirty="0"/>
              <a:t>Research indicates that syntactic competence is ahead of productive ability</a:t>
            </a:r>
          </a:p>
          <a:p>
            <a:r>
              <a:rPr lang="en-US" dirty="0"/>
              <a:t>By age 2, string of words with clear syntax and semantics</a:t>
            </a:r>
          </a:p>
          <a:p>
            <a:r>
              <a:rPr lang="en-US" dirty="0"/>
              <a:t>Children seldom violate the syntax rules of their language (another argument in favor of UG)</a:t>
            </a:r>
          </a:p>
          <a:p>
            <a:endParaRPr lang="en-US" dirty="0"/>
          </a:p>
          <a:p>
            <a:endParaRPr lang="en-US" dirty="0"/>
          </a:p>
          <a:p>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14</a:t>
            </a:fld>
            <a:endParaRPr lang="en-US" dirty="0"/>
          </a:p>
        </p:txBody>
      </p:sp>
    </p:spTree>
    <p:extLst>
      <p:ext uri="{BB962C8B-B14F-4D97-AF65-F5344CB8AC3E}">
        <p14:creationId xmlns:p14="http://schemas.microsoft.com/office/powerpoint/2010/main" val="3260217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Diversity in learners</a:t>
            </a:r>
          </a:p>
        </p:txBody>
      </p:sp>
      <p:sp>
        <p:nvSpPr>
          <p:cNvPr id="8195" name="Rectangle 3"/>
          <p:cNvSpPr>
            <a:spLocks noGrp="1" noChangeArrowheads="1"/>
          </p:cNvSpPr>
          <p:nvPr>
            <p:ph type="body" idx="1"/>
          </p:nvPr>
        </p:nvSpPr>
        <p:spPr>
          <a:solidFill>
            <a:schemeClr val="accent2">
              <a:lumMod val="40000"/>
              <a:lumOff val="60000"/>
            </a:schemeClr>
          </a:solidFill>
        </p:spPr>
        <p:txBody>
          <a:bodyPr/>
          <a:lstStyle/>
          <a:p>
            <a:pPr eaLnBrk="1" hangingPunct="1"/>
            <a:r>
              <a:rPr lang="en-US" dirty="0"/>
              <a:t>Linguistic competence vs. linguistic performance</a:t>
            </a:r>
          </a:p>
          <a:p>
            <a:pPr lvl="1" eaLnBrk="1" hangingPunct="1"/>
            <a:r>
              <a:rPr lang="en-US" dirty="0"/>
              <a:t>	Knowing vs. producing</a:t>
            </a:r>
          </a:p>
          <a:p>
            <a:pPr eaLnBrk="1" hangingPunct="1"/>
            <a:r>
              <a:rPr lang="en-US" dirty="0"/>
              <a:t>Communicative competence</a:t>
            </a:r>
          </a:p>
          <a:p>
            <a:pPr lvl="1" eaLnBrk="1" hangingPunct="1"/>
            <a:r>
              <a:rPr lang="en-US" dirty="0"/>
              <a:t>	Societal influence on language production</a:t>
            </a:r>
          </a:p>
          <a:p>
            <a:pPr eaLnBrk="1" hangingPunct="1"/>
            <a:r>
              <a:rPr lang="en-US" dirty="0"/>
              <a:t>Pragmatic competence</a:t>
            </a:r>
          </a:p>
          <a:p>
            <a:pPr lvl="1" eaLnBrk="1" hangingPunct="1"/>
            <a:r>
              <a:rPr lang="en-US" dirty="0"/>
              <a:t>Language in a variety of contexts</a:t>
            </a:r>
          </a:p>
        </p:txBody>
      </p:sp>
      <p:sp>
        <p:nvSpPr>
          <p:cNvPr id="2" name="Slide Number Placeholder 1"/>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15</a:t>
            </a:fld>
            <a:endParaRPr lang="en-US" dirty="0"/>
          </a:p>
        </p:txBody>
      </p:sp>
    </p:spTree>
    <p:extLst>
      <p:ext uri="{BB962C8B-B14F-4D97-AF65-F5344CB8AC3E}">
        <p14:creationId xmlns:p14="http://schemas.microsoft.com/office/powerpoint/2010/main" val="2481667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Signed Language Development</a:t>
            </a:r>
          </a:p>
        </p:txBody>
      </p:sp>
      <p:sp>
        <p:nvSpPr>
          <p:cNvPr id="3" name="Content Placeholder 2"/>
          <p:cNvSpPr>
            <a:spLocks noGrp="1"/>
          </p:cNvSpPr>
          <p:nvPr>
            <p:ph idx="1"/>
          </p:nvPr>
        </p:nvSpPr>
        <p:spPr>
          <a:solidFill>
            <a:schemeClr val="accent2">
              <a:lumMod val="40000"/>
              <a:lumOff val="60000"/>
            </a:schemeClr>
          </a:solidFill>
        </p:spPr>
        <p:txBody>
          <a:bodyPr/>
          <a:lstStyle/>
          <a:p>
            <a:r>
              <a:rPr lang="en-US" dirty="0"/>
              <a:t>Proceeds in the same sequence as spoken language:</a:t>
            </a:r>
          </a:p>
          <a:p>
            <a:r>
              <a:rPr lang="en-US" dirty="0"/>
              <a:t>Babbles – single signs – combined signs</a:t>
            </a:r>
          </a:p>
          <a:p>
            <a:r>
              <a:rPr lang="en-US" dirty="0"/>
              <a:t>Involves interaction between UG and home language</a:t>
            </a:r>
          </a:p>
          <a:p>
            <a:r>
              <a:rPr lang="en-US" dirty="0"/>
              <a:t>Hearing children of deaf parents acquire spoken and sign language</a:t>
            </a:r>
          </a:p>
          <a:p>
            <a:r>
              <a:rPr lang="en-US" dirty="0"/>
              <a:t>Deaf children of hearing parents will experience language delay if not exposed to sign language from birth. However, they will invent their own signs with linguistic and syntactical complexity (another argument in favor of UG)</a:t>
            </a:r>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16</a:t>
            </a:fld>
            <a:endParaRPr lang="en-US" dirty="0"/>
          </a:p>
        </p:txBody>
      </p:sp>
    </p:spTree>
    <p:extLst>
      <p:ext uri="{BB962C8B-B14F-4D97-AF65-F5344CB8AC3E}">
        <p14:creationId xmlns:p14="http://schemas.microsoft.com/office/powerpoint/2010/main" val="1668185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Functionalism</a:t>
            </a:r>
          </a:p>
        </p:txBody>
      </p:sp>
      <p:sp>
        <p:nvSpPr>
          <p:cNvPr id="3" name="Content Placeholder 2"/>
          <p:cNvSpPr>
            <a:spLocks noGrp="1"/>
          </p:cNvSpPr>
          <p:nvPr>
            <p:ph idx="1"/>
          </p:nvPr>
        </p:nvSpPr>
        <p:spPr>
          <a:solidFill>
            <a:srgbClr val="92D050"/>
          </a:solidFill>
        </p:spPr>
        <p:txBody>
          <a:bodyPr>
            <a:normAutofit lnSpcReduction="10000"/>
          </a:bodyPr>
          <a:lstStyle/>
          <a:p>
            <a:r>
              <a:rPr lang="en-US" dirty="0">
                <a:solidFill>
                  <a:srgbClr val="C00000"/>
                </a:solidFill>
              </a:rPr>
              <a:t>External</a:t>
            </a:r>
            <a:r>
              <a:rPr lang="en-US" dirty="0"/>
              <a:t> focus</a:t>
            </a:r>
          </a:p>
          <a:p>
            <a:r>
              <a:rPr lang="en-US" dirty="0"/>
              <a:t>Language has a purpose (function) which is to communicate</a:t>
            </a:r>
          </a:p>
          <a:p>
            <a:r>
              <a:rPr lang="en-US" dirty="0"/>
              <a:t>Focus on linguistic competence and on linguistic performance</a:t>
            </a:r>
          </a:p>
          <a:p>
            <a:r>
              <a:rPr lang="en-US" sz="3200" dirty="0">
                <a:solidFill>
                  <a:srgbClr val="FF0000"/>
                </a:solidFill>
              </a:rPr>
              <a:t>Approaches to Functionalism:</a:t>
            </a:r>
          </a:p>
          <a:p>
            <a:r>
              <a:rPr lang="en-US" dirty="0"/>
              <a:t>Systemic Linguistics</a:t>
            </a:r>
          </a:p>
          <a:p>
            <a:r>
              <a:rPr lang="en-US" dirty="0"/>
              <a:t>Functional Typology</a:t>
            </a:r>
          </a:p>
          <a:p>
            <a:r>
              <a:rPr lang="en-US" dirty="0"/>
              <a:t>Function-to-form-mapping</a:t>
            </a:r>
          </a:p>
          <a:p>
            <a:r>
              <a:rPr lang="en-US" dirty="0"/>
              <a:t>Information organization</a:t>
            </a:r>
          </a:p>
          <a:p>
            <a:endParaRPr lang="en-US" dirty="0">
              <a:solidFill>
                <a:srgbClr val="FF0000"/>
              </a:solidFill>
            </a:endParaRPr>
          </a:p>
          <a:p>
            <a:pPr algn="ctr"/>
            <a:endParaRPr lang="en-US" dirty="0"/>
          </a:p>
          <a:p>
            <a:pPr algn="ctr"/>
            <a:endParaRPr lang="en-US" dirty="0"/>
          </a:p>
          <a:p>
            <a:pPr algn="ctr"/>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17</a:t>
            </a:fld>
            <a:endParaRPr lang="en-US" dirty="0"/>
          </a:p>
        </p:txBody>
      </p:sp>
    </p:spTree>
    <p:extLst>
      <p:ext uri="{BB962C8B-B14F-4D97-AF65-F5344CB8AC3E}">
        <p14:creationId xmlns:p14="http://schemas.microsoft.com/office/powerpoint/2010/main" val="4196906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Systemic Linguistics</a:t>
            </a:r>
          </a:p>
        </p:txBody>
      </p:sp>
      <p:sp>
        <p:nvSpPr>
          <p:cNvPr id="3" name="Content Placeholder 2"/>
          <p:cNvSpPr>
            <a:spLocks noGrp="1"/>
          </p:cNvSpPr>
          <p:nvPr>
            <p:ph idx="1"/>
          </p:nvPr>
        </p:nvSpPr>
        <p:spPr>
          <a:solidFill>
            <a:srgbClr val="92D050"/>
          </a:solidFill>
        </p:spPr>
        <p:txBody>
          <a:bodyPr>
            <a:normAutofit fontScale="92500" lnSpcReduction="20000"/>
          </a:bodyPr>
          <a:lstStyle/>
          <a:p>
            <a:r>
              <a:rPr lang="en-US" dirty="0"/>
              <a:t>Halliday (1950s-1970s)</a:t>
            </a:r>
          </a:p>
          <a:p>
            <a:r>
              <a:rPr lang="en-US" dirty="0"/>
              <a:t>Language is about meaning</a:t>
            </a:r>
          </a:p>
          <a:p>
            <a:r>
              <a:rPr lang="en-US" dirty="0"/>
              <a:t>Not a system of rules, but the meaning intended by the speaker</a:t>
            </a:r>
          </a:p>
          <a:p>
            <a:r>
              <a:rPr lang="en-US" dirty="0"/>
              <a:t>Functions of language:</a:t>
            </a:r>
          </a:p>
          <a:p>
            <a:pPr lvl="1"/>
            <a:r>
              <a:rPr lang="en-US" dirty="0"/>
              <a:t>Instrumental</a:t>
            </a:r>
          </a:p>
          <a:p>
            <a:pPr lvl="1"/>
            <a:r>
              <a:rPr lang="en-US" dirty="0"/>
              <a:t>Regulatory</a:t>
            </a:r>
          </a:p>
          <a:p>
            <a:pPr lvl="1"/>
            <a:r>
              <a:rPr lang="en-US" dirty="0"/>
              <a:t>Interactional</a:t>
            </a:r>
          </a:p>
          <a:p>
            <a:pPr lvl="1"/>
            <a:r>
              <a:rPr lang="en-US" dirty="0"/>
              <a:t>Personal</a:t>
            </a:r>
          </a:p>
          <a:p>
            <a:pPr lvl="1"/>
            <a:r>
              <a:rPr lang="en-US" dirty="0"/>
              <a:t>Heuristic</a:t>
            </a:r>
          </a:p>
          <a:p>
            <a:pPr lvl="1"/>
            <a:r>
              <a:rPr lang="en-US" dirty="0"/>
              <a:t>Imagination</a:t>
            </a:r>
          </a:p>
          <a:p>
            <a:pPr lvl="1"/>
            <a:r>
              <a:rPr lang="en-US" dirty="0"/>
              <a:t>Representational</a:t>
            </a:r>
          </a:p>
          <a:p>
            <a:pPr lvl="1">
              <a:buNone/>
            </a:pPr>
            <a:r>
              <a:rPr lang="en-US" dirty="0"/>
              <a:t>	</a:t>
            </a:r>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18</a:t>
            </a:fld>
            <a:endParaRPr lang="en-US" dirty="0"/>
          </a:p>
        </p:txBody>
      </p:sp>
    </p:spTree>
    <p:extLst>
      <p:ext uri="{BB962C8B-B14F-4D97-AF65-F5344CB8AC3E}">
        <p14:creationId xmlns:p14="http://schemas.microsoft.com/office/powerpoint/2010/main" val="987047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Typology</a:t>
            </a:r>
          </a:p>
        </p:txBody>
      </p:sp>
      <p:sp>
        <p:nvSpPr>
          <p:cNvPr id="3" name="Content Placeholder 2"/>
          <p:cNvSpPr>
            <a:spLocks noGrp="1"/>
          </p:cNvSpPr>
          <p:nvPr>
            <p:ph idx="1"/>
          </p:nvPr>
        </p:nvSpPr>
        <p:spPr>
          <a:solidFill>
            <a:srgbClr val="92D050"/>
          </a:solidFill>
        </p:spPr>
        <p:txBody>
          <a:bodyPr>
            <a:normAutofit lnSpcReduction="10000"/>
          </a:bodyPr>
          <a:lstStyle/>
          <a:p>
            <a:r>
              <a:rPr lang="en-US" dirty="0"/>
              <a:t>Classifies languages into types with the goal of describing patterns of similarities and differences between languages</a:t>
            </a:r>
          </a:p>
          <a:p>
            <a:r>
              <a:rPr lang="en-US" dirty="0"/>
              <a:t>Analyzes language structure, meaning and use</a:t>
            </a:r>
          </a:p>
          <a:p>
            <a:r>
              <a:rPr lang="en-US" dirty="0"/>
              <a:t>Used to describe stages of second language acquisition: Why some structures are more difficult than others and why some transfer better than others</a:t>
            </a:r>
          </a:p>
          <a:p>
            <a:r>
              <a:rPr lang="en-US" dirty="0"/>
              <a:t>“Unmarked” vs. “marked” features </a:t>
            </a:r>
          </a:p>
          <a:p>
            <a:pPr lvl="1"/>
            <a:r>
              <a:rPr lang="en-US" dirty="0"/>
              <a:t>Unmarked (general): How’s </a:t>
            </a:r>
            <a:r>
              <a:rPr lang="en-US" b="1" dirty="0"/>
              <a:t>everyone</a:t>
            </a:r>
            <a:r>
              <a:rPr lang="en-US" dirty="0"/>
              <a:t>?</a:t>
            </a:r>
          </a:p>
          <a:p>
            <a:pPr lvl="1"/>
            <a:r>
              <a:rPr lang="en-US" dirty="0"/>
              <a:t>Marked (specific):  How’s </a:t>
            </a:r>
            <a:r>
              <a:rPr lang="en-US" b="1" dirty="0"/>
              <a:t>your dad</a:t>
            </a:r>
            <a:r>
              <a:rPr lang="en-US" dirty="0"/>
              <a:t>?</a:t>
            </a:r>
          </a:p>
          <a:p>
            <a:pPr lvl="1"/>
            <a:r>
              <a:rPr lang="en-US" dirty="0"/>
              <a:t>Unmarked  (general): A </a:t>
            </a:r>
            <a:r>
              <a:rPr lang="en-US" b="1" dirty="0"/>
              <a:t>person</a:t>
            </a:r>
            <a:r>
              <a:rPr lang="en-US" dirty="0"/>
              <a:t> applied for the job.</a:t>
            </a:r>
          </a:p>
          <a:p>
            <a:pPr lvl="1"/>
            <a:r>
              <a:rPr lang="en-US" dirty="0"/>
              <a:t>Marked (specific): An </a:t>
            </a:r>
            <a:r>
              <a:rPr lang="en-US" b="1" dirty="0"/>
              <a:t>Asian woman </a:t>
            </a:r>
            <a:r>
              <a:rPr lang="en-US" dirty="0"/>
              <a:t>applied for the job.</a:t>
            </a:r>
          </a:p>
          <a:p>
            <a:endParaRPr lang="en-US" dirty="0"/>
          </a:p>
          <a:p>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19</a:t>
            </a:fld>
            <a:endParaRPr lang="en-US" dirty="0"/>
          </a:p>
        </p:txBody>
      </p:sp>
    </p:spTree>
    <p:extLst>
      <p:ext uri="{BB962C8B-B14F-4D97-AF65-F5344CB8AC3E}">
        <p14:creationId xmlns:p14="http://schemas.microsoft.com/office/powerpoint/2010/main" val="3348206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Function-to-Form Mapping</a:t>
            </a:r>
          </a:p>
        </p:txBody>
      </p:sp>
      <p:sp>
        <p:nvSpPr>
          <p:cNvPr id="3" name="Content Placeholder 2"/>
          <p:cNvSpPr>
            <a:spLocks noGrp="1"/>
          </p:cNvSpPr>
          <p:nvPr>
            <p:ph idx="1"/>
          </p:nvPr>
        </p:nvSpPr>
        <p:spPr>
          <a:solidFill>
            <a:srgbClr val="92D050"/>
          </a:solidFill>
        </p:spPr>
        <p:txBody>
          <a:bodyPr/>
          <a:lstStyle/>
          <a:p>
            <a:r>
              <a:rPr lang="en-US" dirty="0"/>
              <a:t>First language (L1) and second language (L2) involve a process of grammaticalization:</a:t>
            </a:r>
          </a:p>
          <a:p>
            <a:r>
              <a:rPr lang="en-US" dirty="0"/>
              <a:t>From context (</a:t>
            </a:r>
            <a:r>
              <a:rPr lang="en-US" b="1" dirty="0">
                <a:solidFill>
                  <a:srgbClr val="7030A0"/>
                </a:solidFill>
              </a:rPr>
              <a:t>I play soccer</a:t>
            </a:r>
            <a:r>
              <a:rPr lang="en-US" dirty="0"/>
              <a:t>) to</a:t>
            </a:r>
          </a:p>
          <a:p>
            <a:r>
              <a:rPr lang="en-US" dirty="0"/>
              <a:t>More precise vocabulary (</a:t>
            </a:r>
            <a:r>
              <a:rPr lang="en-US" b="1" dirty="0">
                <a:solidFill>
                  <a:srgbClr val="7030A0"/>
                </a:solidFill>
              </a:rPr>
              <a:t>Yesterday I play soccer</a:t>
            </a:r>
            <a:r>
              <a:rPr lang="en-US" dirty="0"/>
              <a:t>) to</a:t>
            </a:r>
          </a:p>
          <a:p>
            <a:r>
              <a:rPr lang="en-US" dirty="0"/>
              <a:t>Correct grammatical marker (</a:t>
            </a:r>
            <a:r>
              <a:rPr lang="en-US" b="1" dirty="0">
                <a:solidFill>
                  <a:srgbClr val="7030A0"/>
                </a:solidFill>
              </a:rPr>
              <a:t>I played soccer</a:t>
            </a:r>
            <a:r>
              <a:rPr lang="en-US" dirty="0"/>
              <a:t>)</a:t>
            </a:r>
          </a:p>
          <a:p>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20</a:t>
            </a:fld>
            <a:endParaRPr lang="en-US" dirty="0"/>
          </a:p>
        </p:txBody>
      </p:sp>
    </p:spTree>
    <p:extLst>
      <p:ext uri="{BB962C8B-B14F-4D97-AF65-F5344CB8AC3E}">
        <p14:creationId xmlns:p14="http://schemas.microsoft.com/office/powerpoint/2010/main" val="462400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 Organization</a:t>
            </a:r>
          </a:p>
        </p:txBody>
      </p:sp>
      <p:sp>
        <p:nvSpPr>
          <p:cNvPr id="3" name="Content Placeholder 2"/>
          <p:cNvSpPr>
            <a:spLocks noGrp="1"/>
          </p:cNvSpPr>
          <p:nvPr>
            <p:ph idx="1"/>
          </p:nvPr>
        </p:nvSpPr>
        <p:spPr>
          <a:solidFill>
            <a:srgbClr val="92D050"/>
          </a:solidFill>
        </p:spPr>
        <p:txBody>
          <a:bodyPr>
            <a:normAutofit/>
          </a:bodyPr>
          <a:lstStyle/>
          <a:p>
            <a:r>
              <a:rPr lang="en-US" dirty="0"/>
              <a:t>All learners of L1 and L2 go through a similar sequence of development of interlanguage as to how they organize information</a:t>
            </a:r>
          </a:p>
          <a:p>
            <a:r>
              <a:rPr lang="en-US" dirty="0"/>
              <a:t>Focus on utterance structure - How words are put together to make meaning</a:t>
            </a:r>
          </a:p>
          <a:p>
            <a:r>
              <a:rPr lang="en-US" dirty="0"/>
              <a:t>Levels of interlanguage:</a:t>
            </a:r>
          </a:p>
          <a:p>
            <a:pPr lvl="1"/>
            <a:r>
              <a:rPr lang="en-US" dirty="0"/>
              <a:t>Using words in an unconnected way</a:t>
            </a:r>
          </a:p>
          <a:p>
            <a:pPr lvl="1"/>
            <a:r>
              <a:rPr lang="en-US" dirty="0"/>
              <a:t>Adding verbs and using basic structure</a:t>
            </a:r>
          </a:p>
          <a:p>
            <a:pPr lvl="1"/>
            <a:r>
              <a:rPr lang="en-US" dirty="0"/>
              <a:t>Increased sophistication</a:t>
            </a:r>
          </a:p>
          <a:p>
            <a:endParaRPr lang="en-US" dirty="0"/>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21</a:t>
            </a:fld>
            <a:endParaRPr lang="en-US" dirty="0"/>
          </a:p>
        </p:txBody>
      </p:sp>
    </p:spTree>
    <p:extLst>
      <p:ext uri="{BB962C8B-B14F-4D97-AF65-F5344CB8AC3E}">
        <p14:creationId xmlns:p14="http://schemas.microsoft.com/office/powerpoint/2010/main" val="563246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Agreement among Functional Approaches</a:t>
            </a:r>
          </a:p>
        </p:txBody>
      </p:sp>
      <p:sp>
        <p:nvSpPr>
          <p:cNvPr id="3" name="Content Placeholder 2"/>
          <p:cNvSpPr>
            <a:spLocks noGrp="1"/>
          </p:cNvSpPr>
          <p:nvPr>
            <p:ph idx="1"/>
          </p:nvPr>
        </p:nvSpPr>
        <p:spPr>
          <a:solidFill>
            <a:srgbClr val="92D050"/>
          </a:solidFill>
        </p:spPr>
        <p:txBody>
          <a:bodyPr>
            <a:normAutofit/>
          </a:bodyPr>
          <a:lstStyle/>
          <a:p>
            <a:r>
              <a:rPr lang="en-US" dirty="0"/>
              <a:t>Acquiring a second language is acquiring a system for conveying meaning</a:t>
            </a:r>
          </a:p>
          <a:p>
            <a:r>
              <a:rPr lang="en-US" dirty="0"/>
              <a:t>Language is acquired as a result of creative involvement by the learner in the process of communication</a:t>
            </a:r>
          </a:p>
          <a:p>
            <a:r>
              <a:rPr lang="en-US" dirty="0"/>
              <a:t>Circumstances of use essential in understanding L2 acquisition</a:t>
            </a:r>
          </a:p>
          <a:p>
            <a:r>
              <a:rPr lang="en-US" b="1" dirty="0"/>
              <a:t>Many functional linguists believe in the existence of an innate ability for learning language. The “logical problem of language” is still a consideration from the functional perspectives.</a:t>
            </a:r>
          </a:p>
        </p:txBody>
      </p:sp>
      <p:sp>
        <p:nvSpPr>
          <p:cNvPr id="4" name="Slide Number Placeholder 3"/>
          <p:cNvSpPr>
            <a:spLocks noGrp="1"/>
          </p:cNvSpPr>
          <p:nvPr>
            <p:ph type="sldNum" sz="quarter" idx="4294967295"/>
          </p:nvPr>
        </p:nvSpPr>
        <p:spPr>
          <a:xfrm>
            <a:off x="6457950" y="6356351"/>
            <a:ext cx="2057400" cy="365125"/>
          </a:xfrm>
          <a:prstGeom prst="rect">
            <a:avLst/>
          </a:prstGeom>
        </p:spPr>
        <p:txBody>
          <a:bodyPr/>
          <a:lstStyle/>
          <a:p>
            <a:fld id="{B845F5CB-7C1B-46A3-8D8D-25575747FF54}" type="slidenum">
              <a:rPr lang="en-US" smtClean="0"/>
              <a:pPr/>
              <a:t>22</a:t>
            </a:fld>
            <a:endParaRPr lang="en-US" dirty="0"/>
          </a:p>
        </p:txBody>
      </p:sp>
    </p:spTree>
    <p:extLst>
      <p:ext uri="{BB962C8B-B14F-4D97-AF65-F5344CB8AC3E}">
        <p14:creationId xmlns:p14="http://schemas.microsoft.com/office/powerpoint/2010/main" val="23010202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TotalTime>
  <Words>1630</Words>
  <Application>Microsoft Office PowerPoint</Application>
  <PresentationFormat>On-screen Show (4:3)</PresentationFormat>
  <Paragraphs>216</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Wingdings</vt:lpstr>
      <vt:lpstr>Office Theme</vt:lpstr>
      <vt:lpstr>EDU 6356</vt:lpstr>
      <vt:lpstr>Two views of language acquisition</vt:lpstr>
      <vt:lpstr>Innateness Hypothesis: Universal Grammar</vt:lpstr>
      <vt:lpstr>Universal Grammar: Poverty of the Stimulus</vt:lpstr>
      <vt:lpstr>Universal Grammar: Language Acquisition Device</vt:lpstr>
      <vt:lpstr>Logical Problem of Language Learning</vt:lpstr>
      <vt:lpstr>Nature of Language Learning: Role of Natural ability</vt:lpstr>
      <vt:lpstr>Nature of Language Learning: Social experience</vt:lpstr>
      <vt:lpstr>Universal Grammar: Stages in language acquisition</vt:lpstr>
      <vt:lpstr>Babbling</vt:lpstr>
      <vt:lpstr>First Words</vt:lpstr>
      <vt:lpstr>Continued development</vt:lpstr>
      <vt:lpstr>Continued development</vt:lpstr>
      <vt:lpstr> Continued development</vt:lpstr>
      <vt:lpstr>Diversity in learners</vt:lpstr>
      <vt:lpstr>Signed Language Development</vt:lpstr>
      <vt:lpstr>Functionalism</vt:lpstr>
      <vt:lpstr>Systemic Linguistics</vt:lpstr>
      <vt:lpstr>Functional Typology</vt:lpstr>
      <vt:lpstr>Function-to-Form Mapping</vt:lpstr>
      <vt:lpstr>Information Organization</vt:lpstr>
      <vt:lpstr>Agreement among Functional Approaches</vt:lpstr>
    </vt:vector>
  </TitlesOfParts>
  <Company>Texas Wesleyan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Shelly Jackman</dc:creator>
  <cp:lastModifiedBy>Ruby Coleman</cp:lastModifiedBy>
  <cp:revision>18</cp:revision>
  <dcterms:created xsi:type="dcterms:W3CDTF">2014-11-18T16:31:50Z</dcterms:created>
  <dcterms:modified xsi:type="dcterms:W3CDTF">2020-10-10T17:00:38Z</dcterms:modified>
</cp:coreProperties>
</file>