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163"/>
    <a:srgbClr val="F9C5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 snapToGrid="0" snapToObjects="1"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F807A-9D9E-C348-91A5-FAA62AD4F021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A6A6F-7809-9547-8CA1-453CE1B62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704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D41C-5F80-4974-9AC0-516E3D5C8874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D41C-5F80-4974-9AC0-516E3D5C887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9A34-4111-428C-BE3C-50C65A00A11E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96348" y="4422098"/>
            <a:ext cx="5486400" cy="4114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83F7D-1DA0-4118-A6C2-BC150D6971C9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D41C-5F80-4974-9AC0-516E3D5C887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D41C-5F80-4974-9AC0-516E3D5C887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D41C-5F80-4974-9AC0-516E3D5C8874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96348" y="4422098"/>
            <a:ext cx="5486400" cy="4114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83F7D-1DA0-4118-A6C2-BC150D6971C9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83F7D-1DA0-4118-A6C2-BC150D6971C9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83F7D-1DA0-4118-A6C2-BC150D6971C9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D41C-5F80-4974-9AC0-516E3D5C887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140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79801"/>
            <a:ext cx="7533921" cy="1169621"/>
          </a:xfrm>
        </p:spPr>
        <p:txBody>
          <a:bodyPr/>
          <a:lstStyle>
            <a:lvl1pPr>
              <a:defRPr>
                <a:solidFill>
                  <a:srgbClr val="03316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18556"/>
            <a:ext cx="7533922" cy="1008944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00589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763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963334"/>
            <a:ext cx="7539743" cy="1072445"/>
          </a:xfrm>
        </p:spPr>
        <p:txBody>
          <a:bodyPr anchor="t">
            <a:normAutofit/>
          </a:bodyPr>
          <a:lstStyle>
            <a:lvl1pPr algn="l">
              <a:defRPr sz="3000" b="1" cap="all">
                <a:solidFill>
                  <a:srgbClr val="03316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1334"/>
            <a:ext cx="7539743" cy="7620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307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5665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46779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76499"/>
            <a:ext cx="4040188" cy="36496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46779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76499"/>
            <a:ext cx="4041775" cy="36496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9801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9542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750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4606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24606"/>
            <a:ext cx="5111750" cy="55971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86657"/>
            <a:ext cx="3008313" cy="443512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7186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877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8873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005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77332"/>
            <a:ext cx="8229600" cy="986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85056"/>
            <a:ext cx="8229600" cy="4341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213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000" b="1" kern="1200">
          <a:solidFill>
            <a:srgbClr val="033163"/>
          </a:solidFill>
          <a:latin typeface="Arial"/>
          <a:ea typeface="+mj-ea"/>
          <a:cs typeface="Arial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2400" kern="1200" baseline="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+mn-cs"/>
        </a:defRPr>
      </a:lvl1pPr>
      <a:lvl2pPr marL="914400" indent="-4572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2000" kern="1200" baseline="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+mn-cs"/>
        </a:defRPr>
      </a:lvl2pPr>
      <a:lvl3pPr marL="12573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2000" kern="1200" baseline="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+mn-cs"/>
        </a:defRPr>
      </a:lvl3pPr>
      <a:lvl4pPr marL="17145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1800" kern="1200" baseline="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+mn-cs"/>
        </a:defRPr>
      </a:lvl4pPr>
      <a:lvl5pPr marL="21717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1800" kern="1200" baseline="0">
          <a:solidFill>
            <a:schemeClr val="tx1">
              <a:lumMod val="65000"/>
              <a:lumOff val="35000"/>
            </a:schemeClr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6hPcb-wvTNQ&amp;feature=related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Contrastive Analysis and Error Analysis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92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72762"/>
            <a:ext cx="8229600" cy="4451838"/>
          </a:xfrm>
          <a:solidFill>
            <a:srgbClr val="00B0F0"/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en-US" b="1" dirty="0"/>
              <a:t>External</a:t>
            </a:r>
            <a:r>
              <a:rPr lang="en-US" dirty="0"/>
              <a:t> focus</a:t>
            </a:r>
          </a:p>
          <a:p>
            <a:r>
              <a:rPr lang="en-US" dirty="0">
                <a:solidFill>
                  <a:schemeClr val="tx1"/>
                </a:solidFill>
              </a:rPr>
              <a:t>Definition: Approach to the study of second language acquisition that compares L1 and L2 in order to </a:t>
            </a:r>
            <a:r>
              <a:rPr lang="en-US" b="1" dirty="0">
                <a:solidFill>
                  <a:schemeClr val="tx1"/>
                </a:solidFill>
              </a:rPr>
              <a:t>predict</a:t>
            </a:r>
            <a:r>
              <a:rPr lang="en-US" dirty="0">
                <a:solidFill>
                  <a:schemeClr val="tx1"/>
                </a:solidFill>
              </a:rPr>
              <a:t> and explain why L2 learners experience difficulties with language acquisition.</a:t>
            </a:r>
          </a:p>
          <a:p>
            <a:r>
              <a:rPr lang="en-US" dirty="0">
                <a:solidFill>
                  <a:schemeClr val="tx1"/>
                </a:solidFill>
              </a:rPr>
              <a:t>Looks at similarities and differences between L1 and L2 that can affect learning</a:t>
            </a:r>
          </a:p>
          <a:p>
            <a:r>
              <a:rPr lang="en-US" dirty="0">
                <a:solidFill>
                  <a:schemeClr val="tx1"/>
                </a:solidFill>
              </a:rPr>
              <a:t>Aim of CA: To achieve better results in L2 teaching and assessment</a:t>
            </a:r>
          </a:p>
          <a:p>
            <a:r>
              <a:rPr lang="en-US" dirty="0">
                <a:solidFill>
                  <a:schemeClr val="tx1"/>
                </a:solidFill>
              </a:rPr>
              <a:t>Influenced by Structuralism (Bloomfield, 1933) and Behaviorism (Skinner, 1957)</a:t>
            </a:r>
          </a:p>
          <a:p>
            <a:r>
              <a:rPr lang="en-US" dirty="0">
                <a:solidFill>
                  <a:schemeClr val="tx1"/>
                </a:solidFill>
              </a:rPr>
              <a:t>Emphasis on phonology, morphology and syntax (in that order). Little or no emphasis on lexicon or on discourse (hence the focus is on mechanics rather than on meaning)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Contrastive Analysis (Lado,1957)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845F5CB-7C1B-46A3-8D8D-25575747FF5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682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Contrastive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Contrastive Analysis (Lado, 1957)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External focus on L2 acquisition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Goal: Increased effectiveness in L2 teaching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Assumptions: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Language acquisition involves habit formation: Stimulus-Response-Reinforcement (SSR)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Transfer takes place between L1 and L2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Positive  (facilitating) transfer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Negative  (interference) transfer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845F5CB-7C1B-46A3-8D8D-25575747FF5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4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0"/>
          </a:xfrm>
        </p:spPr>
        <p:txBody>
          <a:bodyPr>
            <a:normAutofit/>
          </a:bodyPr>
          <a:lstStyle/>
          <a:p>
            <a:br>
              <a:rPr lang="en-US" dirty="0"/>
            </a:br>
            <a:r>
              <a:rPr lang="en-US" dirty="0"/>
              <a:t>Contrastive Analysis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L2 acquisition:</a:t>
            </a:r>
          </a:p>
          <a:p>
            <a:r>
              <a:rPr lang="en-US" dirty="0">
                <a:solidFill>
                  <a:schemeClr val="tx1"/>
                </a:solidFill>
              </a:rPr>
              <a:t>Easiest: Equivalent structures – those with positive transfer between L1 and L2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Example: Spanish: use of ‘s’ to indicate plural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</a:rPr>
              <a:t>                    </a:t>
            </a:r>
            <a:r>
              <a:rPr lang="en-US" sz="2100" dirty="0">
                <a:solidFill>
                  <a:schemeClr val="tx1"/>
                </a:solidFill>
              </a:rPr>
              <a:t>English: use of ‘s’ to indicate plural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Mid-range: Structures in L2 without  equivalent form in L1 but with the same meaning  and distribution as in L1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Example:  Spanish ‘To go’ includes adding an ‘e’ at the infinitive form of the verb ‘ir.’ English requires the auxiliary verb ‘will.’</a:t>
            </a:r>
          </a:p>
          <a:p>
            <a:r>
              <a:rPr lang="en-US" dirty="0">
                <a:solidFill>
                  <a:schemeClr val="tx1"/>
                </a:solidFill>
              </a:rPr>
              <a:t>Most difficult: Similar form, different meaning</a:t>
            </a:r>
          </a:p>
          <a:p>
            <a:pPr lvl="2">
              <a:buNone/>
            </a:pPr>
            <a:r>
              <a:rPr lang="en-US" dirty="0">
                <a:solidFill>
                  <a:schemeClr val="tx1"/>
                </a:solidFill>
              </a:rPr>
              <a:t>Example: The word ‘exit’  indicating way out in English, looks similar to the word ‘exito’ indicating success in Spanish. This is an example of a false cognate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845F5CB-7C1B-46A3-8D8D-25575747FF5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757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Key ideas from this theory:</a:t>
            </a:r>
          </a:p>
          <a:p>
            <a:r>
              <a:rPr lang="en-US" dirty="0">
                <a:solidFill>
                  <a:schemeClr val="tx1"/>
                </a:solidFill>
              </a:rPr>
              <a:t>Bottom-up approach: sounds (phonology), followed by structure (morphology and syntax). No emphasis on vocabulary learning.</a:t>
            </a:r>
          </a:p>
          <a:p>
            <a:r>
              <a:rPr lang="en-US" dirty="0">
                <a:solidFill>
                  <a:schemeClr val="tx1"/>
                </a:solidFill>
              </a:rPr>
              <a:t>Vocabulary acquired before phonics or syntax leads to poor command of English.</a:t>
            </a:r>
          </a:p>
          <a:p>
            <a:r>
              <a:rPr lang="en-US" dirty="0">
                <a:solidFill>
                  <a:schemeClr val="tx1"/>
                </a:solidFill>
              </a:rPr>
              <a:t>Transfer from L1 to L2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Positive transfer (structures occur in both languages)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Negative transfer or interference (partial or no occurrence of an existing L1 structure in L2)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/>
              <a:t>Contrastive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845F5CB-7C1B-46A3-8D8D-25575747FF5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64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Process: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Examine  similarities and differences between L1 and L2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Analyze components of L2 likely to cause problems for students (possible interference, etc.)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Develop lessons based on the previous information, focusing on the structures and sequences where students will need the most help</a:t>
            </a:r>
          </a:p>
          <a:p>
            <a:pPr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365760" lvl="8" indent="-256032" algn="r">
              <a:spcBef>
                <a:spcPts val="400"/>
              </a:spcBef>
              <a:buClr>
                <a:schemeClr val="accent1"/>
              </a:buClr>
              <a:buSzPct val="68000"/>
              <a:buNone/>
            </a:pPr>
            <a:r>
              <a:rPr lang="en-US" sz="1900" dirty="0"/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Minority Report video (all about prediction!)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Contrastive Analysis – How 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845F5CB-7C1B-46A3-8D8D-25575747FF5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826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Does not address poverty of stimulus</a:t>
            </a:r>
          </a:p>
          <a:p>
            <a:r>
              <a:rPr lang="en-US" dirty="0">
                <a:solidFill>
                  <a:schemeClr val="tx1"/>
                </a:solidFill>
              </a:rPr>
              <a:t>Some transfer predictions just did not happen</a:t>
            </a:r>
          </a:p>
          <a:p>
            <a:r>
              <a:rPr lang="en-US" dirty="0">
                <a:solidFill>
                  <a:schemeClr val="tx1"/>
                </a:solidFill>
              </a:rPr>
              <a:t>Many errors could not be linked to transfer between L1 and L2</a:t>
            </a:r>
          </a:p>
          <a:p>
            <a:r>
              <a:rPr lang="en-US" dirty="0">
                <a:solidFill>
                  <a:schemeClr val="tx1"/>
                </a:solidFill>
              </a:rPr>
              <a:t>Teaching materials developed by CA proponents are language specific and not applicable to speakers of different languages.</a:t>
            </a:r>
          </a:p>
          <a:p>
            <a:pPr marL="365760" lvl="8" indent="-256032" algn="r">
              <a:spcBef>
                <a:spcPts val="400"/>
              </a:spcBef>
              <a:buClr>
                <a:schemeClr val="accent1"/>
              </a:buClr>
              <a:buSzPct val="68000"/>
              <a:buNone/>
            </a:pPr>
            <a:r>
              <a:rPr lang="en-US" sz="1900" dirty="0"/>
              <a:t> </a:t>
            </a:r>
          </a:p>
          <a:p>
            <a:endParaRPr lang="en-US" dirty="0"/>
          </a:p>
          <a:p>
            <a:pPr algn="r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Criticisms of Contrastive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845F5CB-7C1B-46A3-8D8D-25575747FF5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722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Analysis (Corder, 1967)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Internal</a:t>
            </a:r>
            <a:r>
              <a:rPr lang="en-US" dirty="0"/>
              <a:t> focus on learners’ ability to creatively  construct language</a:t>
            </a:r>
          </a:p>
          <a:p>
            <a:r>
              <a:rPr lang="en-US" dirty="0"/>
              <a:t>First linguistic theory to have an internal focus</a:t>
            </a:r>
          </a:p>
          <a:p>
            <a:r>
              <a:rPr lang="en-US" dirty="0"/>
              <a:t>Came from a shift away from Behaviorism to innate capacity as in Universal Grammar</a:t>
            </a:r>
          </a:p>
          <a:p>
            <a:r>
              <a:rPr lang="en-US" dirty="0"/>
              <a:t>Based on analysis of </a:t>
            </a:r>
            <a:r>
              <a:rPr lang="en-US" b="1" dirty="0"/>
              <a:t>actual</a:t>
            </a:r>
            <a:r>
              <a:rPr lang="en-US" dirty="0"/>
              <a:t> L2 learner errors (not </a:t>
            </a:r>
            <a:r>
              <a:rPr lang="en-US" b="1" dirty="0"/>
              <a:t>predictions</a:t>
            </a:r>
            <a:r>
              <a:rPr lang="en-US" dirty="0"/>
              <a:t> of errors as in CA)</a:t>
            </a:r>
          </a:p>
          <a:p>
            <a:r>
              <a:rPr lang="en-US" dirty="0"/>
              <a:t>Focus on learners’ errors not as bad habits or sources of interference but as insight into the nature of L2 learning (errors are helpful)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845F5CB-7C1B-46A3-8D8D-25575747FF5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019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75241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Internal </a:t>
            </a:r>
            <a:r>
              <a:rPr lang="en-US" dirty="0"/>
              <a:t>focus (first linguistic theory to have an internal focus)</a:t>
            </a:r>
          </a:p>
          <a:p>
            <a:r>
              <a:rPr lang="en-US" dirty="0"/>
              <a:t>L2 errors as a source of insight rather than as bad habits (Corder, 1967)</a:t>
            </a:r>
          </a:p>
          <a:p>
            <a:r>
              <a:rPr lang="en-US" dirty="0"/>
              <a:t>L2 errors reflect on the strategies and processes learners use to acquire L2</a:t>
            </a:r>
          </a:p>
          <a:p>
            <a:r>
              <a:rPr lang="en-US" dirty="0"/>
              <a:t>Learners </a:t>
            </a:r>
            <a:r>
              <a:rPr lang="en-US" b="1" dirty="0"/>
              <a:t>discover</a:t>
            </a:r>
            <a:r>
              <a:rPr lang="en-US" dirty="0"/>
              <a:t> the new language including the relationship between their L1 and the target L2</a:t>
            </a:r>
          </a:p>
          <a:p>
            <a:r>
              <a:rPr lang="en-US" dirty="0"/>
              <a:t>Errors indicate exploration of the new system instead of interference from L1 (as suggested by CA)</a:t>
            </a:r>
          </a:p>
          <a:p>
            <a:r>
              <a:rPr lang="en-US" dirty="0"/>
              <a:t>Learner’s current L2 knowledge seen as a transitional competence and part of the process</a:t>
            </a:r>
          </a:p>
          <a:p>
            <a:pPr algn="r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Analysis (1970s)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845F5CB-7C1B-46A3-8D8D-25575747FF5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791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668715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Collect sample of learner language (can be more than one learner and can be done over time)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Identify errors: Determine what kind of errors are being made and how they deviate from conventional English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Describe errors: Is this a phonological, morphological or syntactic error? What specific errors are the learners making?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Explain errors: Why was the error made? (Most important step)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Interlingual errors: Between languages; can be a result of interference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Intralingual errors: Within language; not a result of L1 to L2 interference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Evaluate errors: Does the error affect intelligibility? Does it affect social acceptability? How serious is it?</a:t>
            </a:r>
          </a:p>
          <a:p>
            <a:endParaRPr lang="en-US" dirty="0"/>
          </a:p>
          <a:p>
            <a:pPr algn="r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Error Analysis – How to (Ellis, 1994)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845F5CB-7C1B-46A3-8D8D-25575747FF5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43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6320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It’s difficult to determine if an error is indeed caused by L1 to L2 interference</a:t>
            </a:r>
          </a:p>
          <a:p>
            <a:endParaRPr lang="en-US" dirty="0"/>
          </a:p>
          <a:p>
            <a:r>
              <a:rPr lang="en-US" dirty="0"/>
              <a:t>A sole focus on errors leaves out what the language learner knows</a:t>
            </a:r>
          </a:p>
          <a:p>
            <a:endParaRPr lang="en-US" dirty="0"/>
          </a:p>
          <a:p>
            <a:r>
              <a:rPr lang="en-US" dirty="0"/>
              <a:t>A lack of errors may be a result of the learner’s unwillingness to take linguistic risks by avoiding difficult structures and/or words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Error Analysis – Criticisms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845F5CB-7C1B-46A3-8D8D-25575747FF5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41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Conducting an </a:t>
            </a:r>
            <a:r>
              <a:rPr lang="en-US"/>
              <a:t>Error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hlinkClick r:id="rId3"/>
              </a:rPr>
              <a:t>http://www.youtube.com/watch?v=6hPcb-wvTNQ&amp;feature=related</a:t>
            </a:r>
            <a:r>
              <a:rPr lang="en-US" dirty="0"/>
              <a:t> example of speakers for error analysis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845F5CB-7C1B-46A3-8D8D-25575747FF5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220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894</Words>
  <Application>Microsoft Office PowerPoint</Application>
  <PresentationFormat>On-screen Show (4:3)</PresentationFormat>
  <Paragraphs>106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Contrastive Analysis and Error Analysis</vt:lpstr>
      <vt:lpstr>Contrastive Analysis (Lado,1957)</vt:lpstr>
      <vt:lpstr>Contrastive Analysis</vt:lpstr>
      <vt:lpstr> Contrastive Analysis </vt:lpstr>
      <vt:lpstr>Contrastive Analysis</vt:lpstr>
      <vt:lpstr>Contrastive Analysis – How to</vt:lpstr>
      <vt:lpstr>Criticisms of Contrastive Analysis</vt:lpstr>
      <vt:lpstr>Error Analysis (Corder, 1967)</vt:lpstr>
      <vt:lpstr>Error Analysis (1970s)</vt:lpstr>
      <vt:lpstr>Error Analysis – How to (Ellis, 1994)</vt:lpstr>
      <vt:lpstr>Error Analysis – Criticisms</vt:lpstr>
      <vt:lpstr>Practice Conducting an Error Analysis</vt:lpstr>
    </vt:vector>
  </TitlesOfParts>
  <Company>Texas Wesleyan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Shelly Jackman</dc:creator>
  <cp:lastModifiedBy>Ruby Coleman</cp:lastModifiedBy>
  <cp:revision>15</cp:revision>
  <dcterms:created xsi:type="dcterms:W3CDTF">2014-11-18T16:31:50Z</dcterms:created>
  <dcterms:modified xsi:type="dcterms:W3CDTF">2020-10-16T23:46:43Z</dcterms:modified>
</cp:coreProperties>
</file>