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16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516" y="1635277"/>
            <a:ext cx="7566780" cy="1746552"/>
          </a:xfrm>
        </p:spPr>
        <p:txBody>
          <a:bodyPr/>
          <a:lstStyle/>
          <a:p>
            <a:pPr algn="ctr"/>
            <a:r>
              <a:rPr lang="en-US" dirty="0" smtClean="0"/>
              <a:t>Program evaluation</a:t>
            </a:r>
            <a:br>
              <a:rPr lang="en-US" dirty="0" smtClean="0"/>
            </a:br>
            <a:endParaRPr lang="en-US" dirty="0"/>
          </a:p>
        </p:txBody>
      </p:sp>
      <p:sp>
        <p:nvSpPr>
          <p:cNvPr id="3" name="Subtitle 2"/>
          <p:cNvSpPr>
            <a:spLocks noGrp="1"/>
          </p:cNvSpPr>
          <p:nvPr>
            <p:ph type="subTitle" idx="1"/>
          </p:nvPr>
        </p:nvSpPr>
        <p:spPr>
          <a:xfrm>
            <a:off x="1233714" y="3227685"/>
            <a:ext cx="8052385" cy="2592544"/>
          </a:xfrm>
        </p:spPr>
        <p:txBody>
          <a:bodyPr>
            <a:noAutofit/>
          </a:bodyPr>
          <a:lstStyle/>
          <a:p>
            <a:pPr algn="l"/>
            <a:r>
              <a:rPr lang="en-US" sz="2400" dirty="0" smtClean="0">
                <a:solidFill>
                  <a:schemeClr val="tx1"/>
                </a:solidFill>
                <a:latin typeface="Times New Roman" panose="02020603050405020304" pitchFamily="18" charset="0"/>
                <a:cs typeface="Times New Roman" panose="02020603050405020304" pitchFamily="18" charset="0"/>
              </a:rPr>
              <a:t>It refers to detailed assessment of the outcome of a program, against established measures or expected results to determine if it achieved its objectives. Consequently, it is a systematic method for collecting, analyzing and using information to answer questions about projects, policies and programs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18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 of evaluation</a:t>
            </a:r>
            <a:endParaRPr lang="en-US" dirty="0"/>
          </a:p>
        </p:txBody>
      </p:sp>
      <p:sp>
        <p:nvSpPr>
          <p:cNvPr id="3" name="Content Placeholder 2"/>
          <p:cNvSpPr>
            <a:spLocks noGrp="1"/>
          </p:cNvSpPr>
          <p:nvPr>
            <p:ph idx="1"/>
          </p:nvPr>
        </p:nvSpPr>
        <p:spPr>
          <a:xfrm>
            <a:off x="546706" y="1667104"/>
            <a:ext cx="8596668" cy="3880773"/>
          </a:xfrm>
        </p:spPr>
        <p:txBody>
          <a:bodyPr>
            <a:noAutofit/>
          </a:bodyPr>
          <a:lstStyle/>
          <a:p>
            <a:pPr lvl="0">
              <a:buClr>
                <a:srgbClr val="90C226"/>
              </a:buCl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There is lack </a:t>
            </a:r>
            <a:r>
              <a:rPr lang="en-US" sz="2400" dirty="0">
                <a:solidFill>
                  <a:schemeClr val="tx1"/>
                </a:solidFill>
                <a:latin typeface="Times New Roman" panose="02020603050405020304" pitchFamily="18" charset="0"/>
                <a:cs typeface="Times New Roman" panose="02020603050405020304" pitchFamily="18" charset="0"/>
              </a:rPr>
              <a:t>of what is being spread at the end of evaluation</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lvl="0">
              <a:buClr>
                <a:srgbClr val="90C226"/>
              </a:buCl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Existence </a:t>
            </a:r>
            <a:r>
              <a:rPr lang="en-US" sz="2400" dirty="0">
                <a:solidFill>
                  <a:schemeClr val="tx1"/>
                </a:solidFill>
                <a:latin typeface="Times New Roman" panose="02020603050405020304" pitchFamily="18" charset="0"/>
                <a:cs typeface="Times New Roman" panose="02020603050405020304" pitchFamily="18" charset="0"/>
              </a:rPr>
              <a:t>of an unhealthy divide in the evaluation exercise between theory and </a:t>
            </a:r>
            <a:r>
              <a:rPr lang="en-US" sz="2400" dirty="0" smtClean="0">
                <a:solidFill>
                  <a:schemeClr val="tx1"/>
                </a:solidFill>
                <a:latin typeface="Times New Roman" panose="02020603050405020304" pitchFamily="18" charset="0"/>
                <a:cs typeface="Times New Roman" panose="02020603050405020304" pitchFamily="18" charset="0"/>
              </a:rPr>
              <a:t>methods. Thus, organizations </a:t>
            </a:r>
            <a:r>
              <a:rPr lang="en-US" sz="2400" dirty="0">
                <a:solidFill>
                  <a:schemeClr val="tx1"/>
                </a:solidFill>
                <a:latin typeface="Times New Roman" panose="02020603050405020304" pitchFamily="18" charset="0"/>
                <a:cs typeface="Times New Roman" panose="02020603050405020304" pitchFamily="18" charset="0"/>
              </a:rPr>
              <a:t>that </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implement a theory based evaluation approach do not integrate other evaluation design methods to test the theoretical propositions inherent in the program theory.</a:t>
            </a:r>
          </a:p>
          <a:p>
            <a:pPr lvl="0">
              <a:buClr>
                <a:srgbClr val="90C226"/>
              </a:buCl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There </a:t>
            </a:r>
            <a:r>
              <a:rPr lang="en-US" sz="2400" dirty="0" smtClean="0">
                <a:solidFill>
                  <a:schemeClr val="tx1"/>
                </a:solidFill>
                <a:latin typeface="Times New Roman" panose="02020603050405020304" pitchFamily="18" charset="0"/>
                <a:cs typeface="Times New Roman" panose="02020603050405020304" pitchFamily="18" charset="0"/>
              </a:rPr>
              <a:t>is a challenge of </a:t>
            </a:r>
            <a:r>
              <a:rPr lang="en-US" sz="2400" dirty="0">
                <a:solidFill>
                  <a:schemeClr val="tx1"/>
                </a:solidFill>
                <a:latin typeface="Times New Roman" panose="02020603050405020304" pitchFamily="18" charset="0"/>
                <a:cs typeface="Times New Roman" panose="02020603050405020304" pitchFamily="18" charset="0"/>
              </a:rPr>
              <a:t>disconnections </a:t>
            </a:r>
            <a:r>
              <a:rPr lang="en-US" sz="2400" dirty="0" smtClean="0">
                <a:solidFill>
                  <a:schemeClr val="tx1"/>
                </a:solidFill>
                <a:latin typeface="Times New Roman" panose="02020603050405020304" pitchFamily="18" charset="0"/>
                <a:cs typeface="Times New Roman" panose="02020603050405020304" pitchFamily="18" charset="0"/>
              </a:rPr>
              <a:t>between program </a:t>
            </a:r>
            <a:r>
              <a:rPr lang="en-US" sz="2400" dirty="0">
                <a:solidFill>
                  <a:schemeClr val="tx1"/>
                </a:solidFill>
                <a:latin typeface="Times New Roman" panose="02020603050405020304" pitchFamily="18" charset="0"/>
                <a:cs typeface="Times New Roman" panose="02020603050405020304" pitchFamily="18" charset="0"/>
              </a:rPr>
              <a:t>planning and </a:t>
            </a:r>
            <a:r>
              <a:rPr lang="en-US" sz="2400" dirty="0" smtClean="0">
                <a:solidFill>
                  <a:schemeClr val="tx1"/>
                </a:solidFill>
                <a:latin typeface="Times New Roman" panose="02020603050405020304" pitchFamily="18" charset="0"/>
                <a:cs typeface="Times New Roman" panose="02020603050405020304" pitchFamily="18" charset="0"/>
              </a:rPr>
              <a:t>evaluation</a:t>
            </a:r>
          </a:p>
          <a:p>
            <a:pPr lvl="0">
              <a:buClr>
                <a:srgbClr val="90C226"/>
              </a:buClr>
              <a:buFont typeface="Wingdings" panose="05000000000000000000" pitchFamily="2" charset="2"/>
              <a:buChar char="v"/>
            </a:pPr>
            <a:r>
              <a:rPr lang="en-US" sz="2400" dirty="0" smtClean="0">
                <a:solidFill>
                  <a:schemeClr val="tx1"/>
                </a:solidFill>
              </a:rPr>
              <a:t> </a:t>
            </a:r>
            <a:r>
              <a:rPr lang="en-US" sz="2400" dirty="0" smtClean="0">
                <a:solidFill>
                  <a:schemeClr val="tx1"/>
                </a:solidFill>
                <a:latin typeface="Times New Roman" panose="02020603050405020304" pitchFamily="18" charset="0"/>
                <a:cs typeface="Times New Roman" panose="02020603050405020304" pitchFamily="18" charset="0"/>
              </a:rPr>
              <a:t>There is lack of clarity from a framework of spread and evaluation for instance evaluation does not provide recommendations regarding scaling up or replicating the program.</a:t>
            </a:r>
            <a:endParaRPr lang="en-US" sz="2400" dirty="0">
              <a:solidFill>
                <a:schemeClr val="tx1"/>
              </a:solidFill>
            </a:endParaRPr>
          </a:p>
        </p:txBody>
      </p:sp>
    </p:spTree>
    <p:extLst>
      <p:ext uri="{BB962C8B-B14F-4D97-AF65-F5344CB8AC3E}">
        <p14:creationId xmlns:p14="http://schemas.microsoft.com/office/powerpoint/2010/main" val="3674095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1270000"/>
            <a:ext cx="8596668" cy="3880773"/>
          </a:xfrm>
        </p:spPr>
        <p:txBody>
          <a:bodyPr>
            <a:noAutofit/>
          </a:bodyPr>
          <a:lstStyle/>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There is lack of structure and process to address questions linking performance and sustainability in implementing programs and deploying evaluations.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Program evaluation is time and money consuming for instance a proposed framework is too broad and requires evaluators to do a lot in coming up with sustainability plan.</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The evaluation process require expertise who are known as evaluators.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It leads to rise of dependency rather than local initiatives development especially in community based programs</a:t>
            </a:r>
            <a:r>
              <a:rPr lang="en-US" sz="2800" dirty="0" smtClean="0">
                <a:solidFill>
                  <a:schemeClr val="tx1"/>
                </a:solidFill>
                <a:latin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477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401563" y="1536475"/>
            <a:ext cx="8596668" cy="3880773"/>
          </a:xfrm>
        </p:spPr>
        <p:txBody>
          <a:bodyPr/>
          <a:lstStyle/>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There is lack of a disciplined process of setting targets thus setting program expectations and targets may be difficult.</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Threats to external validity brings the problem of generalizing findings from a single evaluation study therefore addressing  threats to external validity requires consideration of settings, unit of innervations and multiple outcomes among others. </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Evaluation practice lacks consistency in standard practice of commissioning where evaluators are hired to a specific task rather than raising a comprehensive set of questions.</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65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0C226"/>
                </a:solidFill>
              </a:rPr>
              <a:t>Strengths of  evaluation</a:t>
            </a:r>
            <a:endParaRPr lang="en-US" dirty="0"/>
          </a:p>
        </p:txBody>
      </p:sp>
      <p:sp>
        <p:nvSpPr>
          <p:cNvPr id="3" name="Content Placeholder 2"/>
          <p:cNvSpPr>
            <a:spLocks noGrp="1"/>
          </p:cNvSpPr>
          <p:nvPr>
            <p:ph idx="1"/>
          </p:nvPr>
        </p:nvSpPr>
        <p:spPr>
          <a:xfrm>
            <a:off x="677334" y="1420360"/>
            <a:ext cx="8596668" cy="3880773"/>
          </a:xfrm>
        </p:spPr>
        <p:txBody>
          <a:bodyPr>
            <a:noAutofit/>
          </a:bodyPr>
          <a:lstStyle/>
          <a:p>
            <a:pPr lvl="0">
              <a:buClr>
                <a:srgbClr val="90C226"/>
              </a:buCl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It is an effective technique to </a:t>
            </a:r>
            <a:r>
              <a:rPr lang="en-US" sz="2400" dirty="0" smtClean="0">
                <a:solidFill>
                  <a:schemeClr val="tx1"/>
                </a:solidFill>
                <a:latin typeface="Times New Roman" panose="02020603050405020304" pitchFamily="18" charset="0"/>
                <a:cs typeface="Times New Roman" panose="02020603050405020304" pitchFamily="18" charset="0"/>
              </a:rPr>
              <a:t>analyze </a:t>
            </a:r>
            <a:r>
              <a:rPr lang="en-US" sz="2400" dirty="0">
                <a:solidFill>
                  <a:schemeClr val="tx1"/>
                </a:solidFill>
                <a:latin typeface="Times New Roman" panose="02020603050405020304" pitchFamily="18" charset="0"/>
                <a:cs typeface="Times New Roman" panose="02020603050405020304" pitchFamily="18" charset="0"/>
              </a:rPr>
              <a:t>and evaluate the results of projects or program</a:t>
            </a:r>
          </a:p>
          <a:p>
            <a:pPr lvl="0">
              <a:buClr>
                <a:srgbClr val="90C226"/>
              </a:buCl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It helps to show the accountability of a program to its </a:t>
            </a:r>
            <a:r>
              <a:rPr lang="en-US" sz="2400" dirty="0" smtClean="0">
                <a:solidFill>
                  <a:schemeClr val="tx1"/>
                </a:solidFill>
                <a:latin typeface="Times New Roman" panose="02020603050405020304" pitchFamily="18" charset="0"/>
                <a:cs typeface="Times New Roman" panose="02020603050405020304" pitchFamily="18" charset="0"/>
              </a:rPr>
              <a:t>stakeholders.</a:t>
            </a:r>
            <a:endParaRPr lang="en-US" sz="2400" dirty="0">
              <a:solidFill>
                <a:schemeClr val="tx1"/>
              </a:solidFill>
              <a:latin typeface="Times New Roman" panose="02020603050405020304" pitchFamily="18" charset="0"/>
              <a:cs typeface="Times New Roman" panose="02020603050405020304" pitchFamily="18" charset="0"/>
            </a:endParaRPr>
          </a:p>
          <a:p>
            <a:pPr lvl="0">
              <a:buClr>
                <a:srgbClr val="90C226"/>
              </a:buCl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It helps to improve performance by </a:t>
            </a:r>
            <a:r>
              <a:rPr lang="en-US" sz="2400" dirty="0" smtClean="0">
                <a:solidFill>
                  <a:schemeClr val="tx1"/>
                </a:solidFill>
                <a:latin typeface="Times New Roman" panose="02020603050405020304" pitchFamily="18" charset="0"/>
                <a:cs typeface="Times New Roman" panose="02020603050405020304" pitchFamily="18" charset="0"/>
              </a:rPr>
              <a:t>answering </a:t>
            </a:r>
            <a:r>
              <a:rPr lang="en-US" sz="2400" dirty="0">
                <a:solidFill>
                  <a:schemeClr val="tx1"/>
                </a:solidFill>
                <a:latin typeface="Times New Roman" panose="02020603050405020304" pitchFamily="18" charset="0"/>
                <a:cs typeface="Times New Roman" panose="02020603050405020304" pitchFamily="18" charset="0"/>
              </a:rPr>
              <a:t>whether the program is effective or it has given the outcome intended</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Some of the methods of evaluation for instance the realist approach, its clarity on interventions are dynamic systems. Programs are dynamic which implies that they change over time depending on the context which they are implemented.</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1172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1449389"/>
            <a:ext cx="8596668" cy="3880773"/>
          </a:xfrm>
        </p:spPr>
        <p:txBody>
          <a:bodyPr>
            <a:noAutofit/>
          </a:bodyPr>
          <a:lstStyle/>
          <a:p>
            <a:pPr lvl="0">
              <a:buClr>
                <a:srgbClr val="90C226"/>
              </a:buClr>
              <a:buFont typeface="Wingdings" panose="05000000000000000000" pitchFamily="2" charset="2"/>
              <a:buChar char="v"/>
            </a:pPr>
            <a:r>
              <a:rPr lang="en-US" sz="2400" dirty="0">
                <a:solidFill>
                  <a:schemeClr val="tx1"/>
                </a:solidFill>
                <a:latin typeface="Times New Roman" panose="02020603050405020304" pitchFamily="18" charset="0"/>
                <a:cs typeface="Times New Roman" panose="02020603050405020304" pitchFamily="18" charset="0"/>
              </a:rPr>
              <a:t>In a school set up a program evaluation increases students comprehensive skills.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Basing on multiple evaluations of community programs, stakeholders in community settings often have a more realistic understanding of community change process which is helpful in evaluations of complex initiatives.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A good evaluation design  helps to shed light about the actual program’s mechanism of change. Therefore, it sheds light on the contexts needed and mechanisms by which program work.</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Evaluations has helped to make a difference to improving policy and pragmatic decision making. Therefore, it promotes better decision making in our respective communities and countries.</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39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6991" y="1567543"/>
            <a:ext cx="8596668" cy="4618962"/>
          </a:xfrm>
        </p:spPr>
        <p:txBody>
          <a:bodyPr>
            <a:noAutofit/>
          </a:bodyPr>
          <a:lstStyle/>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A well- implemented evaluation design will help  understand if a program is working for example use of innovative methods.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Evaluation provides objective evidence that a program is effective demonstrating positive outcomes to funding sources and the community.</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It helps to improve program effectiveness and creating opportunities for programs to share information with other similar programs and agencies.</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Evaluation findings is helpful in revising policies, procedures, activities and objectives to allow programs to provide the best possible service to their clients. </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76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450" y="375332"/>
            <a:ext cx="8596668" cy="1320800"/>
          </a:xfrm>
        </p:spPr>
        <p:txBody>
          <a:bodyPr/>
          <a:lstStyle/>
          <a:p>
            <a:r>
              <a:rPr lang="en-US" dirty="0" smtClean="0"/>
              <a:t>References</a:t>
            </a:r>
            <a:endParaRPr lang="en-US" dirty="0"/>
          </a:p>
        </p:txBody>
      </p:sp>
      <p:sp>
        <p:nvSpPr>
          <p:cNvPr id="3" name="Content Placeholder 2"/>
          <p:cNvSpPr>
            <a:spLocks noGrp="1"/>
          </p:cNvSpPr>
          <p:nvPr>
            <p:ph idx="1"/>
          </p:nvPr>
        </p:nvSpPr>
        <p:spPr>
          <a:xfrm>
            <a:off x="677334" y="1449389"/>
            <a:ext cx="8596668" cy="3880773"/>
          </a:xfrm>
        </p:spPr>
        <p:txBody>
          <a:bodyPr>
            <a:noAutofit/>
          </a:bodyPr>
          <a:lstStyle/>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Choy, L. T. (2014). The strengths and weaknesses of evaluation approaches: Comparison and complimentary between qualitative and quantitative approaches. IOSR Journal of Humanities and Social Science, 19(4), 99-104.</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Wadsworth, Y. (2016). Everyday evaluation on the run. Routledge.</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Vermeeren, A. P., Law, E. L. C., Roto, V. &amp; Väänänen-Vainio-Mattila, K. (2017). User experience evaluation methods: current state and development needs. </a:t>
            </a:r>
          </a:p>
          <a:p>
            <a:pPr>
              <a:buFont typeface="Wingdings" panose="05000000000000000000" pitchFamily="2" charset="2"/>
              <a:buChar char="v"/>
            </a:pPr>
            <a:r>
              <a:rPr lang="en-US" sz="2400" dirty="0" smtClean="0">
                <a:solidFill>
                  <a:schemeClr val="tx1"/>
                </a:solidFill>
                <a:latin typeface="Times New Roman" panose="02020603050405020304" pitchFamily="18" charset="0"/>
                <a:cs typeface="Times New Roman" panose="02020603050405020304" pitchFamily="18" charset="0"/>
              </a:rPr>
              <a:t>Shadish, W. R., Cook, T. D., &amp; Leviton, L. C. (2015). Foundations of program evaluation: Theories of practice. Sage.</a:t>
            </a:r>
            <a:endParaRPr lang="en-US"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742270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197</TotalTime>
  <Words>625</Words>
  <Application>Microsoft Office PowerPoint</Application>
  <PresentationFormat>Widescreen</PresentationFormat>
  <Paragraphs>36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Times New Roman</vt:lpstr>
      <vt:lpstr>Trebuchet MS</vt:lpstr>
      <vt:lpstr>Wingdings</vt:lpstr>
      <vt:lpstr>Wingdings 3</vt:lpstr>
      <vt:lpstr>Facet</vt:lpstr>
      <vt:lpstr>Program evaluation </vt:lpstr>
      <vt:lpstr>Weakness of evaluation</vt:lpstr>
      <vt:lpstr>Cont.…</vt:lpstr>
      <vt:lpstr>Cont.…</vt:lpstr>
      <vt:lpstr>Strengths of  evaluation</vt:lpstr>
      <vt:lpstr>Cont.…</vt:lpstr>
      <vt:lpstr>Cont.…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Weaknesses  of evaluation</dc:title>
  <dc:creator>HENRY</dc:creator>
  <cp:lastModifiedBy>murema</cp:lastModifiedBy>
  <cp:revision>26</cp:revision>
  <dcterms:created xsi:type="dcterms:W3CDTF">2018-12-18T03:27:35Z</dcterms:created>
  <dcterms:modified xsi:type="dcterms:W3CDTF">2018-12-18T07:24:38Z</dcterms:modified>
</cp:coreProperties>
</file>