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5" r:id="rId1"/>
  </p:sldMasterIdLst>
  <p:notesMasterIdLst>
    <p:notesMasterId r:id="rId67"/>
  </p:notesMasterIdLst>
  <p:handoutMasterIdLst>
    <p:handoutMasterId r:id="rId68"/>
  </p:handoutMasterIdLst>
  <p:sldIdLst>
    <p:sldId id="381" r:id="rId2"/>
    <p:sldId id="382" r:id="rId3"/>
    <p:sldId id="383"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398" r:id="rId19"/>
    <p:sldId id="399" r:id="rId20"/>
    <p:sldId id="400" r:id="rId21"/>
    <p:sldId id="401" r:id="rId22"/>
    <p:sldId id="402" r:id="rId23"/>
    <p:sldId id="403" r:id="rId24"/>
    <p:sldId id="404" r:id="rId25"/>
    <p:sldId id="405" r:id="rId26"/>
    <p:sldId id="406" r:id="rId27"/>
    <p:sldId id="407" r:id="rId28"/>
    <p:sldId id="408" r:id="rId29"/>
    <p:sldId id="409" r:id="rId30"/>
    <p:sldId id="410" r:id="rId31"/>
    <p:sldId id="411" r:id="rId32"/>
    <p:sldId id="412" r:id="rId33"/>
    <p:sldId id="413" r:id="rId34"/>
    <p:sldId id="414" r:id="rId35"/>
    <p:sldId id="416" r:id="rId36"/>
    <p:sldId id="417" r:id="rId37"/>
    <p:sldId id="415" r:id="rId38"/>
    <p:sldId id="418" r:id="rId39"/>
    <p:sldId id="419" r:id="rId40"/>
    <p:sldId id="420" r:id="rId41"/>
    <p:sldId id="421" r:id="rId42"/>
    <p:sldId id="422" r:id="rId43"/>
    <p:sldId id="423" r:id="rId44"/>
    <p:sldId id="424" r:id="rId45"/>
    <p:sldId id="425" r:id="rId46"/>
    <p:sldId id="426" r:id="rId47"/>
    <p:sldId id="427" r:id="rId48"/>
    <p:sldId id="428" r:id="rId49"/>
    <p:sldId id="429" r:id="rId50"/>
    <p:sldId id="430" r:id="rId51"/>
    <p:sldId id="431" r:id="rId52"/>
    <p:sldId id="432" r:id="rId53"/>
    <p:sldId id="433" r:id="rId54"/>
    <p:sldId id="434" r:id="rId55"/>
    <p:sldId id="435" r:id="rId56"/>
    <p:sldId id="436" r:id="rId57"/>
    <p:sldId id="444" r:id="rId58"/>
    <p:sldId id="437" r:id="rId59"/>
    <p:sldId id="438" r:id="rId60"/>
    <p:sldId id="439" r:id="rId61"/>
    <p:sldId id="440" r:id="rId62"/>
    <p:sldId id="441" r:id="rId63"/>
    <p:sldId id="442" r:id="rId64"/>
    <p:sldId id="443" r:id="rId65"/>
    <p:sldId id="445" r:id="rId6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728F"/>
    <a:srgbClr val="FFAA11"/>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479" autoAdjust="0"/>
    <p:restoredTop sz="75483" autoAdjust="0"/>
  </p:normalViewPr>
  <p:slideViewPr>
    <p:cSldViewPr snapToGrid="0">
      <p:cViewPr varScale="1">
        <p:scale>
          <a:sx n="33" d="100"/>
          <a:sy n="33" d="100"/>
        </p:scale>
        <p:origin x="104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BA4E5A9-E74C-2D43-B8E5-1FF82190C7FC}" type="datetimeFigureOut">
              <a:rPr lang="en-US" smtClean="0"/>
              <a:pPr/>
              <a:t>1/30/2018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C5D6EAA-AE44-FA40-8641-14618B3B50E5}" type="slidenum">
              <a:rPr lang="en-US" smtClean="0"/>
              <a:pPr/>
              <a:t>‹#›</a:t>
            </a:fld>
            <a:endParaRPr lang="en-US"/>
          </a:p>
        </p:txBody>
      </p:sp>
    </p:spTree>
    <p:extLst>
      <p:ext uri="{BB962C8B-B14F-4D97-AF65-F5344CB8AC3E}">
        <p14:creationId xmlns:p14="http://schemas.microsoft.com/office/powerpoint/2010/main" val="31757564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FAF0C21-8D54-A846-A48B-D02ECD372672}" type="slidenum">
              <a:rPr lang="en-US"/>
              <a:pPr>
                <a:defRPr/>
              </a:pPr>
              <a:t>‹#›</a:t>
            </a:fld>
            <a:endParaRPr lang="en-US"/>
          </a:p>
        </p:txBody>
      </p:sp>
    </p:spTree>
    <p:extLst>
      <p:ext uri="{BB962C8B-B14F-4D97-AF65-F5344CB8AC3E}">
        <p14:creationId xmlns:p14="http://schemas.microsoft.com/office/powerpoint/2010/main" val="30061950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10.2  Life is sexually transmitted</a:t>
            </a:r>
          </a:p>
          <a:p>
            <a:pPr marL="228600" indent="-228600">
              <a:buAutoNum type="alphaLcParenBoth"/>
            </a:pPr>
            <a:r>
              <a:rPr lang="en-US" dirty="0"/>
              <a:t>Sperm cells surround an egg.</a:t>
            </a:r>
          </a:p>
          <a:p>
            <a:pPr marL="0" indent="0">
              <a:buNone/>
            </a:pPr>
            <a:r>
              <a:rPr lang="en-US" dirty="0"/>
              <a:t>(b) As one</a:t>
            </a:r>
            <a:r>
              <a:rPr lang="en-US" baseline="0" dirty="0"/>
              <a:t> sperm penetrates the egg’s jellylike outer coating, a series of chemical events begins that will cause sperm and egg to fuse into a single cell. If all goes well, that cell will subdivide again and again to emerge 9 months later as a 100-trillion-cell human being.</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7</a:t>
            </a:fld>
            <a:endParaRPr lang="en-US"/>
          </a:p>
        </p:txBody>
      </p:sp>
    </p:spTree>
    <p:extLst>
      <p:ext uri="{BB962C8B-B14F-4D97-AF65-F5344CB8AC3E}">
        <p14:creationId xmlns:p14="http://schemas.microsoft.com/office/powerpoint/2010/main" val="3673035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Research equipment</a:t>
            </a:r>
          </a:p>
          <a:p>
            <a:pPr lvl="1"/>
            <a:r>
              <a:rPr lang="en-US" dirty="0"/>
              <a:t>Eye-tracking machines and pacifiers wired to electronic gear</a:t>
            </a:r>
          </a:p>
          <a:p>
            <a:r>
              <a:rPr lang="en-US" b="1" dirty="0"/>
              <a:t>Habituation</a:t>
            </a:r>
          </a:p>
          <a:p>
            <a:pPr lvl="1"/>
            <a:r>
              <a:rPr lang="en-US" dirty="0"/>
              <a:t>Fetuses adapted to vibrating, honking device on mother’s abdomen</a:t>
            </a:r>
          </a:p>
          <a:p>
            <a:r>
              <a:rPr lang="en-US" b="1" dirty="0"/>
              <a:t>Preferences</a:t>
            </a:r>
          </a:p>
          <a:p>
            <a:pPr lvl="1"/>
            <a:r>
              <a:rPr lang="en-US" dirty="0"/>
              <a:t>Newborns prefer face-like images and smell of mother’s body</a:t>
            </a:r>
          </a:p>
          <a:p>
            <a:pPr lvl="1"/>
            <a:endParaRPr lang="en-US" dirty="0"/>
          </a:p>
          <a:p>
            <a:pPr lvl="1"/>
            <a:endParaRPr lang="en-US" dirty="0"/>
          </a:p>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10</a:t>
            </a:fld>
            <a:endParaRPr lang="en-US"/>
          </a:p>
        </p:txBody>
      </p:sp>
    </p:spTree>
    <p:extLst>
      <p:ext uri="{BB962C8B-B14F-4D97-AF65-F5344CB8AC3E}">
        <p14:creationId xmlns:p14="http://schemas.microsoft.com/office/powerpoint/2010/main" val="2405925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4.4</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11</a:t>
            </a:fld>
            <a:endParaRPr lang="en-US"/>
          </a:p>
        </p:txBody>
      </p:sp>
    </p:spTree>
    <p:extLst>
      <p:ext uri="{BB962C8B-B14F-4D97-AF65-F5344CB8AC3E}">
        <p14:creationId xmlns:p14="http://schemas.microsoft.com/office/powerpoint/2010/main" val="2294425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12</a:t>
            </a:fld>
            <a:endParaRPr lang="en-US"/>
          </a:p>
        </p:txBody>
      </p:sp>
    </p:spTree>
    <p:extLst>
      <p:ext uri="{BB962C8B-B14F-4D97-AF65-F5344CB8AC3E}">
        <p14:creationId xmlns:p14="http://schemas.microsoft.com/office/powerpoint/2010/main" val="1294927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b="0" i="0" u="none" strike="noStrike" kern="1200" baseline="0" dirty="0">
                <a:solidFill>
                  <a:schemeClr val="tx1"/>
                </a:solidFill>
                <a:latin typeface="Arial" charset="0"/>
                <a:ea typeface="ＭＳ Ｐゴシック" charset="0"/>
                <a:cs typeface="Arial" charset="0"/>
              </a:rPr>
              <a:t>Nature and nurture together sculpt our synapses. Brain maturation provides us with a wealth of neural connections.</a:t>
            </a:r>
          </a:p>
          <a:p>
            <a:pPr marL="171450" indent="-171450">
              <a:buFont typeface="Arial"/>
              <a:buChar char="•"/>
            </a:pPr>
            <a:r>
              <a:rPr lang="en-US" sz="1200" b="0" i="0" u="none" strike="noStrike" kern="1200" baseline="0" dirty="0">
                <a:solidFill>
                  <a:schemeClr val="tx1"/>
                </a:solidFill>
                <a:latin typeface="Arial" charset="0"/>
                <a:ea typeface="ＭＳ Ｐゴシック" charset="0"/>
                <a:cs typeface="Arial" charset="0"/>
              </a:rPr>
              <a:t>Experience—sights and smells, touches and tugs—activate and strengthen some neural pathways while others weaken from disuse.</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13</a:t>
            </a:fld>
            <a:endParaRPr lang="en-US">
              <a:solidFill>
                <a:prstClr val="black"/>
              </a:solidFill>
            </a:endParaRPr>
          </a:p>
        </p:txBody>
      </p:sp>
    </p:spTree>
    <p:extLst>
      <p:ext uri="{BB962C8B-B14F-4D97-AF65-F5344CB8AC3E}">
        <p14:creationId xmlns:p14="http://schemas.microsoft.com/office/powerpoint/2010/main" val="1294927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Figure 4.5</a:t>
            </a:r>
          </a:p>
          <a:p>
            <a:pPr marL="171450" indent="-171450">
              <a:buFont typeface="Arial"/>
              <a:buChar char="•"/>
            </a:pPr>
            <a:r>
              <a:rPr lang="en-US" dirty="0"/>
              <a:t>Drawings of human cerebral</a:t>
            </a:r>
            <a:r>
              <a:rPr lang="en-US" baseline="0" dirty="0"/>
              <a:t> cortex sections</a:t>
            </a:r>
          </a:p>
          <a:p>
            <a:pPr marL="0" indent="0">
              <a:buFont typeface="Arial"/>
              <a:buNone/>
            </a:pPr>
            <a:endParaRPr lang="en-US" baseline="0" dirty="0"/>
          </a:p>
          <a:p>
            <a:pPr marL="0" indent="0">
              <a:buFont typeface="Arial"/>
              <a:buNone/>
            </a:pPr>
            <a:r>
              <a:rPr lang="en-US" baseline="0" dirty="0"/>
              <a:t>In humans, the brain is immature at birth. As the child matures, the neural networks grow increasingly more complex.</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1294927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15</a:t>
            </a:fld>
            <a:endParaRPr lang="en-US">
              <a:solidFill>
                <a:prstClr val="black"/>
              </a:solidFill>
            </a:endParaRPr>
          </a:p>
        </p:txBody>
      </p:sp>
    </p:spTree>
    <p:extLst>
      <p:ext uri="{BB962C8B-B14F-4D97-AF65-F5344CB8AC3E}">
        <p14:creationId xmlns:p14="http://schemas.microsoft.com/office/powerpoint/2010/main" val="1294927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a:t>Figure 4.6</a:t>
            </a:r>
          </a:p>
          <a:p>
            <a:pPr marL="171450" indent="-171450">
              <a:buFont typeface="Arial"/>
              <a:buChar char="•"/>
            </a:pPr>
            <a:r>
              <a:rPr lang="en-US" dirty="0"/>
              <a:t>Experience Affects Brain Development</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16</a:t>
            </a:fld>
            <a:endParaRPr lang="en-US">
              <a:solidFill>
                <a:prstClr val="black"/>
              </a:solidFill>
            </a:endParaRPr>
          </a:p>
        </p:txBody>
      </p:sp>
    </p:spTree>
    <p:extLst>
      <p:ext uri="{BB962C8B-B14F-4D97-AF65-F5344CB8AC3E}">
        <p14:creationId xmlns:p14="http://schemas.microsoft.com/office/powerpoint/2010/main" val="1294927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17</a:t>
            </a:fld>
            <a:endParaRPr lang="en-US"/>
          </a:p>
        </p:txBody>
      </p:sp>
    </p:spTree>
    <p:extLst>
      <p:ext uri="{BB962C8B-B14F-4D97-AF65-F5344CB8AC3E}">
        <p14:creationId xmlns:p14="http://schemas.microsoft.com/office/powerpoint/2010/main" val="1547685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ＭＳ Ｐゴシック" charset="0"/>
                <a:cs typeface="Arial" charset="0"/>
              </a:rPr>
              <a:t>Figure 4.8  What the conscious mind does not know and cannot express in words, the nervous system and our two-track mind somehow remember.</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18</a:t>
            </a:fld>
            <a:endParaRPr lang="en-US"/>
          </a:p>
        </p:txBody>
      </p:sp>
    </p:spTree>
    <p:extLst>
      <p:ext uri="{BB962C8B-B14F-4D97-AF65-F5344CB8AC3E}">
        <p14:creationId xmlns:p14="http://schemas.microsoft.com/office/powerpoint/2010/main" val="1028009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20</a:t>
            </a:fld>
            <a:endParaRPr lang="en-US"/>
          </a:p>
        </p:txBody>
      </p:sp>
    </p:spTree>
    <p:extLst>
      <p:ext uri="{BB962C8B-B14F-4D97-AF65-F5344CB8AC3E}">
        <p14:creationId xmlns:p14="http://schemas.microsoft.com/office/powerpoint/2010/main" val="2004693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4.9  Object Permanence  Infants younger than 6 months seldom understand that things continue to exist when they are out of sight. But for this older infant, out of</a:t>
            </a:r>
            <a:r>
              <a:rPr lang="en-US" baseline="0" dirty="0"/>
              <a:t> sight is definitely not out of mind.</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21</a:t>
            </a:fld>
            <a:endParaRPr lang="en-US">
              <a:solidFill>
                <a:prstClr val="black"/>
              </a:solidFill>
            </a:endParaRPr>
          </a:p>
        </p:txBody>
      </p:sp>
    </p:spTree>
    <p:extLst>
      <p:ext uri="{BB962C8B-B14F-4D97-AF65-F5344CB8AC3E}">
        <p14:creationId xmlns:p14="http://schemas.microsoft.com/office/powerpoint/2010/main" val="2004693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22</a:t>
            </a:fld>
            <a:endParaRPr lang="en-US">
              <a:solidFill>
                <a:prstClr val="black"/>
              </a:solidFill>
            </a:endParaRPr>
          </a:p>
        </p:txBody>
      </p:sp>
    </p:spTree>
    <p:extLst>
      <p:ext uri="{BB962C8B-B14F-4D97-AF65-F5344CB8AC3E}">
        <p14:creationId xmlns:p14="http://schemas.microsoft.com/office/powerpoint/2010/main" val="2004693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4.11</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23</a:t>
            </a:fld>
            <a:endParaRPr lang="en-US"/>
          </a:p>
        </p:txBody>
      </p:sp>
    </p:spTree>
    <p:extLst>
      <p:ext uri="{BB962C8B-B14F-4D97-AF65-F5344CB8AC3E}">
        <p14:creationId xmlns:p14="http://schemas.microsoft.com/office/powerpoint/2010/main" val="812309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24</a:t>
            </a:fld>
            <a:endParaRPr lang="en-US"/>
          </a:p>
        </p:txBody>
      </p:sp>
    </p:spTree>
    <p:extLst>
      <p:ext uri="{BB962C8B-B14F-4D97-AF65-F5344CB8AC3E}">
        <p14:creationId xmlns:p14="http://schemas.microsoft.com/office/powerpoint/2010/main" val="3180811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25</a:t>
            </a:fld>
            <a:endParaRPr lang="en-US"/>
          </a:p>
        </p:txBody>
      </p:sp>
    </p:spTree>
    <p:extLst>
      <p:ext uri="{BB962C8B-B14F-4D97-AF65-F5344CB8AC3E}">
        <p14:creationId xmlns:p14="http://schemas.microsoft.com/office/powerpoint/2010/main" val="3443877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It is useful to remember</a:t>
            </a:r>
          </a:p>
          <a:p>
            <a:pPr lvl="1"/>
            <a:r>
              <a:rPr lang="en-US" dirty="0"/>
              <a:t>Young children are incapable of adult logic.</a:t>
            </a:r>
          </a:p>
          <a:p>
            <a:pPr lvl="1"/>
            <a:r>
              <a:rPr lang="en-US" dirty="0"/>
              <a:t>Children are not passive but active learners.  </a:t>
            </a:r>
          </a:p>
          <a:p>
            <a:pPr lvl="1"/>
            <a:r>
              <a:rPr lang="en-US" dirty="0"/>
              <a:t>Child cognition flourishes when adults build on what children know, engage them in concrete demonstrations, and stimulate creative thinking.</a:t>
            </a:r>
          </a:p>
          <a:p>
            <a:pPr lvl="1"/>
            <a:r>
              <a:rPr lang="en-US" dirty="0"/>
              <a:t>Children’s cognitive immaturity is adaptive, keeping them close to protective adults and providing</a:t>
            </a:r>
            <a:r>
              <a:rPr lang="en-US" baseline="0" dirty="0"/>
              <a:t> time for learning and socialization</a:t>
            </a:r>
            <a:r>
              <a:rPr lang="en-US" dirty="0"/>
              <a:t>.</a:t>
            </a:r>
          </a:p>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27</a:t>
            </a:fld>
            <a:endParaRPr lang="en-US"/>
          </a:p>
        </p:txBody>
      </p:sp>
    </p:spTree>
    <p:extLst>
      <p:ext uri="{BB962C8B-B14F-4D97-AF65-F5344CB8AC3E}">
        <p14:creationId xmlns:p14="http://schemas.microsoft.com/office/powerpoint/2010/main" val="213680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28</a:t>
            </a:fld>
            <a:endParaRPr lang="en-US"/>
          </a:p>
        </p:txBody>
      </p:sp>
    </p:spTree>
    <p:extLst>
      <p:ext uri="{BB962C8B-B14F-4D97-AF65-F5344CB8AC3E}">
        <p14:creationId xmlns:p14="http://schemas.microsoft.com/office/powerpoint/2010/main" val="16224397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ASD has differing levels of severity.</a:t>
            </a:r>
          </a:p>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29</a:t>
            </a:fld>
            <a:endParaRPr lang="en-US">
              <a:solidFill>
                <a:prstClr val="black"/>
              </a:solidFill>
            </a:endParaRPr>
          </a:p>
        </p:txBody>
      </p:sp>
    </p:spTree>
    <p:extLst>
      <p:ext uri="{BB962C8B-B14F-4D97-AF65-F5344CB8AC3E}">
        <p14:creationId xmlns:p14="http://schemas.microsoft.com/office/powerpoint/2010/main" val="1622439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a:solidFill>
                  <a:schemeClr val="tx1"/>
                </a:solidFill>
                <a:latin typeface="Arial" charset="0"/>
                <a:ea typeface="ＭＳ Ｐゴシック" charset="0"/>
                <a:cs typeface="Arial" charset="0"/>
              </a:rPr>
              <a:t>By age 8, 1 in 68 U.S. children now gets diagnosed with ASD, though the reported rates vary by place. The increase in ASD diagnoses has been offset by a decrease in the number of children with a “cognitive disability” or “learning disability,”  suggesting a relabeling of children’s disorders.</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30</a:t>
            </a:fld>
            <a:endParaRPr lang="en-US"/>
          </a:p>
        </p:txBody>
      </p:sp>
    </p:spTree>
    <p:extLst>
      <p:ext uri="{BB962C8B-B14F-4D97-AF65-F5344CB8AC3E}">
        <p14:creationId xmlns:p14="http://schemas.microsoft.com/office/powerpoint/2010/main" val="729519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Stranger anxiety</a:t>
            </a:r>
          </a:p>
          <a:p>
            <a:pPr lvl="1"/>
            <a:r>
              <a:rPr lang="en-US" dirty="0"/>
              <a:t>Fear of strangers that infants commonly display, beginning by about 8 months of age</a:t>
            </a:r>
          </a:p>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31</a:t>
            </a:fld>
            <a:endParaRPr lang="en-US"/>
          </a:p>
        </p:txBody>
      </p:sp>
    </p:spTree>
    <p:extLst>
      <p:ext uri="{BB962C8B-B14F-4D97-AF65-F5344CB8AC3E}">
        <p14:creationId xmlns:p14="http://schemas.microsoft.com/office/powerpoint/2010/main" val="40596748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i="1" dirty="0"/>
              <a:t>Secure attachment</a:t>
            </a:r>
          </a:p>
          <a:p>
            <a:pPr lvl="1"/>
            <a:r>
              <a:rPr lang="en-US" dirty="0"/>
              <a:t>Shown by 60 percent of infants</a:t>
            </a:r>
          </a:p>
          <a:p>
            <a:pPr lvl="1"/>
            <a:r>
              <a:rPr lang="en-US" dirty="0"/>
              <a:t>In their mother’s presence, they play comfortably, happily exploring their new environment. When she leaves, they become upset. When she returns, they seek contact with her.</a:t>
            </a:r>
          </a:p>
          <a:p>
            <a:pPr lvl="1"/>
            <a:r>
              <a:rPr lang="en-US" dirty="0"/>
              <a:t>Sensitive, responsive mothers had infants who were securely attached.</a:t>
            </a:r>
          </a:p>
          <a:p>
            <a:pPr lvl="0"/>
            <a:r>
              <a:rPr lang="en-US" sz="2600" i="1" dirty="0"/>
              <a:t>Insecure attachment</a:t>
            </a:r>
          </a:p>
          <a:p>
            <a:pPr lvl="1"/>
            <a:r>
              <a:rPr lang="en-US" dirty="0"/>
              <a:t>Infants avoid attachment or show insecure attachment, marked by either anxiety or avoidance of trusting relationships. They are less likely to explore their</a:t>
            </a:r>
            <a:r>
              <a:rPr lang="en-US" baseline="0" dirty="0"/>
              <a:t> surroundings</a:t>
            </a:r>
            <a:r>
              <a:rPr lang="en-US" dirty="0"/>
              <a:t>. When</a:t>
            </a:r>
            <a:r>
              <a:rPr lang="en-US" baseline="0" dirty="0"/>
              <a:t> their mother</a:t>
            </a:r>
            <a:r>
              <a:rPr lang="en-US" dirty="0"/>
              <a:t> leaves, they might cry loudly and remain upset,</a:t>
            </a:r>
            <a:r>
              <a:rPr lang="en-US" baseline="0" dirty="0"/>
              <a:t> or seem indifferent to her departure and return</a:t>
            </a:r>
            <a:r>
              <a:rPr lang="en-US" dirty="0"/>
              <a:t>. </a:t>
            </a:r>
          </a:p>
          <a:p>
            <a:pPr lvl="1"/>
            <a:r>
              <a:rPr lang="en-US" dirty="0"/>
              <a:t>Insensitive, unresponsive mothers often had infants who were insecurely attached.</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34</a:t>
            </a:fld>
            <a:endParaRPr lang="en-US"/>
          </a:p>
        </p:txBody>
      </p:sp>
    </p:spTree>
    <p:extLst>
      <p:ext uri="{BB962C8B-B14F-4D97-AF65-F5344CB8AC3E}">
        <p14:creationId xmlns:p14="http://schemas.microsoft.com/office/powerpoint/2010/main" val="1722095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35</a:t>
            </a:fld>
            <a:endParaRPr lang="en-US">
              <a:solidFill>
                <a:prstClr val="black"/>
              </a:solidFill>
            </a:endParaRPr>
          </a:p>
        </p:txBody>
      </p:sp>
    </p:spTree>
    <p:extLst>
      <p:ext uri="{BB962C8B-B14F-4D97-AF65-F5344CB8AC3E}">
        <p14:creationId xmlns:p14="http://schemas.microsoft.com/office/powerpoint/2010/main" val="3383848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11.2</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36</a:t>
            </a:fld>
            <a:endParaRPr lang="en-US"/>
          </a:p>
        </p:txBody>
      </p:sp>
    </p:spTree>
    <p:extLst>
      <p:ext uri="{BB962C8B-B14F-4D97-AF65-F5344CB8AC3E}">
        <p14:creationId xmlns:p14="http://schemas.microsoft.com/office/powerpoint/2010/main" val="3994206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37</a:t>
            </a:fld>
            <a:endParaRPr lang="en-US"/>
          </a:p>
        </p:txBody>
      </p:sp>
    </p:spTree>
    <p:extLst>
      <p:ext uri="{BB962C8B-B14F-4D97-AF65-F5344CB8AC3E}">
        <p14:creationId xmlns:p14="http://schemas.microsoft.com/office/powerpoint/2010/main" val="33838485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38</a:t>
            </a:fld>
            <a:endParaRPr lang="en-US">
              <a:solidFill>
                <a:prstClr val="black"/>
              </a:solidFill>
            </a:endParaRPr>
          </a:p>
        </p:txBody>
      </p:sp>
    </p:spTree>
    <p:extLst>
      <p:ext uri="{BB962C8B-B14F-4D97-AF65-F5344CB8AC3E}">
        <p14:creationId xmlns:p14="http://schemas.microsoft.com/office/powerpoint/2010/main" val="33838485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43</a:t>
            </a:fld>
            <a:endParaRPr lang="en-US"/>
          </a:p>
        </p:txBody>
      </p:sp>
    </p:spTree>
    <p:extLst>
      <p:ext uri="{BB962C8B-B14F-4D97-AF65-F5344CB8AC3E}">
        <p14:creationId xmlns:p14="http://schemas.microsoft.com/office/powerpoint/2010/main" val="3184283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44</a:t>
            </a:fld>
            <a:endParaRPr lang="en-US">
              <a:solidFill>
                <a:prstClr val="black"/>
              </a:solidFill>
            </a:endParaRPr>
          </a:p>
        </p:txBody>
      </p:sp>
    </p:spTree>
    <p:extLst>
      <p:ext uri="{BB962C8B-B14F-4D97-AF65-F5344CB8AC3E}">
        <p14:creationId xmlns:p14="http://schemas.microsoft.com/office/powerpoint/2010/main" val="31842838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45</a:t>
            </a:fld>
            <a:endParaRPr lang="en-US"/>
          </a:p>
        </p:txBody>
      </p:sp>
    </p:spTree>
    <p:extLst>
      <p:ext uri="{BB962C8B-B14F-4D97-AF65-F5344CB8AC3E}">
        <p14:creationId xmlns:p14="http://schemas.microsoft.com/office/powerpoint/2010/main" val="9107191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ＭＳ Ｐゴシック" charset="0"/>
                <a:cs typeface="Arial" charset="0"/>
              </a:rPr>
              <a:t>Lawrence Kohlberg proposed a stage theory of moral reasoning, from a </a:t>
            </a:r>
            <a:r>
              <a:rPr lang="en-US" sz="1200" b="0" i="0" u="none" strike="noStrike" kern="1200" baseline="0" dirty="0" err="1">
                <a:solidFill>
                  <a:schemeClr val="tx1"/>
                </a:solidFill>
                <a:latin typeface="Arial" charset="0"/>
                <a:ea typeface="ＭＳ Ｐゴシック" charset="0"/>
                <a:cs typeface="Arial" charset="0"/>
              </a:rPr>
              <a:t>preconventional</a:t>
            </a:r>
            <a:r>
              <a:rPr lang="en-US" sz="1200" b="0" i="0" u="none" strike="noStrike" kern="1200" baseline="0" dirty="0">
                <a:solidFill>
                  <a:schemeClr val="tx1"/>
                </a:solidFill>
                <a:latin typeface="Arial" charset="0"/>
                <a:ea typeface="ＭＳ Ｐゴシック" charset="0"/>
                <a:cs typeface="Arial" charset="0"/>
              </a:rPr>
              <a:t> morality of self-interest, to a conventional morality concerned with upholding laws and social rules, to (in some people) a </a:t>
            </a:r>
            <a:r>
              <a:rPr lang="en-US" sz="1200" b="0" i="0" u="none" strike="noStrike" kern="1200" baseline="0" dirty="0" err="1">
                <a:solidFill>
                  <a:schemeClr val="tx1"/>
                </a:solidFill>
                <a:latin typeface="Arial" charset="0"/>
                <a:ea typeface="ＭＳ Ｐゴシック" charset="0"/>
                <a:cs typeface="Arial" charset="0"/>
              </a:rPr>
              <a:t>postconventional</a:t>
            </a:r>
            <a:r>
              <a:rPr lang="en-US" sz="1200" b="0" i="0" u="none" strike="noStrike" kern="1200" baseline="0" dirty="0">
                <a:solidFill>
                  <a:schemeClr val="tx1"/>
                </a:solidFill>
                <a:latin typeface="Arial" charset="0"/>
                <a:ea typeface="ＭＳ Ｐゴシック" charset="0"/>
                <a:cs typeface="Arial" charset="0"/>
              </a:rPr>
              <a:t> morality of universal ethical principles.</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46</a:t>
            </a:fld>
            <a:endParaRPr lang="en-US">
              <a:solidFill>
                <a:prstClr val="black"/>
              </a:solidFill>
            </a:endParaRPr>
          </a:p>
        </p:txBody>
      </p:sp>
    </p:spTree>
    <p:extLst>
      <p:ext uri="{BB962C8B-B14F-4D97-AF65-F5344CB8AC3E}">
        <p14:creationId xmlns:p14="http://schemas.microsoft.com/office/powerpoint/2010/main" val="9107191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a:t>
            </a:r>
            <a:r>
              <a:rPr lang="en-US" baseline="0" dirty="0"/>
              <a:t> 4.3</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47</a:t>
            </a:fld>
            <a:endParaRPr lang="en-US"/>
          </a:p>
        </p:txBody>
      </p:sp>
    </p:spTree>
    <p:extLst>
      <p:ext uri="{BB962C8B-B14F-4D97-AF65-F5344CB8AC3E}">
        <p14:creationId xmlns:p14="http://schemas.microsoft.com/office/powerpoint/2010/main" val="38188746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48</a:t>
            </a:fld>
            <a:endParaRPr lang="en-US"/>
          </a:p>
        </p:txBody>
      </p:sp>
    </p:spTree>
    <p:extLst>
      <p:ext uri="{BB962C8B-B14F-4D97-AF65-F5344CB8AC3E}">
        <p14:creationId xmlns:p14="http://schemas.microsoft.com/office/powerpoint/2010/main" val="28928367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4.4  Erikson’s Stages of Psychosocial Development</a:t>
            </a:r>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49</a:t>
            </a:fld>
            <a:endParaRPr lang="en-US">
              <a:solidFill>
                <a:prstClr val="black"/>
              </a:solidFill>
            </a:endParaRPr>
          </a:p>
        </p:txBody>
      </p:sp>
    </p:spTree>
    <p:extLst>
      <p:ext uri="{BB962C8B-B14F-4D97-AF65-F5344CB8AC3E}">
        <p14:creationId xmlns:p14="http://schemas.microsoft.com/office/powerpoint/2010/main" val="28928367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55</a:t>
            </a:fld>
            <a:endParaRPr lang="en-US"/>
          </a:p>
        </p:txBody>
      </p:sp>
    </p:spTree>
    <p:extLst>
      <p:ext uri="{BB962C8B-B14F-4D97-AF65-F5344CB8AC3E}">
        <p14:creationId xmlns:p14="http://schemas.microsoft.com/office/powerpoint/2010/main" val="35208119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56</a:t>
            </a:fld>
            <a:endParaRPr lang="en-US"/>
          </a:p>
        </p:txBody>
      </p:sp>
    </p:spTree>
    <p:extLst>
      <p:ext uri="{BB962C8B-B14F-4D97-AF65-F5344CB8AC3E}">
        <p14:creationId xmlns:p14="http://schemas.microsoft.com/office/powerpoint/2010/main" val="41129165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ＭＳ Ｐゴシック" charset="0"/>
                <a:cs typeface="Arial" charset="0"/>
              </a:rPr>
              <a:t>Developmental researchers study age-related changes such as in memory with cross-sectional studies (comparing</a:t>
            </a:r>
          </a:p>
          <a:p>
            <a:r>
              <a:rPr lang="en-US" sz="1200" b="0" i="0" u="none" strike="noStrike" kern="1200" baseline="0" dirty="0">
                <a:solidFill>
                  <a:schemeClr val="tx1"/>
                </a:solidFill>
                <a:latin typeface="Arial" charset="0"/>
                <a:ea typeface="ＭＳ Ｐゴシック" charset="0"/>
                <a:cs typeface="Arial" charset="0"/>
              </a:rPr>
              <a:t>people of different ages) and longitudinal studies (retesting the same people over a period of years).</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58</a:t>
            </a:fld>
            <a:endParaRPr lang="en-US">
              <a:solidFill>
                <a:prstClr val="black"/>
              </a:solidFill>
            </a:endParaRPr>
          </a:p>
        </p:txBody>
      </p:sp>
    </p:spTree>
    <p:extLst>
      <p:ext uri="{BB962C8B-B14F-4D97-AF65-F5344CB8AC3E}">
        <p14:creationId xmlns:p14="http://schemas.microsoft.com/office/powerpoint/2010/main" val="41129165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b="0" i="0" u="none" strike="noStrike" kern="1200" baseline="0" dirty="0">
                <a:solidFill>
                  <a:schemeClr val="tx1"/>
                </a:solidFill>
                <a:latin typeface="Arial" charset="0"/>
                <a:ea typeface="ＭＳ Ｐゴシック" charset="0"/>
                <a:cs typeface="Arial" charset="0"/>
              </a:rPr>
              <a:t>Sigmund Freud (1935) put it most simply: The healthy adult, he said, is one who can love and work.</a:t>
            </a:r>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60</a:t>
            </a:fld>
            <a:endParaRPr lang="en-US"/>
          </a:p>
        </p:txBody>
      </p:sp>
    </p:spTree>
    <p:extLst>
      <p:ext uri="{BB962C8B-B14F-4D97-AF65-F5344CB8AC3E}">
        <p14:creationId xmlns:p14="http://schemas.microsoft.com/office/powerpoint/2010/main" val="1259166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a:buChar char="•"/>
              <a:tabLst/>
              <a:defRPr/>
            </a:pPr>
            <a:r>
              <a:rPr lang="en-US" dirty="0"/>
              <a:t>People over 65 report as much happiness and satisfaction with life as younger people do.</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62</a:t>
            </a:fld>
            <a:endParaRPr lang="en-US"/>
          </a:p>
        </p:txBody>
      </p:sp>
    </p:spTree>
    <p:extLst>
      <p:ext uri="{BB962C8B-B14F-4D97-AF65-F5344CB8AC3E}">
        <p14:creationId xmlns:p14="http://schemas.microsoft.com/office/powerpoint/2010/main" val="40842709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Figure 4.23</a:t>
            </a:r>
          </a:p>
          <a:p>
            <a:pPr marL="171450" marR="0" indent="-171450" algn="l" defTabSz="914400" rtl="0" eaLnBrk="0" fontAlgn="base" latinLnBrk="0" hangingPunct="0">
              <a:lnSpc>
                <a:spcPct val="100000"/>
              </a:lnSpc>
              <a:spcBef>
                <a:spcPct val="30000"/>
              </a:spcBef>
              <a:spcAft>
                <a:spcPct val="0"/>
              </a:spcAft>
              <a:buClrTx/>
              <a:buSzTx/>
              <a:buFont typeface="Arial"/>
              <a:buChar char="•"/>
              <a:tabLst/>
              <a:defRPr/>
            </a:pPr>
            <a:r>
              <a:rPr lang="en-US" dirty="0"/>
              <a:t>Biopsychosocial Influences on Successful Aging</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solidFill>
                  <a:prstClr val="black"/>
                </a:solidFill>
              </a:rPr>
              <a:pPr>
                <a:defRPr/>
              </a:pPr>
              <a:t>63</a:t>
            </a:fld>
            <a:endParaRPr lang="en-US">
              <a:solidFill>
                <a:prstClr val="black"/>
              </a:solidFill>
            </a:endParaRPr>
          </a:p>
        </p:txBody>
      </p:sp>
    </p:spTree>
    <p:extLst>
      <p:ext uri="{BB962C8B-B14F-4D97-AF65-F5344CB8AC3E}">
        <p14:creationId xmlns:p14="http://schemas.microsoft.com/office/powerpoint/2010/main" val="40842709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AF0C21-8D54-A846-A48B-D02ECD372672}" type="slidenum">
              <a:rPr lang="en-US" smtClean="0"/>
              <a:pPr>
                <a:defRPr/>
              </a:pPr>
              <a:t>64</a:t>
            </a:fld>
            <a:endParaRPr lang="en-US"/>
          </a:p>
        </p:txBody>
      </p:sp>
    </p:spTree>
    <p:extLst>
      <p:ext uri="{BB962C8B-B14F-4D97-AF65-F5344CB8AC3E}">
        <p14:creationId xmlns:p14="http://schemas.microsoft.com/office/powerpoint/2010/main" val="8305584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8600" y="228601"/>
            <a:ext cx="2971800" cy="609599"/>
          </a:xfrm>
        </p:spPr>
        <p:txBody>
          <a:bodyPr>
            <a:normAutofit/>
          </a:bodyPr>
          <a:lstStyle>
            <a:lvl1pPr>
              <a:defRPr sz="2400" i="1"/>
            </a:lvl1pPr>
          </a:lstStyle>
          <a:p>
            <a:r>
              <a:rPr lang="en-US" dirty="0"/>
              <a:t>Chapter</a:t>
            </a:r>
          </a:p>
        </p:txBody>
      </p:sp>
      <p:sp>
        <p:nvSpPr>
          <p:cNvPr id="3" name="Subtitle 2"/>
          <p:cNvSpPr>
            <a:spLocks noGrp="1"/>
          </p:cNvSpPr>
          <p:nvPr>
            <p:ph type="subTitle" idx="1" hasCustomPrompt="1"/>
          </p:nvPr>
        </p:nvSpPr>
        <p:spPr>
          <a:xfrm>
            <a:off x="228600" y="1066800"/>
            <a:ext cx="2971800" cy="1752600"/>
          </a:xfrm>
        </p:spPr>
        <p:txBody>
          <a:bodyPr>
            <a:normAutofit/>
          </a:bodyPr>
          <a:lstStyle>
            <a:lvl1pPr marL="0" indent="0" algn="l">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Title</a:t>
            </a:r>
          </a:p>
        </p:txBody>
      </p:sp>
      <p:pic>
        <p:nvPicPr>
          <p:cNvPr id="7" name="Picture 6" descr="This is the cover graphic from Exploring Psychology Tenth Edition. It shows a person using a series of cables to navigate over a valley of trees with mountains in the background."/>
          <p:cNvPicPr>
            <a:picLocks noChangeAspect="1"/>
          </p:cNvPicPr>
          <p:nvPr/>
        </p:nvPicPr>
        <p:blipFill rotWithShape="1">
          <a:blip r:embed="rId2" cstate="print">
            <a:extLst>
              <a:ext uri="{28A0092B-C50C-407E-A947-70E740481C1C}">
                <a14:useLocalDpi xmlns:a14="http://schemas.microsoft.com/office/drawing/2010/main" val="0"/>
              </a:ext>
            </a:extLst>
          </a:blip>
          <a:srcRect b="82"/>
          <a:stretch/>
        </p:blipFill>
        <p:spPr>
          <a:xfrm>
            <a:off x="3389417" y="-1"/>
            <a:ext cx="5830783" cy="6943061"/>
          </a:xfrm>
          <a:prstGeom prst="rect">
            <a:avLst/>
          </a:prstGeom>
        </p:spPr>
      </p:pic>
      <p:cxnSp>
        <p:nvCxnSpPr>
          <p:cNvPr id="8" name="Straight Connector 7"/>
          <p:cNvCxnSpPr/>
          <p:nvPr/>
        </p:nvCxnSpPr>
        <p:spPr>
          <a:xfrm>
            <a:off x="3389417" y="0"/>
            <a:ext cx="0" cy="6858000"/>
          </a:xfrm>
          <a:prstGeom prst="line">
            <a:avLst/>
          </a:prstGeom>
          <a:ln w="76200">
            <a:solidFill>
              <a:srgbClr val="FFAA1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Rectangle 5"/>
          <p:cNvSpPr/>
          <p:nvPr userDrawn="1"/>
        </p:nvSpPr>
        <p:spPr>
          <a:xfrm>
            <a:off x="7266563" y="6627856"/>
            <a:ext cx="1877437" cy="246221"/>
          </a:xfrm>
          <a:prstGeom prst="rect">
            <a:avLst/>
          </a:prstGeom>
        </p:spPr>
        <p:txBody>
          <a:bodyPr wrap="none">
            <a:spAutoFit/>
          </a:bodyPr>
          <a:lstStyle/>
          <a:p>
            <a:r>
              <a:rPr lang="en-US" sz="1000" dirty="0">
                <a:solidFill>
                  <a:schemeClr val="bg1"/>
                </a:solidFill>
              </a:rPr>
              <a:t>Josef F. </a:t>
            </a:r>
            <a:r>
              <a:rPr lang="en-US" sz="1000" dirty="0" err="1">
                <a:solidFill>
                  <a:schemeClr val="bg1"/>
                </a:solidFill>
              </a:rPr>
              <a:t>Steufer</a:t>
            </a:r>
            <a:r>
              <a:rPr lang="en-US" sz="1000" dirty="0">
                <a:solidFill>
                  <a:schemeClr val="bg1"/>
                </a:solidFill>
              </a:rPr>
              <a:t>/Getty Images</a:t>
            </a:r>
          </a:p>
        </p:txBody>
      </p:sp>
    </p:spTree>
    <p:extLst>
      <p:ext uri="{BB962C8B-B14F-4D97-AF65-F5344CB8AC3E}">
        <p14:creationId xmlns:p14="http://schemas.microsoft.com/office/powerpoint/2010/main" val="632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Decorative background"/>
          <p:cNvPicPr>
            <a:picLocks noChangeAspect="1"/>
          </p:cNvPicPr>
          <p:nvPr/>
        </p:nvPicPr>
        <p:blipFill rotWithShape="1">
          <a:blip r:embed="rId2" cstate="print">
            <a:extLst>
              <a:ext uri="{28A0092B-C50C-407E-A947-70E740481C1C}">
                <a14:useLocalDpi xmlns:a14="http://schemas.microsoft.com/office/drawing/2010/main" val="0"/>
              </a:ext>
            </a:extLst>
          </a:blip>
          <a:srcRect l="9303" r="8276"/>
          <a:stretch/>
        </p:blipFill>
        <p:spPr>
          <a:xfrm>
            <a:off x="0" y="0"/>
            <a:ext cx="9144000" cy="6877281"/>
          </a:xfrm>
          <a:prstGeom prst="rect">
            <a:avLst/>
          </a:prstGeom>
        </p:spPr>
      </p:pic>
      <p:sp>
        <p:nvSpPr>
          <p:cNvPr id="2" name="Title 1"/>
          <p:cNvSpPr>
            <a:spLocks noGrp="1"/>
          </p:cNvSpPr>
          <p:nvPr>
            <p:ph type="title"/>
          </p:nvPr>
        </p:nvSpPr>
        <p:spPr/>
        <p:txBody>
          <a:bodyPr>
            <a:normAutofit/>
          </a:bodyPr>
          <a:lstStyle>
            <a:lvl1pPr algn="l">
              <a:defRPr sz="3200">
                <a:solidFill>
                  <a:srgbClr val="54728F"/>
                </a:solidFill>
                <a:latin typeface="Arial"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defRPr sz="2400">
                <a:latin typeface="Arial" pitchFamily="34" charset="0"/>
                <a:cs typeface="Arial" pitchFamily="34" charset="0"/>
              </a:defRPr>
            </a:lvl1pPr>
            <a:lvl2pPr>
              <a:defRPr sz="2400">
                <a:latin typeface="Arial" pitchFamily="34" charset="0"/>
                <a:cs typeface="Arial" pitchFamily="34" charset="0"/>
              </a:defRPr>
            </a:lvl2pPr>
            <a:lvl3pPr>
              <a:defRPr sz="2400">
                <a:latin typeface="Arial" pitchFamily="34" charset="0"/>
                <a:cs typeface="Arial" pitchFamily="34" charset="0"/>
              </a:defRPr>
            </a:lvl3pPr>
            <a:lvl4pPr>
              <a:defRPr sz="2400">
                <a:latin typeface="Arial" pitchFamily="34" charset="0"/>
                <a:cs typeface="Arial" pitchFamily="34" charset="0"/>
              </a:defRPr>
            </a:lvl4pPr>
            <a:lvl5pPr>
              <a:defRPr sz="2400">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59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10D4EC8-ADD1-40F4-9DC0-894C877E2F89}" type="datetimeFigureOut">
              <a:rPr lang="en-US" smtClean="0"/>
              <a:t>1/30/2018</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370CEAE-E829-439C-9D91-A0C72302BFBD}" type="slidenum">
              <a:rPr lang="en-US" smtClean="0"/>
              <a:t>‹#›</a:t>
            </a:fld>
            <a:endParaRPr lang="en-US"/>
          </a:p>
        </p:txBody>
      </p:sp>
    </p:spTree>
    <p:extLst>
      <p:ext uri="{BB962C8B-B14F-4D97-AF65-F5344CB8AC3E}">
        <p14:creationId xmlns:p14="http://schemas.microsoft.com/office/powerpoint/2010/main" val="3043323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24618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16400"/>
            <a:ext cx="8229600" cy="1909763"/>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2"/>
          <p:cNvSpPr>
            <a:spLocks noGrp="1" noChangeArrowheads="1"/>
          </p:cNvSpPr>
          <p:nvPr>
            <p:ph type="title"/>
          </p:nvPr>
        </p:nvSpPr>
        <p:spPr bwMode="auto">
          <a:xfrm>
            <a:off x="0" y="3505200"/>
            <a:ext cx="91440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normAutofit/>
          </a:bodyPr>
          <a:lstStyle>
            <a:lvl1pPr algn="ctr">
              <a:defRPr/>
            </a:lvl1pPr>
          </a:lstStyle>
          <a:p>
            <a:pPr lvl="0"/>
            <a:r>
              <a:rPr lang="en-US"/>
              <a:t>Click to edit Master title style</a:t>
            </a:r>
            <a:endParaRPr lang="en-US" dirty="0"/>
          </a:p>
        </p:txBody>
      </p:sp>
    </p:spTree>
    <p:extLst>
      <p:ext uri="{BB962C8B-B14F-4D97-AF65-F5344CB8AC3E}">
        <p14:creationId xmlns:p14="http://schemas.microsoft.com/office/powerpoint/2010/main" val="1238271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cSld name="2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Tree>
    <p:extLst>
      <p:ext uri="{BB962C8B-B14F-4D97-AF65-F5344CB8AC3E}">
        <p14:creationId xmlns:p14="http://schemas.microsoft.com/office/powerpoint/2010/main" val="2097120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8544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Decorative background"/>
          <p:cNvPicPr>
            <a:picLocks noChangeAspect="1"/>
          </p:cNvPicPr>
          <p:nvPr/>
        </p:nvPicPr>
        <p:blipFill rotWithShape="1">
          <a:blip r:embed="rId9" cstate="print">
            <a:extLst>
              <a:ext uri="{28A0092B-C50C-407E-A947-70E740481C1C}">
                <a14:useLocalDpi xmlns:a14="http://schemas.microsoft.com/office/drawing/2010/main" val="0"/>
              </a:ext>
            </a:extLst>
          </a:blip>
          <a:srcRect l="9303" r="8276"/>
          <a:stretch/>
        </p:blipFill>
        <p:spPr>
          <a:xfrm>
            <a:off x="0" y="0"/>
            <a:ext cx="9144000" cy="6877281"/>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8245098"/>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spcBef>
          <a:spcPct val="0"/>
        </a:spcBef>
        <a:buNone/>
        <a:defRPr sz="3200" kern="1200">
          <a:solidFill>
            <a:srgbClr val="54728F"/>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Developing Through the Life Span</a:t>
            </a:r>
          </a:p>
          <a:p>
            <a:endParaRPr lang="en-US" dirty="0"/>
          </a:p>
        </p:txBody>
      </p:sp>
      <p:sp>
        <p:nvSpPr>
          <p:cNvPr id="2" name="Title 1"/>
          <p:cNvSpPr>
            <a:spLocks noGrp="1"/>
          </p:cNvSpPr>
          <p:nvPr>
            <p:ph type="ctrTitle"/>
          </p:nvPr>
        </p:nvSpPr>
        <p:spPr/>
        <p:txBody>
          <a:bodyPr/>
          <a:lstStyle/>
          <a:p>
            <a:r>
              <a:rPr lang="en-US" dirty="0"/>
              <a:t>Chapter 4</a:t>
            </a:r>
          </a:p>
        </p:txBody>
      </p:sp>
    </p:spTree>
    <p:extLst>
      <p:ext uri="{BB962C8B-B14F-4D97-AF65-F5344CB8AC3E}">
        <p14:creationId xmlns:p14="http://schemas.microsoft.com/office/powerpoint/2010/main" val="403771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lstStyle/>
          <a:p>
            <a:r>
              <a:rPr lang="en-US" dirty="0"/>
              <a:t>Developmental Issues, Prenatal Development, and the Newborn</a:t>
            </a:r>
          </a:p>
          <a:p>
            <a:r>
              <a:rPr lang="en-US" dirty="0"/>
              <a:t>Infancy and Childhood</a:t>
            </a:r>
          </a:p>
          <a:p>
            <a:r>
              <a:rPr lang="en-US" dirty="0"/>
              <a:t>Adolescence</a:t>
            </a:r>
          </a:p>
          <a:p>
            <a:r>
              <a:rPr lang="en-US" dirty="0"/>
              <a:t>Adulthood</a:t>
            </a:r>
          </a:p>
          <a:p>
            <a:endParaRPr lang="en-US" dirty="0"/>
          </a:p>
        </p:txBody>
      </p:sp>
      <p:sp>
        <p:nvSpPr>
          <p:cNvPr id="2" name="Title 1"/>
          <p:cNvSpPr>
            <a:spLocks noGrp="1"/>
          </p:cNvSpPr>
          <p:nvPr>
            <p:ph type="title"/>
          </p:nvPr>
        </p:nvSpPr>
        <p:spPr/>
        <p:txBody>
          <a:bodyPr/>
          <a:lstStyle/>
          <a:p>
            <a:r>
              <a:rPr lang="en-US" dirty="0"/>
              <a:t>Chapter Overview</a:t>
            </a:r>
          </a:p>
        </p:txBody>
      </p:sp>
    </p:spTree>
    <p:extLst>
      <p:ext uri="{BB962C8B-B14F-4D97-AF65-F5344CB8AC3E}">
        <p14:creationId xmlns:p14="http://schemas.microsoft.com/office/powerpoint/2010/main" val="37785422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848678"/>
            <a:ext cx="8229600" cy="4919984"/>
          </a:xfrm>
        </p:spPr>
        <p:txBody>
          <a:bodyPr>
            <a:noAutofit/>
          </a:bodyPr>
          <a:lstStyle/>
          <a:p>
            <a:pPr marL="0" indent="0">
              <a:lnSpc>
                <a:spcPts val="2400"/>
              </a:lnSpc>
              <a:buNone/>
            </a:pPr>
            <a:r>
              <a:rPr lang="en-US" b="1" dirty="0"/>
              <a:t>4-1:  WHAT THREE ISSUES HAVE ENGAGED DEVELOPMENTAL PSYCHOLOGISTS?</a:t>
            </a:r>
          </a:p>
          <a:p>
            <a:pPr>
              <a:lnSpc>
                <a:spcPts val="2400"/>
              </a:lnSpc>
            </a:pPr>
            <a:r>
              <a:rPr lang="en-US" b="1" dirty="0"/>
              <a:t>Developmental psychology: </a:t>
            </a:r>
            <a:r>
              <a:rPr lang="en-US" dirty="0"/>
              <a:t>A branch of psychology that studies physical, cognitive, and social change throughout the life span</a:t>
            </a:r>
          </a:p>
          <a:p>
            <a:pPr>
              <a:lnSpc>
                <a:spcPts val="2400"/>
              </a:lnSpc>
            </a:pPr>
            <a:r>
              <a:rPr lang="en-US" dirty="0"/>
              <a:t>Focuses on three major issues:</a:t>
            </a:r>
            <a:endParaRPr lang="en-US" b="1" dirty="0"/>
          </a:p>
          <a:p>
            <a:pPr lvl="1">
              <a:lnSpc>
                <a:spcPts val="2400"/>
              </a:lnSpc>
            </a:pPr>
            <a:r>
              <a:rPr lang="en-US" b="1" dirty="0"/>
              <a:t>Nature and nurture: </a:t>
            </a:r>
            <a:r>
              <a:rPr lang="en-US" dirty="0"/>
              <a:t>How is our development influenced by the interaction between our genetic inheritance and our experiences?</a:t>
            </a:r>
          </a:p>
          <a:p>
            <a:pPr lvl="1">
              <a:lnSpc>
                <a:spcPts val="2400"/>
              </a:lnSpc>
            </a:pPr>
            <a:r>
              <a:rPr lang="en-US" b="1" dirty="0"/>
              <a:t>Continuity and stages: </a:t>
            </a:r>
            <a:r>
              <a:rPr lang="en-US" dirty="0"/>
              <a:t>What parts of development are gradual and continuous and what parts change abruptly in separate stages?</a:t>
            </a:r>
          </a:p>
          <a:p>
            <a:pPr lvl="1">
              <a:lnSpc>
                <a:spcPts val="2400"/>
              </a:lnSpc>
            </a:pPr>
            <a:r>
              <a:rPr lang="en-US" b="1" dirty="0"/>
              <a:t>Stability and change: </a:t>
            </a:r>
            <a:r>
              <a:rPr lang="en-US" dirty="0"/>
              <a:t>Which of our traits persist and which change through life?</a:t>
            </a:r>
          </a:p>
          <a:p>
            <a:pPr marL="0" indent="0">
              <a:lnSpc>
                <a:spcPts val="2400"/>
              </a:lnSpc>
              <a:buNone/>
            </a:pPr>
            <a:endParaRPr lang="en-US" dirty="0"/>
          </a:p>
        </p:txBody>
      </p:sp>
      <p:sp>
        <p:nvSpPr>
          <p:cNvPr id="2" name="Title 1"/>
          <p:cNvSpPr>
            <a:spLocks noGrp="1"/>
          </p:cNvSpPr>
          <p:nvPr>
            <p:ph type="title"/>
          </p:nvPr>
        </p:nvSpPr>
        <p:spPr>
          <a:xfrm>
            <a:off x="457200" y="231229"/>
            <a:ext cx="8686800" cy="1439916"/>
          </a:xfrm>
        </p:spPr>
        <p:txBody>
          <a:bodyPr>
            <a:noAutofit/>
          </a:bodyPr>
          <a:lstStyle/>
          <a:p>
            <a:r>
              <a:rPr lang="en-US" dirty="0"/>
              <a:t>Developmental Issues, Prenatal Development, and the Newborn</a:t>
            </a:r>
            <a:br>
              <a:rPr lang="en-US" dirty="0"/>
            </a:br>
            <a:r>
              <a:rPr lang="en-US" sz="2800" dirty="0"/>
              <a:t>Developmental Psychology’s Major Issues</a:t>
            </a:r>
          </a:p>
        </p:txBody>
      </p:sp>
    </p:spTree>
    <p:extLst>
      <p:ext uri="{BB962C8B-B14F-4D97-AF65-F5344CB8AC3E}">
        <p14:creationId xmlns:p14="http://schemas.microsoft.com/office/powerpoint/2010/main" val="40621872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2305878"/>
            <a:ext cx="8229600" cy="3998669"/>
          </a:xfrm>
        </p:spPr>
        <p:txBody>
          <a:bodyPr>
            <a:normAutofit/>
          </a:bodyPr>
          <a:lstStyle/>
          <a:p>
            <a:r>
              <a:rPr lang="en-US" b="1" dirty="0"/>
              <a:t>Nature: </a:t>
            </a:r>
            <a:r>
              <a:rPr lang="en-US" dirty="0"/>
              <a:t>unique gene combination</a:t>
            </a:r>
          </a:p>
          <a:p>
            <a:pPr lvl="1"/>
            <a:r>
              <a:rPr lang="en-US" dirty="0"/>
              <a:t>responsible for shared humanity and our individual differences</a:t>
            </a:r>
          </a:p>
          <a:p>
            <a:r>
              <a:rPr lang="en-US" b="1" dirty="0"/>
              <a:t>Nurture: </a:t>
            </a:r>
            <a:r>
              <a:rPr lang="en-US" dirty="0"/>
              <a:t>experiences</a:t>
            </a:r>
          </a:p>
          <a:p>
            <a:pPr lvl="1"/>
            <a:r>
              <a:rPr lang="en-US" dirty="0"/>
              <a:t>Influence of family, peers, environment</a:t>
            </a:r>
          </a:p>
          <a:p>
            <a:r>
              <a:rPr lang="en-US" dirty="0"/>
              <a:t>We are formed by the interaction of nature and nurture</a:t>
            </a:r>
          </a:p>
          <a:p>
            <a:pPr lvl="1"/>
            <a:r>
              <a:rPr lang="en-US" dirty="0"/>
              <a:t>Biological, psychological, social-cultural forces interact</a:t>
            </a:r>
          </a:p>
          <a:p>
            <a:pPr marL="0" indent="0">
              <a:buNone/>
            </a:pPr>
            <a:endParaRPr lang="en-US" dirty="0"/>
          </a:p>
        </p:txBody>
      </p:sp>
      <p:sp>
        <p:nvSpPr>
          <p:cNvPr id="2" name="Title 1"/>
          <p:cNvSpPr>
            <a:spLocks noGrp="1"/>
          </p:cNvSpPr>
          <p:nvPr>
            <p:ph type="title"/>
          </p:nvPr>
        </p:nvSpPr>
        <p:spPr>
          <a:xfrm>
            <a:off x="417444" y="231228"/>
            <a:ext cx="8726556" cy="1660634"/>
          </a:xfrm>
        </p:spPr>
        <p:txBody>
          <a:bodyPr>
            <a:noAutofit/>
          </a:bodyPr>
          <a:lstStyle/>
          <a:p>
            <a:r>
              <a:rPr lang="en-US" dirty="0"/>
              <a:t>Developmental Issues, Prenatal Development, and the Newborn</a:t>
            </a:r>
            <a:br>
              <a:rPr lang="en-US" dirty="0"/>
            </a:br>
            <a:r>
              <a:rPr lang="en-US" sz="2800" dirty="0"/>
              <a:t>Developmental Psychology’s Major Issues</a:t>
            </a:r>
            <a:br>
              <a:rPr lang="en-US" sz="2800" dirty="0"/>
            </a:br>
            <a:r>
              <a:rPr lang="en-US" sz="2800" dirty="0"/>
              <a:t>Nature and Nurture</a:t>
            </a:r>
          </a:p>
        </p:txBody>
      </p:sp>
    </p:spTree>
    <p:extLst>
      <p:ext uri="{BB962C8B-B14F-4D97-AF65-F5344CB8AC3E}">
        <p14:creationId xmlns:p14="http://schemas.microsoft.com/office/powerpoint/2010/main" val="7841312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2415209"/>
            <a:ext cx="8229600" cy="3889338"/>
          </a:xfrm>
        </p:spPr>
        <p:txBody>
          <a:bodyPr>
            <a:normAutofit/>
          </a:bodyPr>
          <a:lstStyle/>
          <a:p>
            <a:r>
              <a:rPr lang="en-US" sz="2400" dirty="0"/>
              <a:t>Researchers see development in two ways, depending on whether they emphasize experience and learning or focus on biological maturation:</a:t>
            </a:r>
          </a:p>
          <a:p>
            <a:pPr lvl="1"/>
            <a:r>
              <a:rPr lang="en-US" b="1" dirty="0"/>
              <a:t>Continuous</a:t>
            </a:r>
            <a:r>
              <a:rPr lang="en-US" dirty="0"/>
              <a:t>, as in learning, where development is a slow, continuous process</a:t>
            </a:r>
          </a:p>
          <a:p>
            <a:pPr lvl="1"/>
            <a:r>
              <a:rPr lang="en-US" b="1" dirty="0"/>
              <a:t>Stages</a:t>
            </a:r>
            <a:r>
              <a:rPr lang="en-US" dirty="0"/>
              <a:t> or steps, as predisposed genetically</a:t>
            </a:r>
          </a:p>
          <a:p>
            <a:pPr lvl="2"/>
            <a:r>
              <a:rPr lang="en-US" dirty="0"/>
              <a:t>Progress through various stages may be quick or slow, but everyone passes through the stages in the same order</a:t>
            </a:r>
          </a:p>
          <a:p>
            <a:pPr marL="0" indent="0">
              <a:buNone/>
            </a:pPr>
            <a:endParaRPr lang="en-US" dirty="0"/>
          </a:p>
        </p:txBody>
      </p:sp>
      <p:sp>
        <p:nvSpPr>
          <p:cNvPr id="2" name="Title 1"/>
          <p:cNvSpPr>
            <a:spLocks noGrp="1"/>
          </p:cNvSpPr>
          <p:nvPr>
            <p:ph type="title"/>
          </p:nvPr>
        </p:nvSpPr>
        <p:spPr>
          <a:xfrm>
            <a:off x="437320" y="433663"/>
            <a:ext cx="8706679" cy="1720958"/>
          </a:xfrm>
        </p:spPr>
        <p:txBody>
          <a:bodyPr>
            <a:noAutofit/>
          </a:bodyPr>
          <a:lstStyle/>
          <a:p>
            <a:r>
              <a:rPr lang="en-US" dirty="0">
                <a:solidFill>
                  <a:srgbClr val="94B6D2">
                    <a:lumMod val="50000"/>
                  </a:srgbClr>
                </a:solidFill>
              </a:rPr>
              <a:t>Developmental Issues, Prenatal Development, and the Newborn</a:t>
            </a:r>
            <a:br>
              <a:rPr lang="en-US" dirty="0">
                <a:solidFill>
                  <a:srgbClr val="94B6D2">
                    <a:lumMod val="50000"/>
                  </a:srgbClr>
                </a:solidFill>
              </a:rPr>
            </a:br>
            <a:r>
              <a:rPr lang="en-US" sz="2800" dirty="0">
                <a:solidFill>
                  <a:srgbClr val="94B6D2">
                    <a:lumMod val="50000"/>
                  </a:srgbClr>
                </a:solidFill>
              </a:rPr>
              <a:t>Developmental Psychology’s Major Issues</a:t>
            </a:r>
            <a:br>
              <a:rPr lang="en-US" sz="2800" dirty="0">
                <a:solidFill>
                  <a:srgbClr val="94B6D2">
                    <a:lumMod val="50000"/>
                  </a:srgbClr>
                </a:solidFill>
              </a:rPr>
            </a:br>
            <a:r>
              <a:rPr lang="en-US" sz="2800" dirty="0">
                <a:solidFill>
                  <a:srgbClr val="94B6D2">
                    <a:lumMod val="50000"/>
                  </a:srgbClr>
                </a:solidFill>
              </a:rPr>
              <a:t>Continuity and Stages</a:t>
            </a:r>
            <a:endParaRPr lang="en-US" sz="2800" dirty="0"/>
          </a:p>
        </p:txBody>
      </p:sp>
    </p:spTree>
    <p:extLst>
      <p:ext uri="{BB962C8B-B14F-4D97-AF65-F5344CB8AC3E}">
        <p14:creationId xmlns:p14="http://schemas.microsoft.com/office/powerpoint/2010/main" val="42494490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2484783"/>
            <a:ext cx="8229600" cy="3819764"/>
          </a:xfrm>
        </p:spPr>
        <p:txBody>
          <a:bodyPr>
            <a:normAutofit/>
          </a:bodyPr>
          <a:lstStyle/>
          <a:p>
            <a:r>
              <a:rPr lang="en-US" sz="2400" dirty="0"/>
              <a:t>Research reveals that we experience both stability and change.</a:t>
            </a:r>
          </a:p>
          <a:p>
            <a:pPr lvl="1"/>
            <a:r>
              <a:rPr lang="en-US" dirty="0"/>
              <a:t>Some characteristics, such as </a:t>
            </a:r>
            <a:r>
              <a:rPr lang="en-US" i="1" dirty="0"/>
              <a:t>temperament,</a:t>
            </a:r>
            <a:r>
              <a:rPr lang="en-US" dirty="0"/>
              <a:t> are stable across the life span</a:t>
            </a:r>
          </a:p>
          <a:p>
            <a:pPr lvl="1"/>
            <a:r>
              <a:rPr lang="en-US" dirty="0"/>
              <a:t>Some characteristics, such as attitudes, are less stable</a:t>
            </a:r>
          </a:p>
          <a:p>
            <a:pPr marL="0" indent="0">
              <a:buNone/>
            </a:pPr>
            <a:endParaRPr lang="en-US" sz="2400" dirty="0"/>
          </a:p>
        </p:txBody>
      </p:sp>
      <p:sp>
        <p:nvSpPr>
          <p:cNvPr id="2" name="Title 1"/>
          <p:cNvSpPr>
            <a:spLocks noGrp="1"/>
          </p:cNvSpPr>
          <p:nvPr>
            <p:ph type="title"/>
          </p:nvPr>
        </p:nvSpPr>
        <p:spPr>
          <a:xfrm>
            <a:off x="417444" y="399393"/>
            <a:ext cx="8726556" cy="1902373"/>
          </a:xfrm>
        </p:spPr>
        <p:txBody>
          <a:bodyPr>
            <a:noAutofit/>
          </a:bodyPr>
          <a:lstStyle/>
          <a:p>
            <a:r>
              <a:rPr lang="en-US" dirty="0">
                <a:solidFill>
                  <a:srgbClr val="94B6D2">
                    <a:lumMod val="50000"/>
                  </a:srgbClr>
                </a:solidFill>
              </a:rPr>
              <a:t>Developmental Issues, Prenatal Development, and the Newborn</a:t>
            </a:r>
            <a:br>
              <a:rPr lang="en-US" dirty="0">
                <a:solidFill>
                  <a:srgbClr val="94B6D2">
                    <a:lumMod val="50000"/>
                  </a:srgbClr>
                </a:solidFill>
              </a:rPr>
            </a:br>
            <a:r>
              <a:rPr lang="en-US" sz="2800" dirty="0">
                <a:solidFill>
                  <a:srgbClr val="94B6D2">
                    <a:lumMod val="50000"/>
                  </a:srgbClr>
                </a:solidFill>
              </a:rPr>
              <a:t>Developmental Psychology’s Major Issues</a:t>
            </a:r>
            <a:br>
              <a:rPr lang="en-US" sz="2800" dirty="0">
                <a:solidFill>
                  <a:srgbClr val="94B6D2">
                    <a:lumMod val="50000"/>
                  </a:srgbClr>
                </a:solidFill>
              </a:rPr>
            </a:br>
            <a:r>
              <a:rPr lang="en-US" sz="2800" dirty="0">
                <a:solidFill>
                  <a:srgbClr val="94B6D2">
                    <a:lumMod val="50000"/>
                  </a:srgbClr>
                </a:solidFill>
              </a:rPr>
              <a:t>Stability and Change</a:t>
            </a:r>
            <a:endParaRPr lang="en-US" sz="2800" dirty="0"/>
          </a:p>
        </p:txBody>
      </p:sp>
    </p:spTree>
    <p:extLst>
      <p:ext uri="{BB962C8B-B14F-4D97-AF65-F5344CB8AC3E}">
        <p14:creationId xmlns:p14="http://schemas.microsoft.com/office/powerpoint/2010/main" val="3499291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photo on the left is a close-up of sperm cells surrounding an egg. The photo on the right shows a sperm penetrating the eg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01737" y="3361774"/>
            <a:ext cx="6629081" cy="3496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sz="half" idx="1"/>
          </p:nvPr>
        </p:nvSpPr>
        <p:spPr>
          <a:xfrm>
            <a:off x="417237" y="2146852"/>
            <a:ext cx="8229600" cy="1187519"/>
          </a:xfrm>
        </p:spPr>
        <p:txBody>
          <a:bodyPr>
            <a:normAutofit lnSpcReduction="10000"/>
          </a:bodyPr>
          <a:lstStyle/>
          <a:p>
            <a:pPr marL="0" indent="0">
              <a:buNone/>
            </a:pPr>
            <a:r>
              <a:rPr lang="en-US" b="1" dirty="0"/>
              <a:t>4-2:  WHAT IS THE COURSE OF PRENATAL DEVELOPMENT, AND HOW DO TERATOGENS AFFECT THAT DEVELOPMENT?</a:t>
            </a:r>
          </a:p>
        </p:txBody>
      </p:sp>
      <p:sp>
        <p:nvSpPr>
          <p:cNvPr id="2" name="Title 1"/>
          <p:cNvSpPr>
            <a:spLocks noGrp="1"/>
          </p:cNvSpPr>
          <p:nvPr>
            <p:ph type="title"/>
          </p:nvPr>
        </p:nvSpPr>
        <p:spPr>
          <a:xfrm>
            <a:off x="417237" y="662264"/>
            <a:ext cx="8621660" cy="1143000"/>
          </a:xfrm>
        </p:spPr>
        <p:txBody>
          <a:bodyPr>
            <a:noAutofit/>
          </a:bodyPr>
          <a:lstStyle/>
          <a:p>
            <a:r>
              <a:rPr lang="en-US" dirty="0">
                <a:solidFill>
                  <a:srgbClr val="94B6D2">
                    <a:lumMod val="50000"/>
                  </a:srgbClr>
                </a:solidFill>
              </a:rPr>
              <a:t>Developmental Issues, Prenatal Development, and the Newborn</a:t>
            </a:r>
            <a:br>
              <a:rPr lang="en-US" dirty="0">
                <a:solidFill>
                  <a:srgbClr val="94B6D2">
                    <a:lumMod val="50000"/>
                  </a:srgbClr>
                </a:solidFill>
              </a:rPr>
            </a:br>
            <a:r>
              <a:rPr lang="en-US" sz="2800" dirty="0">
                <a:solidFill>
                  <a:srgbClr val="94B6D2">
                    <a:lumMod val="50000"/>
                  </a:srgbClr>
                </a:solidFill>
              </a:rPr>
              <a:t>Prenatal Development and the Newborn</a:t>
            </a:r>
            <a:br>
              <a:rPr lang="en-US" sz="2800" dirty="0">
                <a:solidFill>
                  <a:srgbClr val="94B6D2">
                    <a:lumMod val="50000"/>
                  </a:srgbClr>
                </a:solidFill>
              </a:rPr>
            </a:br>
            <a:r>
              <a:rPr lang="en-US" sz="2800" dirty="0">
                <a:solidFill>
                  <a:srgbClr val="94B6D2">
                    <a:lumMod val="50000"/>
                  </a:srgbClr>
                </a:solidFill>
              </a:rPr>
              <a:t>Conception</a:t>
            </a:r>
            <a:endParaRPr lang="en-US" sz="2800" dirty="0"/>
          </a:p>
        </p:txBody>
      </p:sp>
    </p:spTree>
    <p:extLst>
      <p:ext uri="{BB962C8B-B14F-4D97-AF65-F5344CB8AC3E}">
        <p14:creationId xmlns:p14="http://schemas.microsoft.com/office/powerpoint/2010/main" val="894028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a:xfrm>
            <a:off x="437322" y="1881352"/>
            <a:ext cx="8229600" cy="4976648"/>
          </a:xfrm>
        </p:spPr>
        <p:txBody>
          <a:bodyPr>
            <a:noAutofit/>
          </a:bodyPr>
          <a:lstStyle/>
          <a:p>
            <a:pPr>
              <a:lnSpc>
                <a:spcPts val="2400"/>
              </a:lnSpc>
            </a:pPr>
            <a:r>
              <a:rPr lang="en-US" b="1" dirty="0"/>
              <a:t>Zygote</a:t>
            </a:r>
          </a:p>
          <a:p>
            <a:pPr lvl="1">
              <a:lnSpc>
                <a:spcPts val="2400"/>
              </a:lnSpc>
            </a:pPr>
            <a:r>
              <a:rPr lang="en-US" dirty="0"/>
              <a:t>The life cycle begins at conception, when one sperm cell unites with an egg to form a zygote—a fertilized egg. Less than half survive the first two weeks, but those that do enter a 2-week period of rapid cell division and develop into an embryo</a:t>
            </a:r>
          </a:p>
          <a:p>
            <a:pPr>
              <a:lnSpc>
                <a:spcPts val="2400"/>
              </a:lnSpc>
            </a:pPr>
            <a:r>
              <a:rPr lang="en-US" b="1" dirty="0"/>
              <a:t>Embryo</a:t>
            </a:r>
          </a:p>
          <a:p>
            <a:pPr lvl="1">
              <a:lnSpc>
                <a:spcPts val="2400"/>
              </a:lnSpc>
            </a:pPr>
            <a:r>
              <a:rPr lang="en-US" dirty="0"/>
              <a:t>The zygote’s inner cells become the embryo, and the outer cells become the </a:t>
            </a:r>
            <a:r>
              <a:rPr lang="en-US" i="1" dirty="0"/>
              <a:t>placenta</a:t>
            </a:r>
            <a:r>
              <a:rPr lang="en-US" dirty="0"/>
              <a:t>. The embryo is the developing human organism from about 2 weeks after fertilization through the second month</a:t>
            </a:r>
          </a:p>
          <a:p>
            <a:pPr>
              <a:lnSpc>
                <a:spcPts val="2400"/>
              </a:lnSpc>
            </a:pPr>
            <a:r>
              <a:rPr lang="en-US" b="1" dirty="0"/>
              <a:t>Fetus</a:t>
            </a:r>
          </a:p>
          <a:p>
            <a:pPr lvl="1">
              <a:lnSpc>
                <a:spcPts val="2400"/>
              </a:lnSpc>
            </a:pPr>
            <a:r>
              <a:rPr lang="en-US" dirty="0"/>
              <a:t>In the next 6 weeks, body organs begin to form and function, and by 9 weeks, the fetus is recognizably human</a:t>
            </a:r>
          </a:p>
        </p:txBody>
      </p:sp>
      <p:sp>
        <p:nvSpPr>
          <p:cNvPr id="4" name="Title 3"/>
          <p:cNvSpPr>
            <a:spLocks noGrp="1"/>
          </p:cNvSpPr>
          <p:nvPr>
            <p:ph type="title"/>
          </p:nvPr>
        </p:nvSpPr>
        <p:spPr>
          <a:xfrm>
            <a:off x="407504" y="210207"/>
            <a:ext cx="8736496" cy="1485726"/>
          </a:xfrm>
        </p:spPr>
        <p:txBody>
          <a:bodyPr>
            <a:noAutofit/>
          </a:bodyPr>
          <a:lstStyle/>
          <a:p>
            <a:r>
              <a:rPr lang="en-US" dirty="0">
                <a:solidFill>
                  <a:srgbClr val="94B6D2">
                    <a:lumMod val="50000"/>
                  </a:srgbClr>
                </a:solidFill>
              </a:rPr>
              <a:t>Developmental Issues, Prenatal Development, and the Newborn</a:t>
            </a:r>
            <a:br>
              <a:rPr lang="en-US" dirty="0">
                <a:solidFill>
                  <a:srgbClr val="94B6D2">
                    <a:lumMod val="50000"/>
                  </a:srgbClr>
                </a:solidFill>
              </a:rPr>
            </a:br>
            <a:r>
              <a:rPr lang="en-US" sz="2800" dirty="0">
                <a:solidFill>
                  <a:srgbClr val="94B6D2">
                    <a:lumMod val="50000"/>
                  </a:srgbClr>
                </a:solidFill>
              </a:rPr>
              <a:t>Prenatal Development and the Newborn</a:t>
            </a:r>
            <a:br>
              <a:rPr lang="en-US" sz="2800" dirty="0">
                <a:solidFill>
                  <a:srgbClr val="94B6D2">
                    <a:lumMod val="50000"/>
                  </a:srgbClr>
                </a:solidFill>
              </a:rPr>
            </a:br>
            <a:r>
              <a:rPr lang="en-US" sz="2800" dirty="0">
                <a:solidFill>
                  <a:srgbClr val="94B6D2">
                    <a:lumMod val="50000"/>
                  </a:srgbClr>
                </a:solidFill>
              </a:rPr>
              <a:t>Prenatal Development</a:t>
            </a:r>
            <a:endParaRPr lang="en-US" sz="2800" dirty="0"/>
          </a:p>
        </p:txBody>
      </p:sp>
    </p:spTree>
    <p:extLst>
      <p:ext uri="{BB962C8B-B14F-4D97-AF65-F5344CB8AC3E}">
        <p14:creationId xmlns:p14="http://schemas.microsoft.com/office/powerpoint/2010/main" val="3637426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1"/>
          </p:nvPr>
        </p:nvSpPr>
        <p:spPr>
          <a:xfrm>
            <a:off x="457200" y="2266122"/>
            <a:ext cx="8229600" cy="4591878"/>
          </a:xfrm>
        </p:spPr>
        <p:txBody>
          <a:bodyPr>
            <a:normAutofit fontScale="92500"/>
          </a:bodyPr>
          <a:lstStyle/>
          <a:p>
            <a:r>
              <a:rPr lang="en-US" dirty="0"/>
              <a:t>Though the placenta screens out many harmful substances, some slip by. Prenatal development is not risk free:</a:t>
            </a:r>
          </a:p>
          <a:p>
            <a:pPr lvl="1"/>
            <a:r>
              <a:rPr lang="en-US" b="1" dirty="0"/>
              <a:t>Teratogens</a:t>
            </a:r>
          </a:p>
          <a:p>
            <a:pPr lvl="2"/>
            <a:r>
              <a:rPr lang="en-US" dirty="0"/>
              <a:t>Agents, such as a chemical or virus, that can reach the embryo or fetus during prenatal development and cause harm.</a:t>
            </a:r>
          </a:p>
          <a:p>
            <a:pPr lvl="1"/>
            <a:r>
              <a:rPr lang="en-US" b="1" dirty="0"/>
              <a:t>Fetal alcohol syndrome (FAS)</a:t>
            </a:r>
          </a:p>
          <a:p>
            <a:pPr lvl="2"/>
            <a:r>
              <a:rPr lang="en-US" dirty="0"/>
              <a:t>Physical and cognitive abnormalities in children caused by a pregnant woman’s heavy drinking. In severe cases, signs include a small, out-of-proportion head and abnormal facial features.</a:t>
            </a:r>
          </a:p>
          <a:p>
            <a:pPr lvl="1"/>
            <a:r>
              <a:rPr lang="en-US" dirty="0"/>
              <a:t>Alcohol has an </a:t>
            </a:r>
            <a:r>
              <a:rPr lang="en-US" i="1" dirty="0"/>
              <a:t>epigenetic effect, </a:t>
            </a:r>
            <a:r>
              <a:rPr lang="en-US" dirty="0"/>
              <a:t>as does smoking.</a:t>
            </a:r>
          </a:p>
          <a:p>
            <a:pPr lvl="1"/>
            <a:endParaRPr lang="en-US" dirty="0"/>
          </a:p>
        </p:txBody>
      </p:sp>
      <p:sp>
        <p:nvSpPr>
          <p:cNvPr id="2" name="Title 1"/>
          <p:cNvSpPr>
            <a:spLocks noGrp="1"/>
          </p:cNvSpPr>
          <p:nvPr>
            <p:ph type="title"/>
          </p:nvPr>
        </p:nvSpPr>
        <p:spPr>
          <a:xfrm>
            <a:off x="467138" y="612568"/>
            <a:ext cx="8676861" cy="1143000"/>
          </a:xfrm>
        </p:spPr>
        <p:txBody>
          <a:bodyPr>
            <a:noAutofit/>
          </a:bodyPr>
          <a:lstStyle/>
          <a:p>
            <a:r>
              <a:rPr lang="en-US" dirty="0">
                <a:solidFill>
                  <a:srgbClr val="94B6D2">
                    <a:lumMod val="50000"/>
                  </a:srgbClr>
                </a:solidFill>
              </a:rPr>
              <a:t>Developmental Issues, Prenatal Development, and the Newborn</a:t>
            </a:r>
            <a:br>
              <a:rPr lang="en-US" dirty="0">
                <a:solidFill>
                  <a:srgbClr val="94B6D2">
                    <a:lumMod val="50000"/>
                  </a:srgbClr>
                </a:solidFill>
              </a:rPr>
            </a:br>
            <a:r>
              <a:rPr lang="en-US" sz="2800" dirty="0">
                <a:solidFill>
                  <a:srgbClr val="94B6D2">
                    <a:lumMod val="50000"/>
                  </a:srgbClr>
                </a:solidFill>
              </a:rPr>
              <a:t>Prenatal Development and the Newborn</a:t>
            </a:r>
            <a:br>
              <a:rPr lang="en-US" sz="2800" dirty="0">
                <a:solidFill>
                  <a:srgbClr val="94B6D2">
                    <a:lumMod val="50000"/>
                  </a:srgbClr>
                </a:solidFill>
              </a:rPr>
            </a:br>
            <a:r>
              <a:rPr lang="en-US" sz="2800" dirty="0">
                <a:solidFill>
                  <a:srgbClr val="94B6D2">
                    <a:lumMod val="50000"/>
                  </a:srgbClr>
                </a:solidFill>
              </a:rPr>
              <a:t>Prenatal Development</a:t>
            </a:r>
            <a:endParaRPr lang="en-US" sz="2800" dirty="0"/>
          </a:p>
        </p:txBody>
      </p:sp>
    </p:spTree>
    <p:extLst>
      <p:ext uri="{BB962C8B-B14F-4D97-AF65-F5344CB8AC3E}">
        <p14:creationId xmlns:p14="http://schemas.microsoft.com/office/powerpoint/2010/main" val="7112275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1"/>
          </p:nvPr>
        </p:nvSpPr>
        <p:spPr>
          <a:xfrm>
            <a:off x="437322" y="2049516"/>
            <a:ext cx="8319052" cy="4603531"/>
          </a:xfrm>
        </p:spPr>
        <p:txBody>
          <a:bodyPr>
            <a:noAutofit/>
          </a:bodyPr>
          <a:lstStyle/>
          <a:p>
            <a:pPr marL="0" lvl="0" indent="0">
              <a:lnSpc>
                <a:spcPts val="2400"/>
              </a:lnSpc>
              <a:buClr>
                <a:srgbClr val="775F55">
                  <a:lumMod val="75000"/>
                </a:srgbClr>
              </a:buClr>
              <a:buNone/>
            </a:pPr>
            <a:r>
              <a:rPr lang="en-US" b="1" dirty="0">
                <a:solidFill>
                  <a:prstClr val="black"/>
                </a:solidFill>
              </a:rPr>
              <a:t>4-3:  WHAT ARE SOME NEWBORN ABILITIES, AND HOW DO RESEARCHERS EXPLORE INFANTS’ MENTAL ABILITIES?</a:t>
            </a:r>
          </a:p>
          <a:p>
            <a:pPr lvl="1">
              <a:lnSpc>
                <a:spcPts val="2400"/>
              </a:lnSpc>
            </a:pPr>
            <a:r>
              <a:rPr lang="en-US" dirty="0"/>
              <a:t>Newborn arrives with automatic reflex responses that support survival: Sucking, tonguing, swallowing, and breathing</a:t>
            </a:r>
          </a:p>
          <a:p>
            <a:pPr lvl="1">
              <a:lnSpc>
                <a:spcPts val="2400"/>
              </a:lnSpc>
            </a:pPr>
            <a:r>
              <a:rPr lang="en-US" dirty="0"/>
              <a:t>Cries to elicit help and comfort</a:t>
            </a:r>
          </a:p>
          <a:p>
            <a:pPr lvl="1">
              <a:lnSpc>
                <a:spcPts val="2400"/>
              </a:lnSpc>
            </a:pPr>
            <a:r>
              <a:rPr lang="en-US" dirty="0"/>
              <a:t>Prefers sights and smells that facilitate social responsiveness</a:t>
            </a:r>
          </a:p>
          <a:p>
            <a:pPr lvl="1">
              <a:lnSpc>
                <a:spcPts val="2400"/>
              </a:lnSpc>
            </a:pPr>
            <a:r>
              <a:rPr lang="en-US" dirty="0"/>
              <a:t>Sees close objects (such as faces) and smells well, and uses sensory equipment to learn</a:t>
            </a:r>
          </a:p>
          <a:p>
            <a:pPr lvl="1">
              <a:lnSpc>
                <a:spcPts val="2400"/>
              </a:lnSpc>
            </a:pPr>
            <a:r>
              <a:rPr lang="en-US" dirty="0"/>
              <a:t>Researchers use </a:t>
            </a:r>
            <a:r>
              <a:rPr lang="en-US" b="1" dirty="0"/>
              <a:t>habituation </a:t>
            </a:r>
            <a:r>
              <a:rPr lang="en-US" dirty="0"/>
              <a:t>studies to learn what newborns and infants can see, hear, smell, and think.</a:t>
            </a:r>
          </a:p>
        </p:txBody>
      </p:sp>
      <p:sp>
        <p:nvSpPr>
          <p:cNvPr id="3" name="Title 2"/>
          <p:cNvSpPr>
            <a:spLocks noGrp="1"/>
          </p:cNvSpPr>
          <p:nvPr>
            <p:ph type="title"/>
          </p:nvPr>
        </p:nvSpPr>
        <p:spPr>
          <a:xfrm>
            <a:off x="457199" y="533055"/>
            <a:ext cx="8602717" cy="1143000"/>
          </a:xfrm>
        </p:spPr>
        <p:txBody>
          <a:bodyPr>
            <a:noAutofit/>
          </a:bodyPr>
          <a:lstStyle/>
          <a:p>
            <a:r>
              <a:rPr lang="en-US" dirty="0">
                <a:solidFill>
                  <a:srgbClr val="94B6D2">
                    <a:lumMod val="50000"/>
                  </a:srgbClr>
                </a:solidFill>
              </a:rPr>
              <a:t>Developmental Issues, Prenatal Development, and the Newborn</a:t>
            </a:r>
            <a:br>
              <a:rPr lang="en-US" dirty="0">
                <a:solidFill>
                  <a:srgbClr val="94B6D2">
                    <a:lumMod val="50000"/>
                  </a:srgbClr>
                </a:solidFill>
              </a:rPr>
            </a:br>
            <a:r>
              <a:rPr lang="en-US" sz="2800" dirty="0">
                <a:solidFill>
                  <a:srgbClr val="94B6D2">
                    <a:lumMod val="50000"/>
                  </a:srgbClr>
                </a:solidFill>
              </a:rPr>
              <a:t>Prenatal Development and the Newborn</a:t>
            </a:r>
            <a:br>
              <a:rPr lang="en-US" sz="2800" dirty="0">
                <a:solidFill>
                  <a:srgbClr val="94B6D2">
                    <a:lumMod val="50000"/>
                  </a:srgbClr>
                </a:solidFill>
              </a:rPr>
            </a:br>
            <a:r>
              <a:rPr lang="en-US" sz="2800" dirty="0"/>
              <a:t>The Competent Newborn</a:t>
            </a:r>
          </a:p>
        </p:txBody>
      </p:sp>
    </p:spTree>
    <p:extLst>
      <p:ext uri="{BB962C8B-B14F-4D97-AF65-F5344CB8AC3E}">
        <p14:creationId xmlns:p14="http://schemas.microsoft.com/office/powerpoint/2010/main" val="1219431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58602" y="4209453"/>
            <a:ext cx="8020847" cy="2677656"/>
          </a:xfrm>
          <a:prstGeom prst="rect">
            <a:avLst/>
          </a:prstGeom>
        </p:spPr>
        <p:txBody>
          <a:bodyPr wrap="square">
            <a:spAutoFit/>
          </a:bodyPr>
          <a:lstStyle/>
          <a:p>
            <a:r>
              <a:rPr lang="en-US" sz="2400" dirty="0"/>
              <a:t>When shown these two images with the same three elements, Italian newborns spent nearly twice as long looking at the face-like image on the left (Johnson &amp; Morton, 1991). Canadian newborns—average age just 53 minutes in one study—displayed the same apparently inborn preference to look toward faces (</a:t>
            </a:r>
            <a:r>
              <a:rPr lang="en-US" sz="2400" dirty="0" err="1"/>
              <a:t>Mondloch</a:t>
            </a:r>
            <a:r>
              <a:rPr lang="en-US" sz="2400" dirty="0"/>
              <a:t> </a:t>
            </a:r>
            <a:r>
              <a:rPr lang="da-DK" sz="2400" dirty="0"/>
              <a:t>et al., 1999).</a:t>
            </a:r>
            <a:endParaRPr lang="en-US" sz="2400" dirty="0"/>
          </a:p>
        </p:txBody>
      </p:sp>
      <p:pic>
        <p:nvPicPr>
          <p:cNvPr id="9" name="Content Placeholder 8" descr="The figure shows two drawings of the same head like shape. on eh left drawing, there are squares arranged in a pattern that simulates a face. Two squares over one square. The drawing on the right has the squares reversed, with the single square over the two parallel square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83114" y="910047"/>
            <a:ext cx="4569048" cy="3218641"/>
          </a:xfrm>
        </p:spPr>
      </p:pic>
      <p:sp>
        <p:nvSpPr>
          <p:cNvPr id="2" name="Title 1"/>
          <p:cNvSpPr>
            <a:spLocks noGrp="1"/>
          </p:cNvSpPr>
          <p:nvPr>
            <p:ph type="title"/>
          </p:nvPr>
        </p:nvSpPr>
        <p:spPr>
          <a:xfrm>
            <a:off x="0" y="129209"/>
            <a:ext cx="9144000" cy="546100"/>
          </a:xfrm>
        </p:spPr>
        <p:txBody>
          <a:bodyPr>
            <a:noAutofit/>
          </a:bodyPr>
          <a:lstStyle/>
          <a:p>
            <a:r>
              <a:rPr lang="en-US" dirty="0">
                <a:solidFill>
                  <a:schemeClr val="tx1"/>
                </a:solidFill>
              </a:rPr>
              <a:t>NEWBORNS’ PREFERENCE FOR FACES</a:t>
            </a:r>
          </a:p>
        </p:txBody>
      </p:sp>
    </p:spTree>
    <p:extLst>
      <p:ext uri="{BB962C8B-B14F-4D97-AF65-F5344CB8AC3E}">
        <p14:creationId xmlns:p14="http://schemas.microsoft.com/office/powerpoint/2010/main" val="3304795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a:xfrm>
            <a:off x="447261" y="1133061"/>
            <a:ext cx="8229600" cy="4525963"/>
          </a:xfrm>
        </p:spPr>
        <p:txBody>
          <a:bodyPr>
            <a:normAutofit/>
          </a:bodyPr>
          <a:lstStyle/>
          <a:p>
            <a:pPr lvl="1"/>
            <a:r>
              <a:rPr lang="en-US" b="1" dirty="0"/>
              <a:t>Maturation</a:t>
            </a:r>
            <a:r>
              <a:rPr lang="en-US" dirty="0"/>
              <a:t>: Biological growth processes that enable orderly changes in behavior</a:t>
            </a:r>
          </a:p>
          <a:p>
            <a:pPr lvl="2"/>
            <a:r>
              <a:rPr lang="en-US" dirty="0"/>
              <a:t>Relatively uninfluenced by experience</a:t>
            </a:r>
          </a:p>
          <a:p>
            <a:pPr lvl="2"/>
            <a:r>
              <a:rPr lang="en-US" dirty="0"/>
              <a:t>Severe deprivation or abuse can slow development, yet genetic growth patterns are inborn</a:t>
            </a:r>
          </a:p>
          <a:p>
            <a:pPr lvl="1"/>
            <a:r>
              <a:rPr lang="en-US" dirty="0"/>
              <a:t>Maturation (nature) sets the course of development; experience (nurture) adjusts it</a:t>
            </a:r>
          </a:p>
          <a:p>
            <a:pPr lvl="1"/>
            <a:endParaRPr lang="en-US" dirty="0"/>
          </a:p>
          <a:p>
            <a:pPr marL="0" indent="0" algn="ctr">
              <a:buNone/>
            </a:pPr>
            <a:r>
              <a:rPr lang="en-US" i="1" dirty="0"/>
              <a:t>Nature and nurture interact</a:t>
            </a:r>
          </a:p>
          <a:p>
            <a:pPr marL="457200" lvl="1" indent="0">
              <a:buNone/>
            </a:pPr>
            <a:endParaRPr lang="en-US" dirty="0"/>
          </a:p>
        </p:txBody>
      </p:sp>
      <p:sp>
        <p:nvSpPr>
          <p:cNvPr id="4" name="Title 3"/>
          <p:cNvSpPr>
            <a:spLocks noGrp="1"/>
          </p:cNvSpPr>
          <p:nvPr>
            <p:ph type="title"/>
          </p:nvPr>
        </p:nvSpPr>
        <p:spPr>
          <a:xfrm>
            <a:off x="457200" y="274638"/>
            <a:ext cx="8229600" cy="858423"/>
          </a:xfrm>
        </p:spPr>
        <p:txBody>
          <a:bodyPr>
            <a:normAutofit fontScale="90000"/>
          </a:bodyPr>
          <a:lstStyle/>
          <a:p>
            <a:r>
              <a:rPr lang="en-US" dirty="0"/>
              <a:t>Infancy and Childhood</a:t>
            </a:r>
            <a:br>
              <a:rPr lang="en-US" dirty="0"/>
            </a:br>
            <a:endParaRPr lang="en-US" dirty="0"/>
          </a:p>
        </p:txBody>
      </p:sp>
    </p:spTree>
    <p:extLst>
      <p:ext uri="{BB962C8B-B14F-4D97-AF65-F5344CB8AC3E}">
        <p14:creationId xmlns:p14="http://schemas.microsoft.com/office/powerpoint/2010/main" val="16337203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p:txBody>
          <a:bodyPr>
            <a:normAutofit/>
          </a:bodyPr>
          <a:lstStyle/>
          <a:p>
            <a:pPr marL="0" lvl="0" indent="0">
              <a:buClr>
                <a:srgbClr val="775F55">
                  <a:lumMod val="75000"/>
                </a:srgbClr>
              </a:buClr>
              <a:buNone/>
            </a:pPr>
            <a:r>
              <a:rPr lang="en-US" b="1" dirty="0">
                <a:solidFill>
                  <a:prstClr val="black"/>
                </a:solidFill>
              </a:rPr>
              <a:t>4-4:  DURING INFANCY AND CHILDHOOD, HOW DO THE BRAIN AND MOTOR SKILLS DEVELOP?</a:t>
            </a:r>
          </a:p>
          <a:p>
            <a:r>
              <a:rPr lang="en-US" dirty="0"/>
              <a:t>Brain cells are sculpted by heredity and experience.</a:t>
            </a:r>
          </a:p>
          <a:p>
            <a:pPr lvl="1"/>
            <a:r>
              <a:rPr lang="en-US" b="1" dirty="0"/>
              <a:t>Birth</a:t>
            </a:r>
            <a:r>
              <a:rPr lang="en-US" dirty="0"/>
              <a:t>: Growth spurt of neural networks</a:t>
            </a:r>
          </a:p>
          <a:p>
            <a:pPr lvl="1"/>
            <a:r>
              <a:rPr lang="en-US" b="1" dirty="0"/>
              <a:t>Ages 3 to 6: </a:t>
            </a:r>
            <a:r>
              <a:rPr lang="en-US" dirty="0"/>
              <a:t>Rapid frontal lobe growth and continued growth into adolescence and beyond</a:t>
            </a:r>
          </a:p>
          <a:p>
            <a:pPr lvl="1"/>
            <a:r>
              <a:rPr lang="en-US" b="1" dirty="0"/>
              <a:t>Early childhood </a:t>
            </a:r>
            <a:r>
              <a:rPr lang="en-US" dirty="0"/>
              <a:t>is a </a:t>
            </a:r>
            <a:r>
              <a:rPr lang="en-US" i="1" dirty="0"/>
              <a:t>critical period </a:t>
            </a:r>
            <a:r>
              <a:rPr lang="en-US" dirty="0"/>
              <a:t>for some skills (e.g., language and vision). Tens of billions of synapses form and organize, while a use-it-or-lose-it </a:t>
            </a:r>
            <a:r>
              <a:rPr lang="en-US" i="1" dirty="0"/>
              <a:t>pruning</a:t>
            </a:r>
            <a:r>
              <a:rPr lang="en-US" dirty="0"/>
              <a:t> process shuts down unused links.</a:t>
            </a:r>
          </a:p>
          <a:p>
            <a:pPr lvl="1"/>
            <a:r>
              <a:rPr lang="en-US" b="1" dirty="0"/>
              <a:t>Throughout life</a:t>
            </a:r>
            <a:r>
              <a:rPr lang="en-US" dirty="0"/>
              <a:t>: Learning changes brain tissue</a:t>
            </a:r>
          </a:p>
          <a:p>
            <a:pPr lvl="1"/>
            <a:endParaRPr lang="en-US" dirty="0"/>
          </a:p>
        </p:txBody>
      </p:sp>
      <p:sp>
        <p:nvSpPr>
          <p:cNvPr id="4" name="Title 3"/>
          <p:cNvSpPr>
            <a:spLocks noGrp="1"/>
          </p:cNvSpPr>
          <p:nvPr>
            <p:ph type="title"/>
          </p:nvPr>
        </p:nvSpPr>
        <p:spPr/>
        <p:txBody>
          <a:bodyPr>
            <a:noAutofit/>
          </a:bodyPr>
          <a:lstStyle/>
          <a:p>
            <a:r>
              <a:rPr lang="en-US" dirty="0"/>
              <a:t>Infancy and Childhood</a:t>
            </a:r>
            <a:br>
              <a:rPr lang="en-US" dirty="0"/>
            </a:br>
            <a:r>
              <a:rPr lang="en-US" sz="2800" dirty="0"/>
              <a:t>Physical Development</a:t>
            </a:r>
            <a:br>
              <a:rPr lang="en-US" sz="2800" dirty="0"/>
            </a:br>
            <a:r>
              <a:rPr lang="en-US" sz="2800" dirty="0"/>
              <a:t>Brain Development</a:t>
            </a:r>
          </a:p>
        </p:txBody>
      </p:sp>
    </p:spTree>
    <p:extLst>
      <p:ext uri="{BB962C8B-B14F-4D97-AF65-F5344CB8AC3E}">
        <p14:creationId xmlns:p14="http://schemas.microsoft.com/office/powerpoint/2010/main" val="2625560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is figure has three drawings of human cerebral cortex sections: one for a newborn, one for 3 months, and one for 15 months. They progress to show more complex neural network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577047" y="1713051"/>
            <a:ext cx="4292291" cy="484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noAutofit/>
          </a:bodyPr>
          <a:lstStyle/>
          <a:p>
            <a:r>
              <a:rPr lang="en-US" dirty="0"/>
              <a:t>Infancy and Childhood</a:t>
            </a:r>
            <a:br>
              <a:rPr lang="en-US" dirty="0"/>
            </a:br>
            <a:r>
              <a:rPr lang="en-US" sz="2800" dirty="0"/>
              <a:t>Physical Development</a:t>
            </a:r>
            <a:br>
              <a:rPr lang="en-US" sz="2800" dirty="0"/>
            </a:br>
            <a:r>
              <a:rPr lang="en-US" sz="2800" dirty="0"/>
              <a:t>Brain Development</a:t>
            </a:r>
          </a:p>
        </p:txBody>
      </p:sp>
    </p:spTree>
    <p:extLst>
      <p:ext uri="{BB962C8B-B14F-4D97-AF65-F5344CB8AC3E}">
        <p14:creationId xmlns:p14="http://schemas.microsoft.com/office/powerpoint/2010/main" val="25324595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a:xfrm>
            <a:off x="457200" y="1954924"/>
            <a:ext cx="8229600" cy="4171239"/>
          </a:xfrm>
        </p:spPr>
        <p:txBody>
          <a:bodyPr/>
          <a:lstStyle/>
          <a:p>
            <a:pPr marL="457200" lvl="1" indent="0">
              <a:buNone/>
            </a:pPr>
            <a:r>
              <a:rPr lang="en-US" b="1" dirty="0"/>
              <a:t>Critical period</a:t>
            </a:r>
            <a:r>
              <a:rPr lang="en-US" dirty="0"/>
              <a:t>: An optimal period early in the life of an organism when exposure to certain stimuli or experiences produces normal development</a:t>
            </a:r>
          </a:p>
          <a:p>
            <a:pPr lvl="1"/>
            <a:r>
              <a:rPr lang="en-US" dirty="0"/>
              <a:t>Lacking exposure/experience results in abnormal development </a:t>
            </a:r>
          </a:p>
          <a:p>
            <a:pPr lvl="1"/>
            <a:r>
              <a:rPr lang="en-US" dirty="0"/>
              <a:t>The brain’s amazing </a:t>
            </a:r>
            <a:r>
              <a:rPr lang="en-US" i="1" dirty="0"/>
              <a:t>plasticity</a:t>
            </a:r>
            <a:r>
              <a:rPr lang="en-US" dirty="0"/>
              <a:t> reorganizes brain tissues in response to new experiences</a:t>
            </a:r>
          </a:p>
        </p:txBody>
      </p:sp>
      <p:sp>
        <p:nvSpPr>
          <p:cNvPr id="4" name="Title 3"/>
          <p:cNvSpPr>
            <a:spLocks noGrp="1"/>
          </p:cNvSpPr>
          <p:nvPr>
            <p:ph type="title"/>
          </p:nvPr>
        </p:nvSpPr>
        <p:spPr/>
        <p:txBody>
          <a:bodyPr>
            <a:noAutofit/>
          </a:bodyPr>
          <a:lstStyle/>
          <a:p>
            <a:r>
              <a:rPr lang="en-US" dirty="0"/>
              <a:t>Infancy and Childhood</a:t>
            </a:r>
            <a:br>
              <a:rPr lang="en-US" dirty="0"/>
            </a:br>
            <a:r>
              <a:rPr lang="en-US" sz="2800" dirty="0"/>
              <a:t>Physical Development</a:t>
            </a:r>
            <a:br>
              <a:rPr lang="en-US" sz="2800" dirty="0"/>
            </a:br>
            <a:r>
              <a:rPr lang="en-US" sz="2800" dirty="0"/>
              <a:t>Brain Development</a:t>
            </a:r>
          </a:p>
        </p:txBody>
      </p:sp>
    </p:spTree>
    <p:extLst>
      <p:ext uri="{BB962C8B-B14F-4D97-AF65-F5344CB8AC3E}">
        <p14:creationId xmlns:p14="http://schemas.microsoft.com/office/powerpoint/2010/main" val="3430087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is figure shows two cages. One small cage contains one small white rat, while a larger cage has many rats and a more stimulating environment. The lone rat in the smaller cage has impoverished brain cells, while the rats in the larger cage have enriched brain cell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7142" y="2411276"/>
            <a:ext cx="7877280" cy="3331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noAutofit/>
          </a:bodyPr>
          <a:lstStyle/>
          <a:p>
            <a:r>
              <a:rPr lang="en-US" dirty="0"/>
              <a:t>Infancy and Childhood</a:t>
            </a:r>
            <a:br>
              <a:rPr lang="en-US" dirty="0"/>
            </a:br>
            <a:r>
              <a:rPr lang="en-US" sz="2800" dirty="0"/>
              <a:t>Physical Development</a:t>
            </a:r>
            <a:br>
              <a:rPr lang="en-US" sz="2800" dirty="0"/>
            </a:br>
            <a:r>
              <a:rPr lang="en-US" sz="2800" dirty="0"/>
              <a:t>Brain Development</a:t>
            </a:r>
          </a:p>
        </p:txBody>
      </p:sp>
    </p:spTree>
    <p:extLst>
      <p:ext uri="{BB962C8B-B14F-4D97-AF65-F5344CB8AC3E}">
        <p14:creationId xmlns:p14="http://schemas.microsoft.com/office/powerpoint/2010/main" val="2999075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p:txBody>
          <a:bodyPr>
            <a:normAutofit/>
          </a:bodyPr>
          <a:lstStyle/>
          <a:p>
            <a:pPr lvl="1"/>
            <a:r>
              <a:rPr lang="en-US" dirty="0"/>
              <a:t>Developing brain enables physical coordination; as nervous system and muscles mature, skills emerge</a:t>
            </a:r>
          </a:p>
          <a:p>
            <a:pPr lvl="1"/>
            <a:r>
              <a:rPr lang="en-US" dirty="0"/>
              <a:t>Largely universal in sequence, but not in timing</a:t>
            </a:r>
          </a:p>
          <a:p>
            <a:pPr lvl="1"/>
            <a:r>
              <a:rPr lang="en-US" dirty="0"/>
              <a:t>Guided by genes and influenced by environment</a:t>
            </a:r>
          </a:p>
          <a:p>
            <a:pPr lvl="1"/>
            <a:r>
              <a:rPr lang="en-US" dirty="0"/>
              <a:t>The recommended infant back to sleep position (putting babies to sleep on their backs to reduce the risk of a smothering crib death) has been associated with somewhat later crawling but not with later walking</a:t>
            </a:r>
          </a:p>
          <a:p>
            <a:pPr marL="457200" lvl="1" indent="0">
              <a:buNone/>
            </a:pPr>
            <a:endParaRPr lang="en-US" dirty="0"/>
          </a:p>
        </p:txBody>
      </p:sp>
      <p:sp>
        <p:nvSpPr>
          <p:cNvPr id="4" name="Title 3"/>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Physical Development</a:t>
            </a:r>
            <a:br>
              <a:rPr lang="en-US" sz="2800" dirty="0">
                <a:solidFill>
                  <a:srgbClr val="94B6D2">
                    <a:lumMod val="50000"/>
                  </a:srgbClr>
                </a:solidFill>
              </a:rPr>
            </a:br>
            <a:r>
              <a:rPr lang="en-US" sz="2800" dirty="0">
                <a:solidFill>
                  <a:srgbClr val="94B6D2">
                    <a:lumMod val="50000"/>
                  </a:srgbClr>
                </a:solidFill>
              </a:rPr>
              <a:t>Motor Development</a:t>
            </a:r>
            <a:endParaRPr lang="en-US" sz="2800" dirty="0"/>
          </a:p>
        </p:txBody>
      </p:sp>
    </p:spTree>
    <p:extLst>
      <p:ext uri="{BB962C8B-B14F-4D97-AF65-F5344CB8AC3E}">
        <p14:creationId xmlns:p14="http://schemas.microsoft.com/office/powerpoint/2010/main" val="3301778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21696" y="4437192"/>
            <a:ext cx="4522304" cy="2308324"/>
          </a:xfrm>
          <a:prstGeom prst="rect">
            <a:avLst/>
          </a:prstGeom>
          <a:solidFill>
            <a:srgbClr val="54728F"/>
          </a:solidFill>
        </p:spPr>
        <p:txBody>
          <a:bodyPr wrap="square">
            <a:spAutoFit/>
          </a:bodyPr>
          <a:lstStyle/>
          <a:p>
            <a:r>
              <a:rPr lang="en-US" sz="2400" b="1" dirty="0">
                <a:solidFill>
                  <a:schemeClr val="bg1"/>
                </a:solidFill>
              </a:rPr>
              <a:t>I</a:t>
            </a:r>
            <a:r>
              <a:rPr lang="en-US" sz="2400" dirty="0">
                <a:solidFill>
                  <a:schemeClr val="bg1"/>
                </a:solidFill>
              </a:rPr>
              <a:t>NFANT AT WORK </a:t>
            </a:r>
            <a:br>
              <a:rPr lang="en-US" sz="2400" dirty="0">
                <a:solidFill>
                  <a:schemeClr val="bg1"/>
                </a:solidFill>
              </a:rPr>
            </a:br>
            <a:r>
              <a:rPr lang="en-US" sz="2400" dirty="0">
                <a:solidFill>
                  <a:schemeClr val="bg1"/>
                </a:solidFill>
              </a:rPr>
              <a:t>Babies only 3 months old can learn that kicking moves a mobile, and they can retain that learning for a month. (From </a:t>
            </a:r>
            <a:r>
              <a:rPr lang="nl-NL" sz="2400" dirty="0" err="1">
                <a:solidFill>
                  <a:schemeClr val="bg1"/>
                </a:solidFill>
              </a:rPr>
              <a:t>Rovee</a:t>
            </a:r>
            <a:r>
              <a:rPr lang="nl-NL" sz="2400" dirty="0">
                <a:solidFill>
                  <a:schemeClr val="bg1"/>
                </a:solidFill>
              </a:rPr>
              <a:t>-Collier, 1989, 1997.)</a:t>
            </a:r>
            <a:endParaRPr lang="en-US" sz="2400" dirty="0">
              <a:solidFill>
                <a:schemeClr val="bg1"/>
              </a:solidFill>
            </a:endParaRPr>
          </a:p>
        </p:txBody>
      </p:sp>
      <p:pic>
        <p:nvPicPr>
          <p:cNvPr id="5" name="Picture 4" descr="This is a photo of a baby lying in his crib, staring at a mobi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0347" y="360492"/>
            <a:ext cx="2861336" cy="4076700"/>
          </a:xfrm>
          <a:prstGeom prst="rect">
            <a:avLst/>
          </a:prstGeom>
        </p:spPr>
      </p:pic>
      <p:sp>
        <p:nvSpPr>
          <p:cNvPr id="4" name="Text Placeholder 3"/>
          <p:cNvSpPr>
            <a:spLocks noGrp="1"/>
          </p:cNvSpPr>
          <p:nvPr>
            <p:ph idx="1"/>
          </p:nvPr>
        </p:nvSpPr>
        <p:spPr>
          <a:xfrm>
            <a:off x="183666" y="3196032"/>
            <a:ext cx="4383828" cy="3311457"/>
          </a:xfrm>
        </p:spPr>
        <p:txBody>
          <a:bodyPr>
            <a:normAutofit/>
          </a:bodyPr>
          <a:lstStyle/>
          <a:p>
            <a:r>
              <a:rPr lang="en-US" dirty="0"/>
              <a:t>Infants are capable of learning and remembering.</a:t>
            </a:r>
          </a:p>
          <a:p>
            <a:r>
              <a:rPr lang="en-US" dirty="0"/>
              <a:t>Waning of </a:t>
            </a:r>
            <a:r>
              <a:rPr lang="en-US" i="1" dirty="0"/>
              <a:t>infantile amnesia </a:t>
            </a:r>
            <a:r>
              <a:rPr lang="en-US" dirty="0"/>
              <a:t>by age 7 or so may reflect brain’s increasing capability of conscious memory.</a:t>
            </a:r>
          </a:p>
          <a:p>
            <a:pPr lvl="1"/>
            <a:endParaRPr lang="en-US" dirty="0"/>
          </a:p>
          <a:p>
            <a:endParaRPr lang="en-US" dirty="0"/>
          </a:p>
          <a:p>
            <a:pPr lvl="1"/>
            <a:endParaRPr lang="en-US" dirty="0"/>
          </a:p>
          <a:p>
            <a:pPr lvl="1"/>
            <a:endParaRPr lang="en-US" dirty="0"/>
          </a:p>
        </p:txBody>
      </p:sp>
      <p:sp>
        <p:nvSpPr>
          <p:cNvPr id="3" name="Title 2"/>
          <p:cNvSpPr>
            <a:spLocks noGrp="1"/>
          </p:cNvSpPr>
          <p:nvPr>
            <p:ph type="title"/>
          </p:nvPr>
        </p:nvSpPr>
        <p:spPr>
          <a:xfrm>
            <a:off x="303607" y="1083918"/>
            <a:ext cx="4114800" cy="1143000"/>
          </a:xfrm>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Physical Development</a:t>
            </a:r>
            <a:br>
              <a:rPr lang="en-US" sz="2800" dirty="0">
                <a:solidFill>
                  <a:srgbClr val="94B6D2">
                    <a:lumMod val="50000"/>
                  </a:srgbClr>
                </a:solidFill>
              </a:rPr>
            </a:br>
            <a:r>
              <a:rPr lang="en-US" sz="2800" dirty="0">
                <a:solidFill>
                  <a:srgbClr val="94B6D2">
                    <a:lumMod val="50000"/>
                  </a:srgbClr>
                </a:solidFill>
              </a:rPr>
              <a:t>Brain Maturation and Infant Memory</a:t>
            </a:r>
            <a:endParaRPr lang="en-US" sz="2800" dirty="0"/>
          </a:p>
        </p:txBody>
      </p:sp>
    </p:spTree>
    <p:extLst>
      <p:ext uri="{BB962C8B-B14F-4D97-AF65-F5344CB8AC3E}">
        <p14:creationId xmlns:p14="http://schemas.microsoft.com/office/powerpoint/2010/main" val="294815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357351" y="1328187"/>
            <a:ext cx="8544110" cy="5240780"/>
          </a:xfrm>
        </p:spPr>
        <p:txBody>
          <a:bodyPr>
            <a:noAutofit/>
          </a:bodyPr>
          <a:lstStyle/>
          <a:p>
            <a:pPr marL="0" lvl="0" indent="0">
              <a:lnSpc>
                <a:spcPts val="2400"/>
              </a:lnSpc>
              <a:spcBef>
                <a:spcPts val="0"/>
              </a:spcBef>
              <a:spcAft>
                <a:spcPts val="600"/>
              </a:spcAft>
              <a:buClr>
                <a:srgbClr val="775F55">
                  <a:lumMod val="75000"/>
                </a:srgbClr>
              </a:buClr>
              <a:buNone/>
            </a:pPr>
            <a:r>
              <a:rPr lang="en-US" b="1" dirty="0">
                <a:solidFill>
                  <a:prstClr val="black"/>
                </a:solidFill>
              </a:rPr>
              <a:t>4-5:  FROM THE PERSPECTIVES OF PIAGET, VYGOTSKY, AND TODAY’S RESEARCHERS, HOW DOES A CHILD’S MIND DEVELOP?</a:t>
            </a:r>
          </a:p>
          <a:p>
            <a:pPr>
              <a:lnSpc>
                <a:spcPts val="2400"/>
              </a:lnSpc>
              <a:spcBef>
                <a:spcPts val="0"/>
              </a:spcBef>
              <a:spcAft>
                <a:spcPts val="600"/>
              </a:spcAft>
            </a:pPr>
            <a:r>
              <a:rPr lang="en-US" dirty="0"/>
              <a:t>Jean Piaget was a pioneering developmental psychologist who studied children’s </a:t>
            </a:r>
            <a:r>
              <a:rPr lang="en-US" b="1" dirty="0"/>
              <a:t>cognitive</a:t>
            </a:r>
            <a:r>
              <a:rPr lang="en-US" dirty="0"/>
              <a:t> development</a:t>
            </a:r>
          </a:p>
          <a:p>
            <a:pPr lvl="1">
              <a:lnSpc>
                <a:spcPts val="2400"/>
              </a:lnSpc>
              <a:spcBef>
                <a:spcPts val="0"/>
              </a:spcBef>
              <a:spcAft>
                <a:spcPts val="600"/>
              </a:spcAft>
            </a:pPr>
            <a:r>
              <a:rPr lang="en-US" dirty="0"/>
              <a:t>Children are active thinkers</a:t>
            </a:r>
          </a:p>
          <a:p>
            <a:pPr lvl="1">
              <a:lnSpc>
                <a:spcPts val="2400"/>
              </a:lnSpc>
              <a:spcBef>
                <a:spcPts val="0"/>
              </a:spcBef>
              <a:spcAft>
                <a:spcPts val="600"/>
              </a:spcAft>
            </a:pPr>
            <a:r>
              <a:rPr lang="en-US" dirty="0"/>
              <a:t>Minds develops through series of universal, irreversible stages from simple reflexes to adult abstract reasoning</a:t>
            </a:r>
          </a:p>
          <a:p>
            <a:pPr lvl="1">
              <a:lnSpc>
                <a:spcPts val="2400"/>
              </a:lnSpc>
              <a:spcBef>
                <a:spcPts val="0"/>
              </a:spcBef>
              <a:spcAft>
                <a:spcPts val="600"/>
              </a:spcAft>
            </a:pPr>
            <a:r>
              <a:rPr lang="en-US" dirty="0"/>
              <a:t>Children’s maturing brains build </a:t>
            </a:r>
            <a:r>
              <a:rPr lang="en-US" b="1" dirty="0"/>
              <a:t>schemas</a:t>
            </a:r>
            <a:r>
              <a:rPr lang="en-US" dirty="0"/>
              <a:t>: concepts or frameworks that organize and interpret information</a:t>
            </a:r>
          </a:p>
          <a:p>
            <a:pPr lvl="1">
              <a:lnSpc>
                <a:spcPts val="2400"/>
              </a:lnSpc>
              <a:spcBef>
                <a:spcPts val="0"/>
              </a:spcBef>
              <a:spcAft>
                <a:spcPts val="600"/>
              </a:spcAft>
            </a:pPr>
            <a:r>
              <a:rPr lang="en-US" dirty="0"/>
              <a:t>Schemas are used and adjusted through </a:t>
            </a:r>
          </a:p>
          <a:p>
            <a:pPr lvl="2">
              <a:lnSpc>
                <a:spcPts val="2400"/>
              </a:lnSpc>
              <a:spcBef>
                <a:spcPts val="0"/>
              </a:spcBef>
              <a:spcAft>
                <a:spcPts val="600"/>
              </a:spcAft>
            </a:pPr>
            <a:r>
              <a:rPr lang="en-US" b="1" dirty="0"/>
              <a:t>Assimilation</a:t>
            </a:r>
            <a:r>
              <a:rPr lang="en-US" dirty="0"/>
              <a:t>: Interpreting new experiences in terms of existing understandings (schemas), and </a:t>
            </a:r>
          </a:p>
          <a:p>
            <a:pPr lvl="2">
              <a:lnSpc>
                <a:spcPts val="2400"/>
              </a:lnSpc>
              <a:spcBef>
                <a:spcPts val="0"/>
              </a:spcBef>
              <a:spcAft>
                <a:spcPts val="600"/>
              </a:spcAft>
            </a:pPr>
            <a:r>
              <a:rPr lang="en-US" b="1" dirty="0"/>
              <a:t>Accommodation</a:t>
            </a:r>
            <a:r>
              <a:rPr lang="en-US" dirty="0"/>
              <a:t>: Adapting current understandings (schemas) to incorporate new information</a:t>
            </a:r>
          </a:p>
          <a:p>
            <a:pPr marL="457200" lvl="1" indent="0">
              <a:lnSpc>
                <a:spcPts val="2400"/>
              </a:lnSpc>
              <a:spcBef>
                <a:spcPts val="0"/>
              </a:spcBef>
              <a:spcAft>
                <a:spcPts val="600"/>
              </a:spcAft>
              <a:buNone/>
            </a:pPr>
            <a:endParaRPr lang="en-US" dirty="0"/>
          </a:p>
        </p:txBody>
      </p:sp>
      <p:sp>
        <p:nvSpPr>
          <p:cNvPr id="2" name="Title 1"/>
          <p:cNvSpPr>
            <a:spLocks noGrp="1"/>
          </p:cNvSpPr>
          <p:nvPr>
            <p:ph type="title"/>
          </p:nvPr>
        </p:nvSpPr>
        <p:spPr>
          <a:xfrm>
            <a:off x="168966" y="185186"/>
            <a:ext cx="8229600" cy="1143000"/>
          </a:xfrm>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Cognitive Development</a:t>
            </a:r>
            <a:endParaRPr lang="en-US" sz="2800" dirty="0"/>
          </a:p>
        </p:txBody>
      </p:sp>
    </p:spTree>
    <p:extLst>
      <p:ext uri="{BB962C8B-B14F-4D97-AF65-F5344CB8AC3E}">
        <p14:creationId xmlns:p14="http://schemas.microsoft.com/office/powerpoint/2010/main" val="1015399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96956" y="1759226"/>
            <a:ext cx="8229600" cy="4525963"/>
          </a:xfrm>
        </p:spPr>
        <p:txBody>
          <a:bodyPr>
            <a:normAutofit lnSpcReduction="10000"/>
          </a:bodyPr>
          <a:lstStyle/>
          <a:p>
            <a:r>
              <a:rPr lang="en-US" dirty="0"/>
              <a:t>In Piaget’s view, cognitive development consists of four major stages: </a:t>
            </a:r>
            <a:r>
              <a:rPr lang="en-US" i="1" dirty="0"/>
              <a:t>sensorimotor, preoperational, concrete operational, </a:t>
            </a:r>
            <a:r>
              <a:rPr lang="en-US" dirty="0"/>
              <a:t>and</a:t>
            </a:r>
            <a:r>
              <a:rPr lang="en-US" i="1" dirty="0"/>
              <a:t> formal operational</a:t>
            </a:r>
            <a:r>
              <a:rPr lang="en-US" dirty="0"/>
              <a:t>.</a:t>
            </a:r>
          </a:p>
          <a:p>
            <a:pPr marL="0" indent="0">
              <a:buNone/>
            </a:pPr>
            <a:r>
              <a:rPr lang="en-US" b="1" dirty="0"/>
              <a:t>Sensorimotor Stage </a:t>
            </a:r>
          </a:p>
          <a:p>
            <a:r>
              <a:rPr lang="en-US" dirty="0"/>
              <a:t>From birth to nearly 2 years</a:t>
            </a:r>
          </a:p>
          <a:p>
            <a:r>
              <a:rPr lang="en-US" dirty="0"/>
              <a:t>Infants know the world mostly in terms of their sensory impressions and motor activities</a:t>
            </a:r>
          </a:p>
          <a:p>
            <a:r>
              <a:rPr lang="en-US" dirty="0"/>
              <a:t>Infants lack </a:t>
            </a:r>
            <a:r>
              <a:rPr lang="en-US" b="1" dirty="0"/>
              <a:t>object permanence</a:t>
            </a:r>
          </a:p>
          <a:p>
            <a:pPr marL="1257300" lvl="2" indent="-342900">
              <a:buFont typeface="Arial"/>
              <a:buChar char="•"/>
            </a:pPr>
            <a:r>
              <a:rPr lang="en-US" dirty="0"/>
              <a:t>Awareness that things continue to exist even when not perceived</a:t>
            </a:r>
          </a:p>
          <a:p>
            <a:pPr marL="1257300" lvl="2" indent="-342900">
              <a:buFont typeface="Arial"/>
              <a:buChar char="•"/>
            </a:pPr>
            <a:r>
              <a:rPr lang="en-US" dirty="0"/>
              <a:t>Mastered around 8 months, when infants begin exhibiting memory for things no longer seen</a:t>
            </a:r>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Cognitive Development</a:t>
            </a:r>
            <a:br>
              <a:rPr lang="en-US" sz="2800" dirty="0">
                <a:solidFill>
                  <a:srgbClr val="94B6D2">
                    <a:lumMod val="50000"/>
                  </a:srgbClr>
                </a:solidFill>
              </a:rPr>
            </a:br>
            <a:r>
              <a:rPr lang="en-US" sz="2800" dirty="0"/>
              <a:t>Piaget’s Theory and Current Thinking</a:t>
            </a:r>
          </a:p>
        </p:txBody>
      </p:sp>
    </p:spTree>
    <p:extLst>
      <p:ext uri="{BB962C8B-B14F-4D97-AF65-F5344CB8AC3E}">
        <p14:creationId xmlns:p14="http://schemas.microsoft.com/office/powerpoint/2010/main" val="26363216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his is a series of three photographs. In the first picture, a bab looks at her toy. In the second photograph, the baby looks for her toy, but it's hidden under a towel. In the third photo, the baby holds the towel in the air and can see her toy again."/>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4320" y="2271785"/>
            <a:ext cx="8268809" cy="302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Cognitive Development</a:t>
            </a:r>
            <a:br>
              <a:rPr lang="en-US" sz="2800" dirty="0">
                <a:solidFill>
                  <a:srgbClr val="94B6D2">
                    <a:lumMod val="50000"/>
                  </a:srgbClr>
                </a:solidFill>
              </a:rPr>
            </a:br>
            <a:r>
              <a:rPr lang="en-US" sz="2800" dirty="0"/>
              <a:t>Piaget’s Theory and Current Thinking</a:t>
            </a:r>
          </a:p>
        </p:txBody>
      </p:sp>
    </p:spTree>
    <p:extLst>
      <p:ext uri="{BB962C8B-B14F-4D97-AF65-F5344CB8AC3E}">
        <p14:creationId xmlns:p14="http://schemas.microsoft.com/office/powerpoint/2010/main" val="4268107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fontScale="92500" lnSpcReduction="20000"/>
          </a:bodyPr>
          <a:lstStyle/>
          <a:p>
            <a:pPr marL="0" indent="0">
              <a:buNone/>
            </a:pPr>
            <a:r>
              <a:rPr lang="en-US" b="1" dirty="0"/>
              <a:t>Preoperational Stage </a:t>
            </a:r>
          </a:p>
          <a:p>
            <a:r>
              <a:rPr lang="en-US" dirty="0"/>
              <a:t>From about 2 to 6 or 7 years</a:t>
            </a:r>
          </a:p>
          <a:p>
            <a:pPr lvl="1"/>
            <a:r>
              <a:rPr lang="en-US" dirty="0"/>
              <a:t>Child learns to use language but cannot yet perform the mental operations of concrete logic</a:t>
            </a:r>
          </a:p>
          <a:p>
            <a:pPr lvl="1"/>
            <a:r>
              <a:rPr lang="en-US" b="1" dirty="0"/>
              <a:t>Conservation: </a:t>
            </a:r>
            <a:r>
              <a:rPr lang="en-US" kern="1200" dirty="0">
                <a:latin typeface="Arial" charset="0"/>
                <a:ea typeface="ＭＳ Ｐゴシック" charset="0"/>
                <a:cs typeface="Arial" charset="0"/>
              </a:rPr>
              <a:t>Principle (which Piaget believed to be a part of concrete operational reasoning) that properties such as mass, volume, and number remain the same despite changes in </a:t>
            </a:r>
            <a:r>
              <a:rPr lang="en-US" dirty="0">
                <a:latin typeface="Arial" charset="0"/>
                <a:ea typeface="ＭＳ Ｐゴシック" charset="0"/>
                <a:cs typeface="Arial" charset="0"/>
              </a:rPr>
              <a:t>the forms of objects.</a:t>
            </a:r>
            <a:endParaRPr lang="en-US" kern="1200" dirty="0">
              <a:latin typeface="Arial" charset="0"/>
              <a:ea typeface="ＭＳ Ｐゴシック" charset="0"/>
              <a:cs typeface="Arial" charset="0"/>
            </a:endParaRPr>
          </a:p>
          <a:p>
            <a:pPr lvl="1"/>
            <a:r>
              <a:rPr lang="en-US" kern="1200" dirty="0">
                <a:latin typeface="Arial" charset="0"/>
                <a:ea typeface="ＭＳ Ｐゴシック" charset="0"/>
                <a:cs typeface="Arial" charset="0"/>
              </a:rPr>
              <a:t>Children engage in </a:t>
            </a:r>
            <a:r>
              <a:rPr lang="en-US" i="1" kern="1200" dirty="0">
                <a:latin typeface="Arial" charset="0"/>
                <a:ea typeface="ＭＳ Ｐゴシック" charset="0"/>
                <a:cs typeface="Arial" charset="0"/>
              </a:rPr>
              <a:t>pretend play</a:t>
            </a:r>
            <a:endParaRPr lang="en-US" i="1" dirty="0"/>
          </a:p>
          <a:p>
            <a:pPr lvl="1"/>
            <a:r>
              <a:rPr lang="en-US" b="1" dirty="0"/>
              <a:t>Egocentrism: </a:t>
            </a:r>
            <a:r>
              <a:rPr lang="en-US" dirty="0"/>
              <a:t>Children have difficulty perceiving things from another’s point of view. </a:t>
            </a:r>
          </a:p>
          <a:p>
            <a:pPr lvl="2"/>
            <a:r>
              <a:rPr lang="en-US" dirty="0"/>
              <a:t>Even as adults we may overestimate the extent to which others share our perspectives (the </a:t>
            </a:r>
            <a:r>
              <a:rPr lang="en-US" i="1" dirty="0"/>
              <a:t>curse of knowledge</a:t>
            </a:r>
            <a:r>
              <a:rPr lang="en-US" dirty="0"/>
              <a:t>)</a:t>
            </a:r>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Cognitive Development</a:t>
            </a:r>
            <a:br>
              <a:rPr lang="en-US" sz="2800" dirty="0">
                <a:solidFill>
                  <a:srgbClr val="94B6D2">
                    <a:lumMod val="50000"/>
                  </a:srgbClr>
                </a:solidFill>
              </a:rPr>
            </a:br>
            <a:r>
              <a:rPr lang="en-US" sz="2800" dirty="0"/>
              <a:t>Piaget’s Theory and Current Thinking</a:t>
            </a:r>
          </a:p>
        </p:txBody>
      </p:sp>
    </p:spTree>
    <p:extLst>
      <p:ext uri="{BB962C8B-B14F-4D97-AF65-F5344CB8AC3E}">
        <p14:creationId xmlns:p14="http://schemas.microsoft.com/office/powerpoint/2010/main" val="1001041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71958" y="3693987"/>
            <a:ext cx="7409287" cy="2308324"/>
          </a:xfrm>
          <a:prstGeom prst="rect">
            <a:avLst/>
          </a:prstGeom>
          <a:solidFill>
            <a:srgbClr val="54728F"/>
          </a:solidFill>
        </p:spPr>
        <p:txBody>
          <a:bodyPr wrap="square">
            <a:spAutoFit/>
          </a:bodyPr>
          <a:lstStyle/>
          <a:p>
            <a:r>
              <a:rPr lang="en-US" sz="2400" dirty="0">
                <a:solidFill>
                  <a:schemeClr val="bg1"/>
                </a:solidFill>
              </a:rPr>
              <a:t>This preoperational child does not yet understand the principle of conservation. When the milk is poured into a tall, narrow glass, it suddenly seems like “more” than when it was in the shorter, wider glass. In another year or so, she will understand that the amount stays the same.</a:t>
            </a:r>
          </a:p>
        </p:txBody>
      </p:sp>
      <p:pic>
        <p:nvPicPr>
          <p:cNvPr id="4" name="Picture 3" descr="The figure shows a series of three photos of a young child and two glasses of milk. This preoperational child does not yet understand the principle of conservation. When the milk is poured into a tall, narrow glass, it suddenly seems like “more” than when it was in the shorter, wider glass. In another year or so, she will understand that the amount stays the same even though it looks differ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6857" y="1146211"/>
            <a:ext cx="7034814" cy="2183398"/>
          </a:xfrm>
          <a:prstGeom prst="rect">
            <a:avLst/>
          </a:prstGeom>
        </p:spPr>
      </p:pic>
      <p:sp>
        <p:nvSpPr>
          <p:cNvPr id="3" name="Title 2"/>
          <p:cNvSpPr>
            <a:spLocks noGrp="1"/>
          </p:cNvSpPr>
          <p:nvPr>
            <p:ph type="title"/>
          </p:nvPr>
        </p:nvSpPr>
        <p:spPr>
          <a:xfrm>
            <a:off x="6350" y="262182"/>
            <a:ext cx="9144000" cy="546100"/>
          </a:xfrm>
        </p:spPr>
        <p:txBody>
          <a:bodyPr>
            <a:noAutofit/>
          </a:bodyPr>
          <a:lstStyle/>
          <a:p>
            <a:r>
              <a:rPr lang="en-US" dirty="0">
                <a:solidFill>
                  <a:schemeClr val="tx1"/>
                </a:solidFill>
              </a:rPr>
              <a:t>PIAGET’S TEST OF CONSERVATION</a:t>
            </a:r>
          </a:p>
        </p:txBody>
      </p:sp>
    </p:spTree>
    <p:extLst>
      <p:ext uri="{BB962C8B-B14F-4D97-AF65-F5344CB8AC3E}">
        <p14:creationId xmlns:p14="http://schemas.microsoft.com/office/powerpoint/2010/main" val="511358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938130"/>
            <a:ext cx="8229600" cy="4188033"/>
          </a:xfrm>
        </p:spPr>
        <p:txBody>
          <a:bodyPr>
            <a:normAutofit/>
          </a:bodyPr>
          <a:lstStyle/>
          <a:p>
            <a:pPr marL="0" indent="0">
              <a:buNone/>
            </a:pPr>
            <a:r>
              <a:rPr lang="en-US" b="1" dirty="0"/>
              <a:t>Theory of Mind</a:t>
            </a:r>
          </a:p>
          <a:p>
            <a:pPr lvl="1"/>
            <a:r>
              <a:rPr lang="en-US" dirty="0"/>
              <a:t>Involves ability to read mental state of others</a:t>
            </a:r>
          </a:p>
          <a:p>
            <a:pPr lvl="1"/>
            <a:r>
              <a:rPr lang="en-US" dirty="0"/>
              <a:t>Between ages 3 and 4½, children worldwide use theory of mind to realize others may hold false beliefs</a:t>
            </a:r>
          </a:p>
          <a:p>
            <a:pPr lvl="1"/>
            <a:r>
              <a:rPr lang="en-US" dirty="0"/>
              <a:t>By age 4 to 5, children anticipate false beliefs of friends</a:t>
            </a:r>
          </a:p>
          <a:p>
            <a:pPr lvl="1"/>
            <a:r>
              <a:rPr lang="en-US" dirty="0"/>
              <a:t>Children with </a:t>
            </a:r>
            <a:r>
              <a:rPr lang="en-US" i="1" dirty="0"/>
              <a:t>autism spectrum disorder</a:t>
            </a:r>
            <a:r>
              <a:rPr lang="en-US" dirty="0"/>
              <a:t> have difficulty understanding that another’s state of mind differs from their own.</a:t>
            </a:r>
          </a:p>
          <a:p>
            <a:endParaRPr lang="en-US" dirty="0"/>
          </a:p>
        </p:txBody>
      </p:sp>
      <p:sp>
        <p:nvSpPr>
          <p:cNvPr id="4" name="Title 3"/>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Cognitive Development</a:t>
            </a:r>
            <a:br>
              <a:rPr lang="en-US" sz="2800" dirty="0">
                <a:solidFill>
                  <a:srgbClr val="94B6D2">
                    <a:lumMod val="50000"/>
                  </a:srgbClr>
                </a:solidFill>
              </a:rPr>
            </a:br>
            <a:r>
              <a:rPr lang="en-US" sz="2800" dirty="0">
                <a:solidFill>
                  <a:srgbClr val="94B6D2">
                    <a:lumMod val="50000"/>
                  </a:srgbClr>
                </a:solidFill>
              </a:rPr>
              <a:t>Piaget’s Theory and Current Thinking</a:t>
            </a:r>
            <a:endParaRPr lang="en-US" sz="2800" dirty="0"/>
          </a:p>
        </p:txBody>
      </p:sp>
    </p:spTree>
    <p:extLst>
      <p:ext uri="{BB962C8B-B14F-4D97-AF65-F5344CB8AC3E}">
        <p14:creationId xmlns:p14="http://schemas.microsoft.com/office/powerpoint/2010/main" val="286443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a:xfrm>
            <a:off x="556591" y="1689653"/>
            <a:ext cx="8229600" cy="5036968"/>
          </a:xfrm>
        </p:spPr>
        <p:txBody>
          <a:bodyPr>
            <a:noAutofit/>
          </a:bodyPr>
          <a:lstStyle/>
          <a:p>
            <a:pPr marL="0" indent="0">
              <a:buNone/>
            </a:pPr>
            <a:r>
              <a:rPr lang="en-US" b="1" dirty="0"/>
              <a:t>Concrete Operational Stage</a:t>
            </a:r>
          </a:p>
          <a:p>
            <a:r>
              <a:rPr lang="en-US" dirty="0"/>
              <a:t>From about 7 to 11 years</a:t>
            </a:r>
          </a:p>
          <a:p>
            <a:pPr lvl="1"/>
            <a:r>
              <a:rPr lang="en-US" kern="1200" dirty="0">
                <a:latin typeface="Arial" charset="0"/>
                <a:ea typeface="ＭＳ Ｐゴシック" charset="0"/>
                <a:cs typeface="Arial" charset="0"/>
              </a:rPr>
              <a:t>Children gain the mental operations that enable them to think logically about concrete events.</a:t>
            </a:r>
            <a:endParaRPr lang="en-US" dirty="0"/>
          </a:p>
          <a:p>
            <a:pPr lvl="1"/>
            <a:r>
              <a:rPr lang="en-US" dirty="0"/>
              <a:t>They begin to understanding that a change in form does not mean a change in quantity and become able to understand simple math and conservation.</a:t>
            </a:r>
          </a:p>
          <a:p>
            <a:pPr marL="0" indent="0">
              <a:buNone/>
            </a:pPr>
            <a:r>
              <a:rPr lang="en-US" b="1" dirty="0"/>
              <a:t>Formal Operational Stage</a:t>
            </a:r>
          </a:p>
          <a:p>
            <a:r>
              <a:rPr lang="en-US" dirty="0"/>
              <a:t>From about age 12 through adulthood</a:t>
            </a:r>
          </a:p>
          <a:p>
            <a:pPr lvl="1"/>
            <a:r>
              <a:rPr lang="en-US" dirty="0"/>
              <a:t>Children are no longer limited to concrete reasoning based on actual experience.</a:t>
            </a:r>
          </a:p>
          <a:p>
            <a:pPr lvl="1"/>
            <a:r>
              <a:rPr lang="en-US" dirty="0"/>
              <a:t>They are able to think abstractly.</a:t>
            </a:r>
          </a:p>
          <a:p>
            <a:endParaRPr lang="en-US" dirty="0"/>
          </a:p>
        </p:txBody>
      </p:sp>
      <p:sp>
        <p:nvSpPr>
          <p:cNvPr id="4" name="Title 3"/>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Cognitive Development</a:t>
            </a:r>
            <a:br>
              <a:rPr lang="en-US" sz="2800" dirty="0">
                <a:solidFill>
                  <a:srgbClr val="94B6D2">
                    <a:lumMod val="50000"/>
                  </a:srgbClr>
                </a:solidFill>
              </a:rPr>
            </a:br>
            <a:r>
              <a:rPr lang="en-US" sz="2800" dirty="0">
                <a:solidFill>
                  <a:srgbClr val="94B6D2">
                    <a:lumMod val="50000"/>
                  </a:srgbClr>
                </a:solidFill>
              </a:rPr>
              <a:t>Piaget’s Theory and Current Thinking</a:t>
            </a:r>
            <a:endParaRPr lang="en-US" sz="2800" dirty="0"/>
          </a:p>
        </p:txBody>
      </p:sp>
    </p:spTree>
    <p:extLst>
      <p:ext uri="{BB962C8B-B14F-4D97-AF65-F5344CB8AC3E}">
        <p14:creationId xmlns:p14="http://schemas.microsoft.com/office/powerpoint/2010/main" val="2496150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2355574"/>
            <a:ext cx="8229600" cy="3770589"/>
          </a:xfrm>
        </p:spPr>
        <p:txBody>
          <a:bodyPr>
            <a:normAutofit fontScale="92500" lnSpcReduction="10000"/>
          </a:bodyPr>
          <a:lstStyle/>
          <a:p>
            <a:r>
              <a:rPr lang="en-US" dirty="0"/>
              <a:t>Piaget emphasized that c</a:t>
            </a:r>
            <a:r>
              <a:rPr lang="en-US" sz="2400" dirty="0"/>
              <a:t>hildren’s minds grow through interaction with the physical environment, but Vygotsky focused on how the child’s mind grows through interaction with the </a:t>
            </a:r>
            <a:r>
              <a:rPr lang="en-US" sz="2400" i="1" dirty="0"/>
              <a:t>social</a:t>
            </a:r>
            <a:r>
              <a:rPr lang="en-US" sz="2400" dirty="0"/>
              <a:t> environment.</a:t>
            </a:r>
          </a:p>
          <a:p>
            <a:r>
              <a:rPr lang="en-US" sz="2400" dirty="0"/>
              <a:t>By age 7, children are able to think and solve problems with words.</a:t>
            </a:r>
          </a:p>
          <a:p>
            <a:r>
              <a:rPr lang="en-US" dirty="0"/>
              <a:t>By mentoring children, p</a:t>
            </a:r>
            <a:r>
              <a:rPr lang="en-US" sz="2400" dirty="0"/>
              <a:t>arents and others provide a temporary scaffold to facilitate a child’s higher level of thinking.</a:t>
            </a:r>
          </a:p>
          <a:p>
            <a:r>
              <a:rPr lang="en-US" sz="2400" dirty="0"/>
              <a:t>Language, an important ingredient of social mentoring, provides the building blocks for thinking.</a:t>
            </a:r>
          </a:p>
        </p:txBody>
      </p:sp>
      <p:sp>
        <p:nvSpPr>
          <p:cNvPr id="2" name="Title 1"/>
          <p:cNvSpPr>
            <a:spLocks noGrp="1"/>
          </p:cNvSpPr>
          <p:nvPr>
            <p:ph type="title"/>
          </p:nvPr>
        </p:nvSpPr>
        <p:spPr>
          <a:xfrm>
            <a:off x="467140" y="652325"/>
            <a:ext cx="8229600" cy="1143000"/>
          </a:xfrm>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Cognitive Development</a:t>
            </a:r>
            <a:br>
              <a:rPr lang="en-US" sz="2800" dirty="0">
                <a:solidFill>
                  <a:srgbClr val="94B6D2">
                    <a:lumMod val="50000"/>
                  </a:srgbClr>
                </a:solidFill>
              </a:rPr>
            </a:br>
            <a:r>
              <a:rPr lang="en-US" sz="2800" dirty="0">
                <a:solidFill>
                  <a:srgbClr val="94B6D2">
                    <a:lumMod val="50000"/>
                  </a:srgbClr>
                </a:solidFill>
              </a:rPr>
              <a:t>An Alternative Viewpoint: Lev Vygotsky and the Social Child</a:t>
            </a:r>
            <a:endParaRPr lang="en-US" sz="2800" dirty="0"/>
          </a:p>
        </p:txBody>
      </p:sp>
    </p:spTree>
    <p:extLst>
      <p:ext uri="{BB962C8B-B14F-4D97-AF65-F5344CB8AC3E}">
        <p14:creationId xmlns:p14="http://schemas.microsoft.com/office/powerpoint/2010/main" val="3928079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a:bodyPr>
          <a:lstStyle/>
          <a:p>
            <a:r>
              <a:rPr lang="en-US" sz="2400" dirty="0"/>
              <a:t>Piaget identified significant cognitive milestones and stimulated global interest in cognitive development.</a:t>
            </a:r>
          </a:p>
          <a:p>
            <a:r>
              <a:rPr lang="en-US" sz="2400" dirty="0"/>
              <a:t>Research findings suggest that the sequence of cognitive milestones unfold basically as Piaget proposed.</a:t>
            </a:r>
          </a:p>
          <a:p>
            <a:r>
              <a:rPr lang="en-US" sz="2400" dirty="0"/>
              <a:t>Development is more continuous than Piaget theorized.</a:t>
            </a:r>
          </a:p>
          <a:p>
            <a:r>
              <a:rPr lang="en-US" sz="2400" dirty="0"/>
              <a:t>Children may be more competent than Piaget’s theory revealed.</a:t>
            </a:r>
          </a:p>
          <a:p>
            <a:pPr marL="0" indent="0">
              <a:buNone/>
            </a:pPr>
            <a:endParaRPr lang="en-US" dirty="0"/>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Cognitive Development</a:t>
            </a:r>
            <a:br>
              <a:rPr lang="en-US" sz="2800" dirty="0">
                <a:solidFill>
                  <a:srgbClr val="94B6D2">
                    <a:lumMod val="50000"/>
                  </a:srgbClr>
                </a:solidFill>
              </a:rPr>
            </a:br>
            <a:r>
              <a:rPr lang="en-US" sz="2800" dirty="0">
                <a:solidFill>
                  <a:srgbClr val="94B6D2">
                    <a:lumMod val="50000"/>
                  </a:srgbClr>
                </a:solidFill>
              </a:rPr>
              <a:t>Reflecting on Piaget’s Theory</a:t>
            </a:r>
            <a:endParaRPr lang="en-US" sz="2800" dirty="0"/>
          </a:p>
        </p:txBody>
      </p:sp>
    </p:spTree>
    <p:extLst>
      <p:ext uri="{BB962C8B-B14F-4D97-AF65-F5344CB8AC3E}">
        <p14:creationId xmlns:p14="http://schemas.microsoft.com/office/powerpoint/2010/main" val="24373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lnSpcReduction="10000"/>
          </a:bodyPr>
          <a:lstStyle/>
          <a:p>
            <a:pPr marL="0" lvl="0" indent="0">
              <a:buClr>
                <a:srgbClr val="775F55">
                  <a:lumMod val="75000"/>
                </a:srgbClr>
              </a:buClr>
              <a:buNone/>
            </a:pPr>
            <a:r>
              <a:rPr lang="en-US" b="1" dirty="0">
                <a:solidFill>
                  <a:prstClr val="black"/>
                </a:solidFill>
              </a:rPr>
              <a:t>4-6:  WHAT IS AUTISM SPECTRUM DISORDER?</a:t>
            </a:r>
          </a:p>
          <a:p>
            <a:pPr lvl="1"/>
            <a:r>
              <a:rPr lang="en-US" b="1" dirty="0"/>
              <a:t>Autism spectrum disorder: </a:t>
            </a:r>
            <a:r>
              <a:rPr lang="en-US" dirty="0"/>
              <a:t>a disorder that appears in childhood and is marked by significant deficiencies in communication and social interaction, and by rigidly fixated interests and repetitive behaviors</a:t>
            </a:r>
          </a:p>
          <a:p>
            <a:pPr lvl="1" indent="-342900"/>
            <a:r>
              <a:rPr lang="en-US" dirty="0"/>
              <a:t>Children with ASD have </a:t>
            </a:r>
            <a:r>
              <a:rPr lang="en-US" i="1" dirty="0"/>
              <a:t>impaired theory of mind</a:t>
            </a:r>
            <a:r>
              <a:rPr lang="en-US" dirty="0"/>
              <a:t>; reading faces and social signals is challenging for those with ASD.</a:t>
            </a:r>
          </a:p>
          <a:p>
            <a:pPr lvl="1"/>
            <a:r>
              <a:rPr lang="en-US" dirty="0"/>
              <a:t>Underlying source of ASD’s symptoms seems to be poor communication among brain regions that normally work together to let us take another’s viewpoint.</a:t>
            </a:r>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Cognitive Development</a:t>
            </a:r>
            <a:br>
              <a:rPr lang="en-US" sz="2800" dirty="0">
                <a:solidFill>
                  <a:srgbClr val="94B6D2">
                    <a:lumMod val="50000"/>
                  </a:srgbClr>
                </a:solidFill>
              </a:rPr>
            </a:br>
            <a:r>
              <a:rPr lang="en-US" sz="2800" dirty="0">
                <a:solidFill>
                  <a:srgbClr val="94B6D2">
                    <a:lumMod val="50000"/>
                  </a:srgbClr>
                </a:solidFill>
              </a:rPr>
              <a:t>Autism Spectrum Disorder</a:t>
            </a:r>
            <a:endParaRPr lang="en-US" sz="2800" dirty="0"/>
          </a:p>
        </p:txBody>
      </p:sp>
    </p:spTree>
    <p:extLst>
      <p:ext uri="{BB962C8B-B14F-4D97-AF65-F5344CB8AC3E}">
        <p14:creationId xmlns:p14="http://schemas.microsoft.com/office/powerpoint/2010/main" val="22437587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789043"/>
            <a:ext cx="8229600" cy="4337120"/>
          </a:xfrm>
        </p:spPr>
        <p:txBody>
          <a:bodyPr>
            <a:normAutofit/>
          </a:bodyPr>
          <a:lstStyle/>
          <a:p>
            <a:pPr lvl="1"/>
            <a:r>
              <a:rPr lang="en-US" b="1" dirty="0"/>
              <a:t>Autism spectrum disorder’s </a:t>
            </a:r>
            <a:r>
              <a:rPr lang="en-US" dirty="0"/>
              <a:t>biological factors:</a:t>
            </a:r>
          </a:p>
          <a:p>
            <a:pPr lvl="2"/>
            <a:r>
              <a:rPr lang="en-US" dirty="0"/>
              <a:t>Genetic influences</a:t>
            </a:r>
          </a:p>
          <a:p>
            <a:pPr lvl="2"/>
            <a:r>
              <a:rPr lang="en-US" dirty="0"/>
              <a:t>Abnormal brain development</a:t>
            </a:r>
          </a:p>
          <a:p>
            <a:pPr lvl="2"/>
            <a:r>
              <a:rPr lang="en-US" dirty="0"/>
              <a:t>Prenatal maternal infection, inflammation, psychiatric drug use, or stress hormones</a:t>
            </a:r>
          </a:p>
          <a:p>
            <a:pPr lvl="2"/>
            <a:r>
              <a:rPr lang="en-US" dirty="0"/>
              <a:t>Childhood MMR vaccines do </a:t>
            </a:r>
            <a:r>
              <a:rPr lang="en-US" b="1" u="sng" dirty="0"/>
              <a:t>not</a:t>
            </a:r>
            <a:r>
              <a:rPr lang="en-US" dirty="0"/>
              <a:t> lead to ASD</a:t>
            </a:r>
          </a:p>
          <a:p>
            <a:pPr lvl="1"/>
            <a:endParaRPr lang="en-US" dirty="0"/>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Cognitive Development</a:t>
            </a:r>
            <a:br>
              <a:rPr lang="en-US" sz="2800" dirty="0">
                <a:solidFill>
                  <a:srgbClr val="94B6D2">
                    <a:lumMod val="50000"/>
                  </a:srgbClr>
                </a:solidFill>
              </a:rPr>
            </a:br>
            <a:r>
              <a:rPr lang="en-US" sz="2800" dirty="0">
                <a:solidFill>
                  <a:srgbClr val="94B6D2">
                    <a:lumMod val="50000"/>
                  </a:srgbClr>
                </a:solidFill>
              </a:rPr>
              <a:t>Autism Spectrum Disorder</a:t>
            </a:r>
            <a:endParaRPr lang="en-US" sz="2800" dirty="0"/>
          </a:p>
        </p:txBody>
      </p:sp>
    </p:spTree>
    <p:extLst>
      <p:ext uri="{BB962C8B-B14F-4D97-AF65-F5344CB8AC3E}">
        <p14:creationId xmlns:p14="http://schemas.microsoft.com/office/powerpoint/2010/main" val="17144621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lnSpcReduction="10000"/>
          </a:bodyPr>
          <a:lstStyle/>
          <a:p>
            <a:r>
              <a:rPr lang="en-US" b="1" dirty="0"/>
              <a:t>Prevalence of ASD</a:t>
            </a:r>
          </a:p>
          <a:p>
            <a:pPr lvl="1"/>
            <a:r>
              <a:rPr lang="en-US" dirty="0"/>
              <a:t>Four boys for every girl</a:t>
            </a:r>
          </a:p>
          <a:p>
            <a:pPr lvl="1"/>
            <a:r>
              <a:rPr lang="en-US" dirty="0"/>
              <a:t>Risk greater when there are higher levels of prenatal testosterone; Simon Baron-Cohen suggests ASD represents an “extreme male brain”</a:t>
            </a:r>
          </a:p>
          <a:p>
            <a:pPr lvl="1"/>
            <a:r>
              <a:rPr lang="en-US" dirty="0"/>
              <a:t>Higher when identical co-twin has ASD; younger siblings of those with ASD sibling also at heightened risk</a:t>
            </a:r>
          </a:p>
          <a:p>
            <a:pPr lvl="1"/>
            <a:r>
              <a:rPr lang="en-US" dirty="0"/>
              <a:t>Random genetic mutations in sperm-producing cells may also play a role; over-40 fathers have much higher risk  fathering a child with ASD than do men under age 30</a:t>
            </a:r>
          </a:p>
          <a:p>
            <a:pPr lvl="1"/>
            <a:endParaRPr lang="en-US" dirty="0"/>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Cognitive Development</a:t>
            </a:r>
            <a:br>
              <a:rPr lang="en-US" sz="2800" dirty="0">
                <a:solidFill>
                  <a:srgbClr val="94B6D2">
                    <a:lumMod val="50000"/>
                  </a:srgbClr>
                </a:solidFill>
              </a:rPr>
            </a:br>
            <a:r>
              <a:rPr lang="en-US" sz="2800" dirty="0">
                <a:solidFill>
                  <a:srgbClr val="94B6D2">
                    <a:lumMod val="50000"/>
                  </a:srgbClr>
                </a:solidFill>
              </a:rPr>
              <a:t>Autism Spectrum Disorder</a:t>
            </a:r>
            <a:endParaRPr lang="en-US" sz="2800" dirty="0"/>
          </a:p>
        </p:txBody>
      </p:sp>
    </p:spTree>
    <p:extLst>
      <p:ext uri="{BB962C8B-B14F-4D97-AF65-F5344CB8AC3E}">
        <p14:creationId xmlns:p14="http://schemas.microsoft.com/office/powerpoint/2010/main" val="2967523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lnSpcReduction="10000"/>
          </a:bodyPr>
          <a:lstStyle/>
          <a:p>
            <a:pPr marL="0" lvl="0" indent="0">
              <a:buClr>
                <a:srgbClr val="775F55">
                  <a:lumMod val="75000"/>
                </a:srgbClr>
              </a:buClr>
              <a:buNone/>
            </a:pPr>
            <a:r>
              <a:rPr lang="en-US" b="1" dirty="0">
                <a:solidFill>
                  <a:prstClr val="black"/>
                </a:solidFill>
              </a:rPr>
              <a:t>4-7:  HOW DO PARENT-INFANT ATTACHMENT BONDS FORM?</a:t>
            </a:r>
            <a:endParaRPr lang="en-US" b="1" dirty="0"/>
          </a:p>
          <a:p>
            <a:pPr lvl="1"/>
            <a:r>
              <a:rPr lang="en-US" b="1" dirty="0"/>
              <a:t>Attachment: </a:t>
            </a:r>
            <a:r>
              <a:rPr lang="en-US" dirty="0"/>
              <a:t>Emotional tie with another person; shown in young children by their seeking closeness to the caregiver, and showing distress on separation.</a:t>
            </a:r>
          </a:p>
          <a:p>
            <a:pPr lvl="1"/>
            <a:r>
              <a:rPr lang="en-US" dirty="0"/>
              <a:t>At about 8 months, soon after object permanence develops, children separated from their caregivers display </a:t>
            </a:r>
            <a:r>
              <a:rPr lang="en-US" b="1" dirty="0"/>
              <a:t>stranger anxiety.</a:t>
            </a:r>
          </a:p>
          <a:p>
            <a:pPr lvl="1"/>
            <a:r>
              <a:rPr lang="en-US" dirty="0"/>
              <a:t>Infants form attachments not simply because parents gratify biological needs but, more importantly, because they are comfortable, familiar, and responsive.</a:t>
            </a:r>
          </a:p>
        </p:txBody>
      </p:sp>
      <p:sp>
        <p:nvSpPr>
          <p:cNvPr id="2" name="Title 1"/>
          <p:cNvSpPr>
            <a:spLocks noGrp="1"/>
          </p:cNvSpPr>
          <p:nvPr>
            <p:ph type="title"/>
          </p:nvPr>
        </p:nvSpPr>
        <p:spPr/>
        <p:txBody>
          <a:bodyPr>
            <a:norm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Social Development</a:t>
            </a:r>
            <a:endParaRPr lang="en-US" sz="2800" dirty="0"/>
          </a:p>
        </p:txBody>
      </p:sp>
    </p:spTree>
    <p:extLst>
      <p:ext uri="{BB962C8B-B14F-4D97-AF65-F5344CB8AC3E}">
        <p14:creationId xmlns:p14="http://schemas.microsoft.com/office/powerpoint/2010/main" val="2782241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a:bodyPr>
          <a:lstStyle/>
          <a:p>
            <a:pPr marL="57150" indent="0">
              <a:buNone/>
            </a:pPr>
            <a:endParaRPr lang="en-US" b="1" dirty="0"/>
          </a:p>
          <a:p>
            <a:pPr marL="57150" indent="0">
              <a:buNone/>
            </a:pPr>
            <a:r>
              <a:rPr lang="en-US" b="1" dirty="0"/>
              <a:t>Body Contact</a:t>
            </a:r>
          </a:p>
          <a:p>
            <a:pPr lvl="1"/>
            <a:r>
              <a:rPr lang="en-US" dirty="0"/>
              <a:t>Infant monkeys used “cloth mothers” as secure base  to explore and as a safe haven when distressed</a:t>
            </a:r>
          </a:p>
          <a:p>
            <a:pPr lvl="1"/>
            <a:r>
              <a:rPr lang="en-US" dirty="0"/>
              <a:t>Similar to human infants, who also become attached to parents who are soft and warm—much parent-infant communication occurs via touch</a:t>
            </a:r>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Human Bonding</a:t>
            </a:r>
            <a:endParaRPr lang="en-US" sz="2800" dirty="0"/>
          </a:p>
        </p:txBody>
      </p:sp>
    </p:spTree>
    <p:extLst>
      <p:ext uri="{BB962C8B-B14F-4D97-AF65-F5344CB8AC3E}">
        <p14:creationId xmlns:p14="http://schemas.microsoft.com/office/powerpoint/2010/main" val="2698001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a:bodyPr>
          <a:lstStyle/>
          <a:p>
            <a:pPr marL="57150" indent="0">
              <a:buNone/>
            </a:pPr>
            <a:endParaRPr lang="en-US" b="1" dirty="0"/>
          </a:p>
          <a:p>
            <a:pPr marL="57150" indent="0">
              <a:buNone/>
            </a:pPr>
            <a:r>
              <a:rPr lang="en-US" b="1" dirty="0"/>
              <a:t>Familiarity</a:t>
            </a:r>
          </a:p>
          <a:p>
            <a:pPr lvl="1"/>
            <a:r>
              <a:rPr lang="en-US" b="1" dirty="0"/>
              <a:t>Critical period</a:t>
            </a:r>
            <a:r>
              <a:rPr lang="en-US" dirty="0"/>
              <a:t>: Optimal period early in the life of an organism when exposure to certain stimuli or experiences produces normal development.</a:t>
            </a:r>
          </a:p>
          <a:p>
            <a:pPr lvl="1"/>
            <a:r>
              <a:rPr lang="en-US" b="1" dirty="0"/>
              <a:t>Imprinting</a:t>
            </a:r>
            <a:r>
              <a:rPr lang="en-US" dirty="0"/>
              <a:t>: Process by which certain animals form strong attachments during early life (Lorenz, 1937).</a:t>
            </a:r>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Human Bonding</a:t>
            </a:r>
            <a:endParaRPr lang="en-US" sz="2800" dirty="0"/>
          </a:p>
        </p:txBody>
      </p:sp>
    </p:spTree>
    <p:extLst>
      <p:ext uri="{BB962C8B-B14F-4D97-AF65-F5344CB8AC3E}">
        <p14:creationId xmlns:p14="http://schemas.microsoft.com/office/powerpoint/2010/main" val="30390843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a:bodyPr>
          <a:lstStyle/>
          <a:p>
            <a:pPr marL="0" lvl="0" indent="0">
              <a:buClr>
                <a:srgbClr val="775F55">
                  <a:lumMod val="75000"/>
                </a:srgbClr>
              </a:buClr>
              <a:buNone/>
            </a:pPr>
            <a:r>
              <a:rPr lang="en-US" b="1" dirty="0">
                <a:solidFill>
                  <a:prstClr val="black"/>
                </a:solidFill>
              </a:rPr>
              <a:t>4-8:  HOW HAVE PSYCHOLOGISTS STUDIED ATTACHMENT DIFFERENCES, AND WHAT HAVE THEY LEARNED?</a:t>
            </a:r>
            <a:endParaRPr lang="en-US" b="1" dirty="0"/>
          </a:p>
          <a:p>
            <a:pPr lvl="1"/>
            <a:r>
              <a:rPr lang="en-US" dirty="0"/>
              <a:t>Mary Ainsworth designed </a:t>
            </a:r>
            <a:r>
              <a:rPr lang="en-US" i="1" dirty="0"/>
              <a:t>strange situation </a:t>
            </a:r>
            <a:r>
              <a:rPr lang="en-US" dirty="0"/>
              <a:t>experiments, which showed that some children are </a:t>
            </a:r>
            <a:r>
              <a:rPr lang="en-US" i="1" dirty="0"/>
              <a:t>securely attached </a:t>
            </a:r>
            <a:r>
              <a:rPr lang="en-US" dirty="0"/>
              <a:t>and others are </a:t>
            </a:r>
            <a:r>
              <a:rPr lang="en-US" i="1" dirty="0"/>
              <a:t>insecurely attached</a:t>
            </a:r>
          </a:p>
          <a:p>
            <a:pPr lvl="1"/>
            <a:r>
              <a:rPr lang="en-US" dirty="0"/>
              <a:t>Infants’ differing attachment styles reflect both their individual </a:t>
            </a:r>
            <a:r>
              <a:rPr lang="en-US" i="1" dirty="0"/>
              <a:t>temperament </a:t>
            </a:r>
            <a:r>
              <a:rPr lang="en-US" dirty="0"/>
              <a:t>and the </a:t>
            </a:r>
            <a:r>
              <a:rPr lang="en-US" i="1" dirty="0"/>
              <a:t>responsiveness</a:t>
            </a:r>
            <a:r>
              <a:rPr lang="en-US" dirty="0"/>
              <a:t> of their parents and child-care providers</a:t>
            </a:r>
          </a:p>
          <a:p>
            <a:pPr marL="457200" lvl="1" indent="0">
              <a:buNone/>
            </a:pPr>
            <a:endParaRPr lang="en-US" i="1" dirty="0"/>
          </a:p>
          <a:p>
            <a:pPr marL="0" indent="0">
              <a:buNone/>
            </a:pPr>
            <a:endParaRPr lang="en-US" dirty="0"/>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Attachment Differences</a:t>
            </a:r>
            <a:endParaRPr lang="en-US" sz="2800" dirty="0"/>
          </a:p>
        </p:txBody>
      </p:sp>
    </p:spTree>
    <p:extLst>
      <p:ext uri="{BB962C8B-B14F-4D97-AF65-F5344CB8AC3E}">
        <p14:creationId xmlns:p14="http://schemas.microsoft.com/office/powerpoint/2010/main" val="3408320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77078" y="1679713"/>
            <a:ext cx="8229600" cy="4525963"/>
          </a:xfrm>
        </p:spPr>
        <p:txBody>
          <a:bodyPr/>
          <a:lstStyle/>
          <a:p>
            <a:pPr marL="0" lvl="0" indent="0">
              <a:buClr>
                <a:srgbClr val="775F55">
                  <a:lumMod val="75000"/>
                </a:srgbClr>
              </a:buClr>
              <a:buNone/>
            </a:pPr>
            <a:r>
              <a:rPr lang="en-US" sz="2400" dirty="0">
                <a:solidFill>
                  <a:prstClr val="black"/>
                </a:solidFill>
              </a:rPr>
              <a:t>Temperament </a:t>
            </a:r>
            <a:r>
              <a:rPr lang="en-US" dirty="0">
                <a:solidFill>
                  <a:prstClr val="black"/>
                </a:solidFill>
              </a:rPr>
              <a:t>a</a:t>
            </a:r>
            <a:r>
              <a:rPr lang="en-US" sz="2400" dirty="0">
                <a:solidFill>
                  <a:prstClr val="black"/>
                </a:solidFill>
              </a:rPr>
              <a:t>nd Attachment</a:t>
            </a:r>
          </a:p>
          <a:p>
            <a:pPr marL="0" lvl="0" indent="0">
              <a:buClr>
                <a:srgbClr val="775F55">
                  <a:lumMod val="75000"/>
                </a:srgbClr>
              </a:buClr>
              <a:buNone/>
            </a:pPr>
            <a:endParaRPr lang="en-US" sz="2400" dirty="0">
              <a:solidFill>
                <a:prstClr val="black"/>
              </a:solidFill>
            </a:endParaRPr>
          </a:p>
          <a:p>
            <a:pPr>
              <a:buClr>
                <a:srgbClr val="775F55">
                  <a:lumMod val="75000"/>
                </a:srgbClr>
              </a:buClr>
            </a:pPr>
            <a:r>
              <a:rPr lang="en-US" b="1" dirty="0"/>
              <a:t>Temperament: </a:t>
            </a:r>
            <a:r>
              <a:rPr lang="en-US" dirty="0"/>
              <a:t>A person’s characteristic emotional reactivity and intensity</a:t>
            </a:r>
            <a:endParaRPr lang="en-US" sz="2400" b="1" dirty="0">
              <a:solidFill>
                <a:prstClr val="black"/>
              </a:solidFill>
            </a:endParaRPr>
          </a:p>
          <a:p>
            <a:pPr lvl="1">
              <a:buClr>
                <a:srgbClr val="775F55">
                  <a:lumMod val="75000"/>
                </a:srgbClr>
              </a:buClr>
            </a:pPr>
            <a:r>
              <a:rPr lang="en-US" i="1" dirty="0">
                <a:solidFill>
                  <a:prstClr val="black"/>
                </a:solidFill>
              </a:rPr>
              <a:t>Difficult</a:t>
            </a:r>
            <a:r>
              <a:rPr lang="en-US" dirty="0">
                <a:solidFill>
                  <a:prstClr val="black"/>
                </a:solidFill>
              </a:rPr>
              <a:t>: Irritable, intense, and unpredictable</a:t>
            </a:r>
          </a:p>
          <a:p>
            <a:pPr lvl="1">
              <a:buClr>
                <a:srgbClr val="775F55">
                  <a:lumMod val="75000"/>
                </a:srgbClr>
              </a:buClr>
            </a:pPr>
            <a:r>
              <a:rPr lang="en-US" i="1" dirty="0">
                <a:solidFill>
                  <a:prstClr val="black"/>
                </a:solidFill>
              </a:rPr>
              <a:t>Easy: </a:t>
            </a:r>
            <a:r>
              <a:rPr lang="en-US" dirty="0">
                <a:solidFill>
                  <a:prstClr val="black"/>
                </a:solidFill>
              </a:rPr>
              <a:t>Cheerful, relaxed, and feeding and sleeping on predictable schedules</a:t>
            </a:r>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Attachment Differences</a:t>
            </a:r>
            <a:endParaRPr lang="en-US" sz="2800" dirty="0"/>
          </a:p>
        </p:txBody>
      </p:sp>
    </p:spTree>
    <p:extLst>
      <p:ext uri="{BB962C8B-B14F-4D97-AF65-F5344CB8AC3E}">
        <p14:creationId xmlns:p14="http://schemas.microsoft.com/office/powerpoint/2010/main" val="37964698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is table has two columns.&#10;&#10;Some hard facts about declining father care:&#10;-Increased father separation. From 1960 to 2010, the number of children in the United States living apart from their fathers more than doubled (Livingston &amp; Parker, 2011).&#10;-Increased father absence. Only one in five absent fathers say they visit their children more than once a week, and 27 percent say they have not seen their children in the last year (Livingston &amp; Parker, 2011).&#10;-Nonmarital births predict father separation. Increased father absence accompanies increased nonmarital births. Even among couples cohabiting when a first child is born, the 39 percent odds of their relationship ending during the child’s first years are triple the 13 percent odds of parental breakup among those who are married when their first baby is born (Hymowitz et al., 2013).&#10;&#10;Some encouraging findings:&#10;-Active dads are caregiving more. Today’s co-parenting fathers are more engaged, with a doubling in the weekly hours spent with their children, compared with 1965 fathers (Livingston &amp; Parker, 2011).&#10;-Couples that share housework and child care are happier in their relationships and less divorce prone (Wilcox &amp; Marquardt, 2011).&#10;-Dual parenting supports children, regardless of parent gender. The American Academy of Pediatrics (2013) reports that what matters is competent, secure, nurturing parents, regardless of their gender and sexual orientation. The American Sociological Association (2013) concurs: Decades of research confirm that parental stability and resources matter. “Whether a child is raised by same-sex or opposite-sex parents has no bearing on a child’s well-being.”&#10;&#10;&#10;"/>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70140" y="1268495"/>
            <a:ext cx="6714596" cy="538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lstStyle/>
          <a:p>
            <a:r>
              <a:rPr lang="en-US" dirty="0">
                <a:solidFill>
                  <a:schemeClr val="tx1"/>
                </a:solidFill>
              </a:rPr>
              <a:t>Dual Parenting Facts</a:t>
            </a:r>
          </a:p>
        </p:txBody>
      </p:sp>
    </p:spTree>
    <p:extLst>
      <p:ext uri="{BB962C8B-B14F-4D97-AF65-F5344CB8AC3E}">
        <p14:creationId xmlns:p14="http://schemas.microsoft.com/office/powerpoint/2010/main" val="1332696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lstStyle/>
          <a:p>
            <a:pPr lvl="1" indent="-342900"/>
            <a:endParaRPr lang="en-US" dirty="0"/>
          </a:p>
          <a:p>
            <a:pPr lvl="1" indent="-342900"/>
            <a:r>
              <a:rPr lang="en-US" dirty="0"/>
              <a:t>Early attachment has impact on later adult relationships and comfort with affection and intimacy</a:t>
            </a:r>
          </a:p>
          <a:p>
            <a:pPr lvl="1"/>
            <a:r>
              <a:rPr lang="en-US" dirty="0">
                <a:latin typeface="Arial" charset="0"/>
                <a:ea typeface="ＭＳ Ｐゴシック" charset="0"/>
                <a:cs typeface="Arial" charset="0"/>
              </a:rPr>
              <a:t>Adult relationships seem to reflect the attachment styles of early childhood, lending support to Erik Erikson’s idea that </a:t>
            </a:r>
            <a:r>
              <a:rPr lang="en-US" i="1" dirty="0">
                <a:latin typeface="Arial" charset="0"/>
                <a:ea typeface="ＭＳ Ｐゴシック" charset="0"/>
                <a:cs typeface="Arial" charset="0"/>
              </a:rPr>
              <a:t>basic trust </a:t>
            </a:r>
            <a:r>
              <a:rPr lang="en-US" dirty="0">
                <a:latin typeface="Arial" charset="0"/>
                <a:ea typeface="ＭＳ Ｐゴシック" charset="0"/>
                <a:cs typeface="Arial" charset="0"/>
              </a:rPr>
              <a:t>is formed in infancy by our experiences with responsive caregivers.</a:t>
            </a:r>
            <a:endParaRPr lang="en-US" dirty="0"/>
          </a:p>
          <a:p>
            <a:pPr lvl="1"/>
            <a:endParaRPr lang="en-US" dirty="0"/>
          </a:p>
          <a:p>
            <a:pPr lvl="1"/>
            <a:endParaRPr lang="en-US" dirty="0"/>
          </a:p>
        </p:txBody>
      </p:sp>
      <p:sp>
        <p:nvSpPr>
          <p:cNvPr id="2" name="Title 1"/>
          <p:cNvSpPr>
            <a:spLocks noGrp="1"/>
          </p:cNvSpPr>
          <p:nvPr>
            <p:ph type="title"/>
          </p:nvPr>
        </p:nvSpPr>
        <p:spPr>
          <a:xfrm>
            <a:off x="477078" y="244820"/>
            <a:ext cx="8229600" cy="1143000"/>
          </a:xfrm>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Attachment Differences</a:t>
            </a:r>
            <a:endParaRPr lang="en-US" sz="2800" dirty="0"/>
          </a:p>
        </p:txBody>
      </p:sp>
    </p:spTree>
    <p:extLst>
      <p:ext uri="{BB962C8B-B14F-4D97-AF65-F5344CB8AC3E}">
        <p14:creationId xmlns:p14="http://schemas.microsoft.com/office/powerpoint/2010/main" val="1844941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fontScale="92500"/>
          </a:bodyPr>
          <a:lstStyle/>
          <a:p>
            <a:pPr marL="0" lvl="0" indent="0">
              <a:buClr>
                <a:srgbClr val="775F55">
                  <a:lumMod val="75000"/>
                </a:srgbClr>
              </a:buClr>
              <a:buNone/>
            </a:pPr>
            <a:r>
              <a:rPr lang="en-US" sz="2400" b="1" dirty="0">
                <a:solidFill>
                  <a:prstClr val="black"/>
                </a:solidFill>
              </a:rPr>
              <a:t>Attachment Styles and Later Relationships</a:t>
            </a:r>
          </a:p>
          <a:p>
            <a:pPr lvl="1">
              <a:buClr>
                <a:srgbClr val="775F55">
                  <a:lumMod val="75000"/>
                </a:srgbClr>
              </a:buClr>
            </a:pPr>
            <a:r>
              <a:rPr lang="en-US" dirty="0">
                <a:solidFill>
                  <a:prstClr val="black"/>
                </a:solidFill>
              </a:rPr>
              <a:t>Basic trust develops in securely attached children</a:t>
            </a:r>
          </a:p>
          <a:p>
            <a:pPr lvl="1">
              <a:buClr>
                <a:srgbClr val="775F55">
                  <a:lumMod val="75000"/>
                </a:srgbClr>
              </a:buClr>
            </a:pPr>
            <a:r>
              <a:rPr lang="en-US" b="1" dirty="0">
                <a:solidFill>
                  <a:prstClr val="black"/>
                </a:solidFill>
              </a:rPr>
              <a:t>Basic trust</a:t>
            </a:r>
            <a:r>
              <a:rPr lang="en-US" dirty="0">
                <a:solidFill>
                  <a:prstClr val="black"/>
                </a:solidFill>
              </a:rPr>
              <a:t>: A sense that the world is predictable and trustworthy</a:t>
            </a:r>
          </a:p>
          <a:p>
            <a:pPr lvl="2">
              <a:buClr>
                <a:srgbClr val="775F55">
                  <a:lumMod val="75000"/>
                </a:srgbClr>
              </a:buClr>
            </a:pPr>
            <a:r>
              <a:rPr lang="en-US" dirty="0">
                <a:solidFill>
                  <a:prstClr val="black"/>
                </a:solidFill>
              </a:rPr>
              <a:t>Said to be formed during infancy by appropriate experiences with responsive caregivers (Erik Erikson, 1902–1994)</a:t>
            </a:r>
          </a:p>
          <a:p>
            <a:pPr lvl="1">
              <a:buClr>
                <a:srgbClr val="775F55">
                  <a:lumMod val="75000"/>
                </a:srgbClr>
              </a:buClr>
            </a:pPr>
            <a:r>
              <a:rPr lang="en-US" i="1" dirty="0">
                <a:solidFill>
                  <a:prstClr val="black"/>
                </a:solidFill>
              </a:rPr>
              <a:t>Insecure-anxious attachment: </a:t>
            </a:r>
            <a:r>
              <a:rPr lang="en-US" dirty="0">
                <a:solidFill>
                  <a:prstClr val="black"/>
                </a:solidFill>
              </a:rPr>
              <a:t>People constantly crave acceptance but remain alert to signs of rejection</a:t>
            </a:r>
          </a:p>
          <a:p>
            <a:pPr lvl="1">
              <a:buClr>
                <a:srgbClr val="775F55">
                  <a:lumMod val="75000"/>
                </a:srgbClr>
              </a:buClr>
            </a:pPr>
            <a:r>
              <a:rPr lang="en-US" i="1" dirty="0">
                <a:solidFill>
                  <a:prstClr val="black"/>
                </a:solidFill>
              </a:rPr>
              <a:t>Insecure-avoidant attachment: </a:t>
            </a:r>
            <a:r>
              <a:rPr lang="en-US" dirty="0">
                <a:solidFill>
                  <a:prstClr val="black"/>
                </a:solidFill>
              </a:rPr>
              <a:t>People experience discomfort getting close to others, and use avoidant strategies to maintain distance from others</a:t>
            </a:r>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Attachment Differences</a:t>
            </a:r>
            <a:endParaRPr lang="en-US" sz="2800" dirty="0"/>
          </a:p>
        </p:txBody>
      </p:sp>
    </p:spTree>
    <p:extLst>
      <p:ext uri="{BB962C8B-B14F-4D97-AF65-F5344CB8AC3E}">
        <p14:creationId xmlns:p14="http://schemas.microsoft.com/office/powerpoint/2010/main" val="11837144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a:bodyPr>
          <a:lstStyle/>
          <a:p>
            <a:pPr marL="0" lvl="0" indent="0">
              <a:buClr>
                <a:srgbClr val="775F55">
                  <a:lumMod val="75000"/>
                </a:srgbClr>
              </a:buClr>
              <a:buNone/>
            </a:pPr>
            <a:r>
              <a:rPr lang="en-US" b="1" dirty="0">
                <a:solidFill>
                  <a:prstClr val="black"/>
                </a:solidFill>
              </a:rPr>
              <a:t>4-9:  HOW DOES CHILDHOOD NEGLECT OR ABUSE AFFECT CHILDREN’S ATTACHMENTS?</a:t>
            </a:r>
          </a:p>
          <a:p>
            <a:pPr lvl="1"/>
            <a:r>
              <a:rPr lang="en-US" dirty="0"/>
              <a:t>Most children growing up in adversity or experiencing abuse are </a:t>
            </a:r>
            <a:r>
              <a:rPr lang="en-US" i="1" dirty="0"/>
              <a:t>resilient, </a:t>
            </a:r>
            <a:r>
              <a:rPr lang="en-US" dirty="0"/>
              <a:t>withstanding trauma and becoming well-adjusted adults.</a:t>
            </a:r>
          </a:p>
          <a:p>
            <a:pPr lvl="1"/>
            <a:r>
              <a:rPr lang="en-US" dirty="0"/>
              <a:t>Those who are severely neglected by their parents, or otherwise prevented from forming attachments at an early age, may be at risk for attachment problems.</a:t>
            </a:r>
          </a:p>
          <a:p>
            <a:pPr marL="457200" lvl="1" indent="0">
              <a:buNone/>
            </a:pPr>
            <a:endParaRPr lang="en-US" dirty="0"/>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Deprivation of Attachment</a:t>
            </a:r>
            <a:endParaRPr lang="en-US" sz="2800" dirty="0"/>
          </a:p>
        </p:txBody>
      </p:sp>
    </p:spTree>
    <p:extLst>
      <p:ext uri="{BB962C8B-B14F-4D97-AF65-F5344CB8AC3E}">
        <p14:creationId xmlns:p14="http://schemas.microsoft.com/office/powerpoint/2010/main" val="25946351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8722" y="4393970"/>
            <a:ext cx="8776252" cy="2308324"/>
          </a:xfrm>
          <a:prstGeom prst="rect">
            <a:avLst/>
          </a:prstGeom>
          <a:solidFill>
            <a:srgbClr val="54728F"/>
          </a:solidFill>
        </p:spPr>
        <p:txBody>
          <a:bodyPr wrap="square">
            <a:spAutoFit/>
          </a:bodyPr>
          <a:lstStyle/>
          <a:p>
            <a:r>
              <a:rPr lang="en-US" sz="2400" dirty="0">
                <a:solidFill>
                  <a:schemeClr val="bg1"/>
                </a:solidFill>
              </a:rPr>
              <a:t>In this 1980s Romanian orphanage, the 250 children between ages one and five outnumbered caregivers 15 to 1. When such children were tested after Romania’s dictator was executed, they had lower intelligence scores and double the 20 percent rate of anxiety symptoms found in children assigned to quality foster care settings (Nelson et al., 2009).</a:t>
            </a:r>
          </a:p>
        </p:txBody>
      </p:sp>
      <p:pic>
        <p:nvPicPr>
          <p:cNvPr id="3" name="Picture 2" descr="This is a photo of a 1980's Romanian orphanage. There are rows of cribs holding babies and toddlers, with nurses walking around between the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084" y="715819"/>
            <a:ext cx="5231528" cy="3518687"/>
          </a:xfrm>
          <a:prstGeom prst="rect">
            <a:avLst/>
          </a:prstGeom>
        </p:spPr>
      </p:pic>
      <p:sp>
        <p:nvSpPr>
          <p:cNvPr id="4" name="Title 3"/>
          <p:cNvSpPr>
            <a:spLocks noGrp="1"/>
          </p:cNvSpPr>
          <p:nvPr>
            <p:ph type="title"/>
          </p:nvPr>
        </p:nvSpPr>
        <p:spPr>
          <a:xfrm>
            <a:off x="0" y="17376"/>
            <a:ext cx="9144000" cy="546100"/>
          </a:xfrm>
        </p:spPr>
        <p:txBody>
          <a:bodyPr>
            <a:noAutofit/>
          </a:bodyPr>
          <a:lstStyle/>
          <a:p>
            <a:r>
              <a:rPr lang="en-US" dirty="0">
                <a:solidFill>
                  <a:schemeClr val="tx1"/>
                </a:solidFill>
              </a:rPr>
              <a:t>THE DEPRIVATION OF ATTACHMENT</a:t>
            </a:r>
          </a:p>
        </p:txBody>
      </p:sp>
    </p:spTree>
    <p:extLst>
      <p:ext uri="{BB962C8B-B14F-4D97-AF65-F5344CB8AC3E}">
        <p14:creationId xmlns:p14="http://schemas.microsoft.com/office/powerpoint/2010/main" val="3099986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lnSpcReduction="10000"/>
          </a:bodyPr>
          <a:lstStyle/>
          <a:p>
            <a:pPr marL="0" lvl="0" indent="0">
              <a:buClr>
                <a:srgbClr val="775F55">
                  <a:lumMod val="75000"/>
                </a:srgbClr>
              </a:buClr>
              <a:buNone/>
            </a:pPr>
            <a:r>
              <a:rPr lang="en-US" b="1" dirty="0">
                <a:solidFill>
                  <a:prstClr val="black"/>
                </a:solidFill>
              </a:rPr>
              <a:t>4-10:  WHAT ARE THREE PARENTING STYLES, AND HOW DO CHILDREN’S TRAITS RELATE TO THEM?</a:t>
            </a:r>
          </a:p>
          <a:p>
            <a:r>
              <a:rPr lang="en-US" dirty="0"/>
              <a:t>Parenting styles reflect varying degrees of control (</a:t>
            </a:r>
            <a:r>
              <a:rPr lang="en-US" dirty="0" err="1"/>
              <a:t>Baumrind</a:t>
            </a:r>
            <a:r>
              <a:rPr lang="en-US" dirty="0"/>
              <a:t>, 1996, 2013)</a:t>
            </a:r>
          </a:p>
          <a:p>
            <a:pPr lvl="1"/>
            <a:r>
              <a:rPr lang="en-US" b="1" dirty="0"/>
              <a:t>Authoritative</a:t>
            </a:r>
            <a:r>
              <a:rPr lang="en-US" dirty="0"/>
              <a:t> parents are warmly concerned and </a:t>
            </a:r>
            <a:r>
              <a:rPr lang="en-US" i="1" dirty="0" err="1"/>
              <a:t>confrontive</a:t>
            </a:r>
            <a:r>
              <a:rPr lang="en-US" dirty="0"/>
              <a:t>, and tend to have children with the highest self-esteem, self-reliance, and social competence.</a:t>
            </a:r>
          </a:p>
          <a:p>
            <a:pPr lvl="1"/>
            <a:r>
              <a:rPr lang="en-US" b="1" dirty="0"/>
              <a:t>Permissive</a:t>
            </a:r>
            <a:r>
              <a:rPr lang="en-US" dirty="0"/>
              <a:t> parents are </a:t>
            </a:r>
            <a:r>
              <a:rPr lang="en-US" i="1" dirty="0" err="1"/>
              <a:t>unrestraining</a:t>
            </a:r>
            <a:r>
              <a:rPr lang="en-US" i="1" dirty="0"/>
              <a:t>, </a:t>
            </a:r>
            <a:r>
              <a:rPr lang="en-US" dirty="0"/>
              <a:t>and tend to have children who are more aggressive and immature.</a:t>
            </a:r>
          </a:p>
          <a:p>
            <a:pPr lvl="1"/>
            <a:r>
              <a:rPr lang="en-US" b="1" dirty="0"/>
              <a:t>Authoritarian</a:t>
            </a:r>
            <a:r>
              <a:rPr lang="en-US" dirty="0"/>
              <a:t> parents are </a:t>
            </a:r>
            <a:r>
              <a:rPr lang="en-US" i="1" dirty="0"/>
              <a:t>coercive, </a:t>
            </a:r>
            <a:r>
              <a:rPr lang="en-US" dirty="0"/>
              <a:t>and tend to have children with less social skills and self-esteem.</a:t>
            </a:r>
          </a:p>
          <a:p>
            <a:pPr marL="0" indent="0">
              <a:buNone/>
            </a:pPr>
            <a:endParaRPr lang="en-US" dirty="0"/>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Parenting Styles</a:t>
            </a:r>
            <a:endParaRPr lang="en-US" sz="2800" dirty="0"/>
          </a:p>
        </p:txBody>
      </p:sp>
    </p:spTree>
    <p:extLst>
      <p:ext uri="{BB962C8B-B14F-4D97-AF65-F5344CB8AC3E}">
        <p14:creationId xmlns:p14="http://schemas.microsoft.com/office/powerpoint/2010/main" val="686239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lstStyle/>
          <a:p>
            <a:pPr marL="0" indent="0">
              <a:buNone/>
            </a:pPr>
            <a:r>
              <a:rPr lang="en-US" b="1" dirty="0"/>
              <a:t>Culture and Child Raising</a:t>
            </a:r>
          </a:p>
          <a:p>
            <a:pPr lvl="1"/>
            <a:r>
              <a:rPr lang="en-US" dirty="0"/>
              <a:t>Cultural values vary from place to place and from one time to another within the same place.</a:t>
            </a:r>
          </a:p>
          <a:p>
            <a:pPr lvl="1"/>
            <a:r>
              <a:rPr lang="en-US" dirty="0"/>
              <a:t>Children have survived and flourished throughout history under various child-raising systems.</a:t>
            </a:r>
          </a:p>
          <a:p>
            <a:pPr lvl="1"/>
            <a:r>
              <a:rPr lang="en-US" dirty="0"/>
              <a:t>Diversity in child raising should be a reminder that no single culture has the only way to raise children successfully.</a:t>
            </a:r>
          </a:p>
        </p:txBody>
      </p:sp>
      <p:sp>
        <p:nvSpPr>
          <p:cNvPr id="2" name="Title 1"/>
          <p:cNvSpPr>
            <a:spLocks noGrp="1"/>
          </p:cNvSpPr>
          <p:nvPr>
            <p:ph type="title"/>
          </p:nvPr>
        </p:nvSpPr>
        <p:spPr/>
        <p:txBody>
          <a:bodyPr>
            <a:noAutofit/>
          </a:bodyPr>
          <a:lstStyle/>
          <a:p>
            <a:r>
              <a:rPr lang="en-US" dirty="0">
                <a:solidFill>
                  <a:srgbClr val="94B6D2">
                    <a:lumMod val="50000"/>
                  </a:srgbClr>
                </a:solidFill>
              </a:rPr>
              <a:t>Infancy and Childhood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Parenting Styles</a:t>
            </a:r>
            <a:endParaRPr lang="en-US" sz="2800" dirty="0"/>
          </a:p>
        </p:txBody>
      </p:sp>
    </p:spTree>
    <p:extLst>
      <p:ext uri="{BB962C8B-B14F-4D97-AF65-F5344CB8AC3E}">
        <p14:creationId xmlns:p14="http://schemas.microsoft.com/office/powerpoint/2010/main" val="2963121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07504" y="1272208"/>
            <a:ext cx="8229600" cy="4525963"/>
          </a:xfrm>
        </p:spPr>
        <p:txBody>
          <a:bodyPr>
            <a:normAutofit/>
          </a:bodyPr>
          <a:lstStyle/>
          <a:p>
            <a:pPr marL="0" lvl="0" indent="0">
              <a:buClr>
                <a:srgbClr val="775F55">
                  <a:lumMod val="75000"/>
                </a:srgbClr>
              </a:buClr>
              <a:buNone/>
            </a:pPr>
            <a:r>
              <a:rPr lang="en-US" b="1" dirty="0">
                <a:solidFill>
                  <a:prstClr val="black"/>
                </a:solidFill>
              </a:rPr>
              <a:t>4-11:  HOW IS ADOLESCENCE DEFINED, AND HOW DO PHYSICAL CHANGES AFFECT DEVELOPING TEENS?</a:t>
            </a:r>
          </a:p>
          <a:p>
            <a:r>
              <a:rPr lang="en-US" b="1" dirty="0"/>
              <a:t>Adolescence </a:t>
            </a:r>
            <a:r>
              <a:rPr lang="en-US" dirty="0"/>
              <a:t>is the transition from childhood to adulthood</a:t>
            </a:r>
          </a:p>
          <a:p>
            <a:r>
              <a:rPr lang="en-US" dirty="0"/>
              <a:t>Extends from puberty to independence</a:t>
            </a:r>
          </a:p>
          <a:p>
            <a:r>
              <a:rPr lang="en-US" dirty="0"/>
              <a:t>Tension between biological maturity and social independence creates a period of “storm and stress” (Stanley Hall, 1904)</a:t>
            </a:r>
          </a:p>
          <a:p>
            <a:pPr marL="0" indent="0">
              <a:buNone/>
            </a:pPr>
            <a:endParaRPr lang="en-US" dirty="0"/>
          </a:p>
          <a:p>
            <a:pPr marL="0" indent="0">
              <a:buNone/>
            </a:pPr>
            <a:endParaRPr lang="en-US" dirty="0"/>
          </a:p>
        </p:txBody>
      </p:sp>
      <p:sp>
        <p:nvSpPr>
          <p:cNvPr id="2" name="Title 1"/>
          <p:cNvSpPr>
            <a:spLocks noGrp="1"/>
          </p:cNvSpPr>
          <p:nvPr>
            <p:ph type="title"/>
          </p:nvPr>
        </p:nvSpPr>
        <p:spPr/>
        <p:txBody>
          <a:bodyPr/>
          <a:lstStyle/>
          <a:p>
            <a:r>
              <a:rPr lang="en-US" dirty="0"/>
              <a:t>Adolescence</a:t>
            </a:r>
          </a:p>
        </p:txBody>
      </p:sp>
    </p:spTree>
    <p:extLst>
      <p:ext uri="{BB962C8B-B14F-4D97-AF65-F5344CB8AC3E}">
        <p14:creationId xmlns:p14="http://schemas.microsoft.com/office/powerpoint/2010/main" val="41563160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600200"/>
            <a:ext cx="8229600" cy="5257800"/>
          </a:xfrm>
        </p:spPr>
        <p:txBody>
          <a:bodyPr>
            <a:normAutofit/>
          </a:bodyPr>
          <a:lstStyle/>
          <a:p>
            <a:pPr lvl="1"/>
            <a:r>
              <a:rPr lang="en-US" b="1" dirty="0"/>
              <a:t>Puberty</a:t>
            </a:r>
            <a:r>
              <a:rPr lang="en-US" dirty="0"/>
              <a:t>: the period of sexual maturity, during which a person becomes capable of reproducing</a:t>
            </a:r>
          </a:p>
          <a:p>
            <a:pPr lvl="1"/>
            <a:r>
              <a:rPr lang="en-US" dirty="0"/>
              <a:t>Early maturing boys: More popular, self-assured, and independent; more at risk for alcohol use, delinquency, and premature sexual activity.</a:t>
            </a:r>
          </a:p>
          <a:p>
            <a:pPr lvl="1"/>
            <a:r>
              <a:rPr lang="en-US" dirty="0"/>
              <a:t> Early maturing girls: Mismatch between physical and emotional maturity may encourage search for older teens; teasing or sexual harassment may occur.</a:t>
            </a:r>
          </a:p>
          <a:p>
            <a:pPr lvl="1"/>
            <a:r>
              <a:rPr lang="en-US" dirty="0"/>
              <a:t>The teenage brain: Frontal lobe development and synaptic pruning occur. Maturation of the frontal lobes lags behind that of the emotional limbic system; this and puberty’s hormonal surge may produce irrational and risky behaviors.</a:t>
            </a:r>
          </a:p>
          <a:p>
            <a:pPr marL="0" indent="0">
              <a:buNone/>
            </a:pPr>
            <a:endParaRPr lang="en-US" dirty="0"/>
          </a:p>
        </p:txBody>
      </p:sp>
      <p:sp>
        <p:nvSpPr>
          <p:cNvPr id="2" name="Title 1"/>
          <p:cNvSpPr>
            <a:spLocks noGrp="1"/>
          </p:cNvSpPr>
          <p:nvPr>
            <p:ph type="title"/>
          </p:nvPr>
        </p:nvSpPr>
        <p:spPr/>
        <p:txBody>
          <a:bodyPr/>
          <a:lstStyle/>
          <a:p>
            <a:r>
              <a:rPr lang="en-US" dirty="0"/>
              <a:t>Adolescence</a:t>
            </a:r>
            <a:br>
              <a:rPr lang="en-US" dirty="0"/>
            </a:br>
            <a:r>
              <a:rPr lang="en-US" sz="2800" dirty="0"/>
              <a:t>Physical Development</a:t>
            </a:r>
          </a:p>
        </p:txBody>
      </p:sp>
    </p:spTree>
    <p:extLst>
      <p:ext uri="{BB962C8B-B14F-4D97-AF65-F5344CB8AC3E}">
        <p14:creationId xmlns:p14="http://schemas.microsoft.com/office/powerpoint/2010/main" val="2167608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27382" y="1699591"/>
            <a:ext cx="8229600" cy="4525963"/>
          </a:xfrm>
        </p:spPr>
        <p:txBody>
          <a:bodyPr>
            <a:normAutofit/>
          </a:bodyPr>
          <a:lstStyle/>
          <a:p>
            <a:pPr marL="0" lvl="0" indent="0">
              <a:buClr>
                <a:srgbClr val="775F55">
                  <a:lumMod val="75000"/>
                </a:srgbClr>
              </a:buClr>
              <a:buNone/>
            </a:pPr>
            <a:r>
              <a:rPr lang="en-US" b="1" dirty="0">
                <a:solidFill>
                  <a:prstClr val="black"/>
                </a:solidFill>
              </a:rPr>
              <a:t>4-12:  HOW DID PIAGET, KOHLBERG, AND LATER RESEARCHERS DESCRIBE ADOLESCENT COGNITIVE AND MORAL DEVELOPMENT?</a:t>
            </a:r>
            <a:endParaRPr lang="en-US" b="1" dirty="0"/>
          </a:p>
          <a:p>
            <a:pPr lvl="1"/>
            <a:r>
              <a:rPr lang="en-US" dirty="0"/>
              <a:t>Develop new abstract thinking tools (formal operations)</a:t>
            </a:r>
          </a:p>
          <a:p>
            <a:pPr lvl="1"/>
            <a:r>
              <a:rPr lang="en-US" dirty="0"/>
              <a:t>Reason hypothetically and deduce consequences</a:t>
            </a:r>
          </a:p>
          <a:p>
            <a:pPr lvl="1"/>
            <a:r>
              <a:rPr lang="en-US" dirty="0"/>
              <a:t>Detect inconsistencies in others’ reasoning, sometimes leading to heated debates with parents and silent vows to never lose sight of their own ideals</a:t>
            </a:r>
          </a:p>
          <a:p>
            <a:pPr lvl="1"/>
            <a:r>
              <a:rPr lang="en-US" dirty="0"/>
              <a:t>Reason logically and develop moral judgment</a:t>
            </a:r>
          </a:p>
          <a:p>
            <a:pPr marL="0" indent="0">
              <a:buNone/>
            </a:pPr>
            <a:endParaRPr lang="en-US" dirty="0"/>
          </a:p>
        </p:txBody>
      </p:sp>
      <p:sp>
        <p:nvSpPr>
          <p:cNvPr id="2" name="Title 1"/>
          <p:cNvSpPr>
            <a:spLocks noGrp="1"/>
          </p:cNvSpPr>
          <p:nvPr>
            <p:ph type="title"/>
          </p:nvPr>
        </p:nvSpPr>
        <p:spPr/>
        <p:txBody>
          <a:bodyPr>
            <a:noAutofit/>
          </a:bodyPr>
          <a:lstStyle/>
          <a:p>
            <a:r>
              <a:rPr lang="en-US" dirty="0"/>
              <a:t>Adolescence</a:t>
            </a:r>
            <a:br>
              <a:rPr lang="en-US" dirty="0"/>
            </a:br>
            <a:r>
              <a:rPr lang="en-US" sz="2800" dirty="0"/>
              <a:t>Cognitive Development</a:t>
            </a:r>
            <a:br>
              <a:rPr lang="en-US" sz="2800" dirty="0"/>
            </a:br>
            <a:r>
              <a:rPr lang="en-US" sz="2800" dirty="0"/>
              <a:t>Developing Reasoning Power</a:t>
            </a:r>
          </a:p>
        </p:txBody>
      </p:sp>
    </p:spTree>
    <p:extLst>
      <p:ext uri="{BB962C8B-B14F-4D97-AF65-F5344CB8AC3E}">
        <p14:creationId xmlns:p14="http://schemas.microsoft.com/office/powerpoint/2010/main" val="3717277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555530"/>
            <a:ext cx="8229600" cy="5302469"/>
          </a:xfrm>
        </p:spPr>
        <p:txBody>
          <a:bodyPr>
            <a:noAutofit/>
          </a:bodyPr>
          <a:lstStyle/>
          <a:p>
            <a:pPr marL="0" indent="0">
              <a:buNone/>
            </a:pPr>
            <a:r>
              <a:rPr lang="en-US" b="1" dirty="0"/>
              <a:t>Moral Reasoning</a:t>
            </a:r>
          </a:p>
          <a:p>
            <a:pPr lvl="1"/>
            <a:r>
              <a:rPr lang="en-US" i="1" dirty="0"/>
              <a:t>Jean Piaget: </a:t>
            </a:r>
            <a:r>
              <a:rPr lang="en-US" dirty="0"/>
              <a:t>Children’s moral judgments build on their cognitive development.</a:t>
            </a:r>
            <a:endParaRPr lang="en-US" i="1" dirty="0"/>
          </a:p>
          <a:p>
            <a:pPr lvl="1"/>
            <a:r>
              <a:rPr lang="en-US" i="1" dirty="0"/>
              <a:t>Lawrence Kohlberg</a:t>
            </a:r>
            <a:r>
              <a:rPr lang="en-US" dirty="0"/>
              <a:t>: Agreed, and sought to describe a  moral reasoning that develops in universal sequence to guide moral actions</a:t>
            </a:r>
          </a:p>
          <a:p>
            <a:pPr marL="0" indent="0">
              <a:buNone/>
            </a:pPr>
            <a:r>
              <a:rPr lang="en-US" b="1" dirty="0"/>
              <a:t>Moral intuition</a:t>
            </a:r>
          </a:p>
          <a:p>
            <a:pPr lvl="1"/>
            <a:r>
              <a:rPr lang="en-US" i="1" dirty="0"/>
              <a:t>Jonathan </a:t>
            </a:r>
            <a:r>
              <a:rPr lang="en-US" i="1" dirty="0" err="1"/>
              <a:t>Haidt</a:t>
            </a:r>
            <a:r>
              <a:rPr lang="en-US" dirty="0"/>
              <a:t>: Much of morality rooted in moral intuitions that are made quickly and automatically</a:t>
            </a:r>
          </a:p>
          <a:p>
            <a:pPr marL="57150" indent="0">
              <a:buNone/>
            </a:pPr>
            <a:r>
              <a:rPr lang="en-US" b="1" dirty="0"/>
              <a:t>Moral action</a:t>
            </a:r>
          </a:p>
          <a:p>
            <a:pPr lvl="1"/>
            <a:r>
              <a:rPr lang="en-US" dirty="0"/>
              <a:t>Moral action feeds moral attitudes.</a:t>
            </a:r>
          </a:p>
          <a:p>
            <a:pPr lvl="1"/>
            <a:r>
              <a:rPr lang="en-US" i="1" dirty="0"/>
              <a:t>Walter </a:t>
            </a:r>
            <a:r>
              <a:rPr lang="en-US" i="1" dirty="0" err="1"/>
              <a:t>Mischel</a:t>
            </a:r>
            <a:r>
              <a:rPr lang="en-US" dirty="0"/>
              <a:t>: Ability to delay gratification linked to more positive outcomes in adulthood  </a:t>
            </a:r>
          </a:p>
          <a:p>
            <a:pPr lvl="1"/>
            <a:endParaRPr lang="en-US" dirty="0"/>
          </a:p>
          <a:p>
            <a:pPr lvl="1"/>
            <a:endParaRPr lang="en-US" dirty="0"/>
          </a:p>
          <a:p>
            <a:pPr marL="0" indent="0">
              <a:buNone/>
            </a:pPr>
            <a:endParaRPr lang="en-US" dirty="0"/>
          </a:p>
        </p:txBody>
      </p:sp>
      <p:sp>
        <p:nvSpPr>
          <p:cNvPr id="2" name="Title 1"/>
          <p:cNvSpPr>
            <a:spLocks noGrp="1"/>
          </p:cNvSpPr>
          <p:nvPr>
            <p:ph type="title"/>
          </p:nvPr>
        </p:nvSpPr>
        <p:spPr/>
        <p:txBody>
          <a:bodyPr>
            <a:noAutofit/>
          </a:bodyPr>
          <a:lstStyle/>
          <a:p>
            <a:r>
              <a:rPr lang="en-US" dirty="0"/>
              <a:t>Adolescence</a:t>
            </a:r>
            <a:br>
              <a:rPr lang="en-US" dirty="0"/>
            </a:br>
            <a:r>
              <a:rPr lang="en-US" sz="2800" dirty="0"/>
              <a:t>Cognitive Development</a:t>
            </a:r>
            <a:br>
              <a:rPr lang="en-US" sz="2800" dirty="0"/>
            </a:br>
            <a:r>
              <a:rPr lang="en-US" sz="2800" dirty="0"/>
              <a:t>Developing Morality</a:t>
            </a:r>
          </a:p>
        </p:txBody>
      </p:sp>
    </p:spTree>
    <p:extLst>
      <p:ext uri="{BB962C8B-B14F-4D97-AF65-F5344CB8AC3E}">
        <p14:creationId xmlns:p14="http://schemas.microsoft.com/office/powerpoint/2010/main" val="1068958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his is a table.&#10;&#10;Level (approximate age): Preconventional morality (before age 9)&#10;Focus: Self-interest; obey rules to avoid punishment or gain concrete rewards&#10;Example: If you save your dying wife, you'll be a hero.&quot;&#10;&#10;Level (approximate age): Conventional morality (early adolescence)&#10;Focus: Uphold laws and rules to gain social approval or maintain social order.&#10;Example: &quot;If you steal the drug for her, everyone will think you're a criminal.&quot;&#10;&#10;Level (approximate age): Postconventional morality (adolescence and beyond)&#10;Focus: Actions reflect belief in basic rights and self-defined ethical principles.&#10;Example: &quot;People have a right to live.&quot;"/>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345055" y="1669774"/>
            <a:ext cx="8507386" cy="4184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solidFill>
                  <a:schemeClr val="tx1"/>
                </a:solidFill>
              </a:rPr>
              <a:t>Kohlberg’s Levels of Moral Thinking</a:t>
            </a:r>
          </a:p>
        </p:txBody>
      </p:sp>
    </p:spTree>
    <p:extLst>
      <p:ext uri="{BB962C8B-B14F-4D97-AF65-F5344CB8AC3E}">
        <p14:creationId xmlns:p14="http://schemas.microsoft.com/office/powerpoint/2010/main" val="732049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37322" y="1739347"/>
            <a:ext cx="8229600" cy="4934722"/>
          </a:xfrm>
        </p:spPr>
        <p:txBody>
          <a:bodyPr>
            <a:noAutofit/>
          </a:bodyPr>
          <a:lstStyle/>
          <a:p>
            <a:pPr marL="0" lvl="0" indent="0">
              <a:lnSpc>
                <a:spcPts val="2400"/>
              </a:lnSpc>
              <a:spcBef>
                <a:spcPts val="0"/>
              </a:spcBef>
              <a:spcAft>
                <a:spcPts val="600"/>
              </a:spcAft>
              <a:buClr>
                <a:srgbClr val="775F55">
                  <a:lumMod val="75000"/>
                </a:srgbClr>
              </a:buClr>
              <a:buNone/>
            </a:pPr>
            <a:r>
              <a:rPr lang="en-US" b="1" dirty="0">
                <a:solidFill>
                  <a:prstClr val="black"/>
                </a:solidFill>
              </a:rPr>
              <a:t>4-13:  WHAT ARE THE SOCIAL TASKS AND CHALLENGES OF ADOLESCENCE?</a:t>
            </a:r>
            <a:endParaRPr lang="en-US" b="1" dirty="0"/>
          </a:p>
          <a:p>
            <a:pPr>
              <a:lnSpc>
                <a:spcPts val="2400"/>
              </a:lnSpc>
              <a:spcBef>
                <a:spcPts val="0"/>
              </a:spcBef>
              <a:spcAft>
                <a:spcPts val="600"/>
              </a:spcAft>
            </a:pPr>
            <a:r>
              <a:rPr lang="en-US" dirty="0"/>
              <a:t>Adolescence struggle involves identity versus role confusion, a struggle that continues into adulthood.</a:t>
            </a:r>
          </a:p>
          <a:p>
            <a:pPr>
              <a:lnSpc>
                <a:spcPts val="2400"/>
              </a:lnSpc>
              <a:spcBef>
                <a:spcPts val="0"/>
              </a:spcBef>
              <a:spcAft>
                <a:spcPts val="600"/>
              </a:spcAft>
            </a:pPr>
            <a:r>
              <a:rPr lang="en-US" b="1" dirty="0"/>
              <a:t>Identity</a:t>
            </a:r>
            <a:r>
              <a:rPr lang="en-US" dirty="0"/>
              <a:t>: Our sense of self; according to Erikson, the adolescent’s task is to solidify a sense of self by testing and integrating various roles.</a:t>
            </a:r>
          </a:p>
          <a:p>
            <a:pPr>
              <a:lnSpc>
                <a:spcPts val="2400"/>
              </a:lnSpc>
              <a:spcBef>
                <a:spcPts val="0"/>
              </a:spcBef>
              <a:spcAft>
                <a:spcPts val="600"/>
              </a:spcAft>
            </a:pPr>
            <a:r>
              <a:rPr lang="en-US" b="1" dirty="0"/>
              <a:t>Social</a:t>
            </a:r>
            <a:r>
              <a:rPr lang="en-US" dirty="0"/>
              <a:t> </a:t>
            </a:r>
            <a:r>
              <a:rPr lang="en-US" b="1" dirty="0"/>
              <a:t>identity:</a:t>
            </a:r>
            <a:r>
              <a:rPr lang="en-US" dirty="0"/>
              <a:t> Involves the “we” aspect of self-concept that comes from group memberships.</a:t>
            </a:r>
          </a:p>
          <a:p>
            <a:pPr>
              <a:lnSpc>
                <a:spcPts val="2400"/>
              </a:lnSpc>
              <a:spcBef>
                <a:spcPts val="0"/>
              </a:spcBef>
              <a:spcAft>
                <a:spcPts val="600"/>
              </a:spcAft>
            </a:pPr>
            <a:r>
              <a:rPr lang="en-US" dirty="0"/>
              <a:t>Healthy identity formation is followed by a capacity to build close relationships.</a:t>
            </a:r>
          </a:p>
          <a:p>
            <a:pPr>
              <a:lnSpc>
                <a:spcPts val="2400"/>
              </a:lnSpc>
              <a:spcBef>
                <a:spcPts val="0"/>
              </a:spcBef>
              <a:spcAft>
                <a:spcPts val="600"/>
              </a:spcAft>
            </a:pPr>
            <a:r>
              <a:rPr lang="en-US" b="1" dirty="0"/>
              <a:t>Intimacy</a:t>
            </a:r>
            <a:r>
              <a:rPr lang="en-US" dirty="0"/>
              <a:t>: In Erikson’s theory, the ability to form close, loving relationships; a primary developmental task in young adulthood.</a:t>
            </a:r>
          </a:p>
        </p:txBody>
      </p:sp>
      <p:sp>
        <p:nvSpPr>
          <p:cNvPr id="2" name="Title 1"/>
          <p:cNvSpPr>
            <a:spLocks noGrp="1"/>
          </p:cNvSpPr>
          <p:nvPr>
            <p:ph type="title"/>
          </p:nvPr>
        </p:nvSpPr>
        <p:spPr/>
        <p:txBody>
          <a:bodyPr>
            <a:noAutofit/>
          </a:bodyPr>
          <a:lstStyle/>
          <a:p>
            <a:r>
              <a:rPr lang="en-US" dirty="0"/>
              <a:t>Adolescence</a:t>
            </a:r>
            <a:br>
              <a:rPr lang="en-US" dirty="0"/>
            </a:br>
            <a:r>
              <a:rPr lang="en-US" sz="2800" dirty="0"/>
              <a:t>Social Development</a:t>
            </a:r>
            <a:br>
              <a:rPr lang="en-US" sz="2800" dirty="0"/>
            </a:br>
            <a:r>
              <a:rPr lang="en-US" sz="2800" dirty="0"/>
              <a:t>Forming an Identity</a:t>
            </a:r>
          </a:p>
        </p:txBody>
      </p:sp>
    </p:spTree>
    <p:extLst>
      <p:ext uri="{BB962C8B-B14F-4D97-AF65-F5344CB8AC3E}">
        <p14:creationId xmlns:p14="http://schemas.microsoft.com/office/powerpoint/2010/main" val="2638870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This is a table.&#10;&#10;Stage (approximate age): Infancy (to 1 year)&#10;Issues: Trust vs. mistrust&#10;Description of Task: If needs are dependably met, infants develop a sense of basic trust.&#10;&#10;Stage (approximate age): Toddlerhood (1 to 3 years)&#10;Issue: Autonomy vs. shame and doubt&#10;Description of Task: Toddlers learn to exercise their will and do things for themselves, or they doubt their abilities.&#10;&#10;Stage (approximate age): Preschool (3 to 6 years)&#10;Issue: Initiative vs. guilt&#10;Description of Task: Preschoolers learn to initiate tasks and carry out plans, or they feel guilty about their efforts to be independent.&#10;&#10;Stage (approximate age): Elementary school (6 years to puberty)&#10;Issue: Competence vs. inferiority&#10;Description of Task: Children learn the pleasure of applying themselves to tasks, or they feel inferior.&#10;&#10;Stage (approximate age): Adolescence (teen years into 20s)&#10;Issue: Identity vs. role confusion&#10;Description of Task: Teenagers work at refining a sense of self by testing roles and then integrating them to form a single identity, or they become confused about who they are.&#10;&#10;Stage (approximate age): Young adulthood&#10;Issue: Intimacy vs. isolation&#10;Description of Task: Young adults struggle to form close relationships and to gain the capacity for intimate love, or they feel sociall isolated.&#10;&#10;Stage (approximate age): Middle adulthood (40s to 60s)&#10;Issue: Generativity vs. stagnation&#10;Description of Task: In middle age, people discover a sence of contributing to the world, usually through family and work, or they may feel a lack of purpose.&#10;&#10;Stage (approximate age): Late adulthood (late 60s and up)&#10;Issue: Integrity vs. despair&#10;Description of Task: Reflecting on his or her life, an older adult may feel a sense of satisfaction or failure."/>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15465" y="293712"/>
            <a:ext cx="5400739" cy="610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49087" y="861048"/>
            <a:ext cx="3200399" cy="1143000"/>
          </a:xfrm>
        </p:spPr>
        <p:txBody>
          <a:bodyPr>
            <a:noAutofit/>
          </a:bodyPr>
          <a:lstStyle/>
          <a:p>
            <a:r>
              <a:rPr lang="en-US" dirty="0"/>
              <a:t>Adolescence</a:t>
            </a:r>
            <a:br>
              <a:rPr lang="en-US" dirty="0"/>
            </a:br>
            <a:r>
              <a:rPr lang="en-US" sz="2800" dirty="0"/>
              <a:t>Social Development</a:t>
            </a:r>
            <a:br>
              <a:rPr lang="en-US" sz="2800" dirty="0"/>
            </a:br>
            <a:r>
              <a:rPr lang="en-US" sz="2800" dirty="0"/>
              <a:t>Forming an Identity</a:t>
            </a:r>
          </a:p>
        </p:txBody>
      </p:sp>
    </p:spTree>
    <p:extLst>
      <p:ext uri="{BB962C8B-B14F-4D97-AF65-F5344CB8AC3E}">
        <p14:creationId xmlns:p14="http://schemas.microsoft.com/office/powerpoint/2010/main" val="27071625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a:bodyPr>
          <a:lstStyle/>
          <a:p>
            <a:pPr marL="0" lvl="0" indent="0">
              <a:buClr>
                <a:srgbClr val="775F55">
                  <a:lumMod val="75000"/>
                </a:srgbClr>
              </a:buClr>
              <a:buNone/>
            </a:pPr>
            <a:r>
              <a:rPr lang="en-US" b="1" dirty="0">
                <a:solidFill>
                  <a:prstClr val="black"/>
                </a:solidFill>
              </a:rPr>
              <a:t>4-14:  HOW DO PARENTS AND PEERS INFLUENCE ADOLESCENTS?</a:t>
            </a:r>
          </a:p>
          <a:p>
            <a:r>
              <a:rPr lang="en-US" dirty="0"/>
              <a:t>People seek to fit in with and are influenced by their groups, especially during childhood and teen years. Influence of parents and peers is complementary.</a:t>
            </a:r>
          </a:p>
          <a:p>
            <a:r>
              <a:rPr lang="en-US" b="1" dirty="0"/>
              <a:t>Parents: </a:t>
            </a:r>
            <a:r>
              <a:rPr lang="en-US" dirty="0"/>
              <a:t>Parent-child arguments increase but most adolescents report liking their parents. Argument content is usually over mundane things, and tends to be greater with first-born than with second-born children.</a:t>
            </a:r>
          </a:p>
          <a:p>
            <a:r>
              <a:rPr lang="en-US" b="1" dirty="0"/>
              <a:t>Peers: </a:t>
            </a:r>
            <a:r>
              <a:rPr lang="en-US" dirty="0"/>
              <a:t>Peers influence behavior, social networking is often extensive, and exclusion can be painful or worse.</a:t>
            </a:r>
            <a:endParaRPr lang="en-US" b="1" dirty="0"/>
          </a:p>
        </p:txBody>
      </p:sp>
      <p:sp>
        <p:nvSpPr>
          <p:cNvPr id="2" name="Title 1"/>
          <p:cNvSpPr>
            <a:spLocks noGrp="1"/>
          </p:cNvSpPr>
          <p:nvPr>
            <p:ph type="title"/>
          </p:nvPr>
        </p:nvSpPr>
        <p:spPr/>
        <p:txBody>
          <a:bodyPr>
            <a:noAutofit/>
          </a:bodyPr>
          <a:lstStyle/>
          <a:p>
            <a:r>
              <a:rPr lang="en-US" dirty="0">
                <a:solidFill>
                  <a:srgbClr val="94B6D2">
                    <a:lumMod val="50000"/>
                  </a:srgbClr>
                </a:solidFill>
              </a:rPr>
              <a:t>Adolescence</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Parent and Peer Relationships</a:t>
            </a:r>
            <a:endParaRPr lang="en-US" sz="2800" dirty="0"/>
          </a:p>
        </p:txBody>
      </p:sp>
    </p:spTree>
    <p:extLst>
      <p:ext uri="{BB962C8B-B14F-4D97-AF65-F5344CB8AC3E}">
        <p14:creationId xmlns:p14="http://schemas.microsoft.com/office/powerpoint/2010/main" val="3294133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4648200" y="1689652"/>
            <a:ext cx="4038600" cy="4436511"/>
          </a:xfrm>
        </p:spPr>
        <p:txBody>
          <a:bodyPr>
            <a:normAutofit/>
          </a:bodyPr>
          <a:lstStyle/>
          <a:p>
            <a:pPr marL="0" indent="0">
              <a:buNone/>
            </a:pPr>
            <a:r>
              <a:rPr lang="en-US" sz="2400" b="1" dirty="0"/>
              <a:t>Peers</a:t>
            </a:r>
          </a:p>
          <a:p>
            <a:r>
              <a:rPr lang="en-US" sz="2400" dirty="0"/>
              <a:t>Are more important for learning cooperation, for finding the road to popularity, for inventing styles of interaction among people of the same age</a:t>
            </a:r>
          </a:p>
          <a:p>
            <a:endParaRPr lang="en-US" sz="2400" dirty="0"/>
          </a:p>
        </p:txBody>
      </p:sp>
      <p:sp>
        <p:nvSpPr>
          <p:cNvPr id="5" name="Content Placeholder 4"/>
          <p:cNvSpPr>
            <a:spLocks noGrp="1"/>
          </p:cNvSpPr>
          <p:nvPr>
            <p:ph sz="half" idx="1"/>
          </p:nvPr>
        </p:nvSpPr>
        <p:spPr>
          <a:xfrm>
            <a:off x="447261" y="1729409"/>
            <a:ext cx="4038600" cy="4525963"/>
          </a:xfrm>
        </p:spPr>
        <p:txBody>
          <a:bodyPr>
            <a:normAutofit/>
          </a:bodyPr>
          <a:lstStyle/>
          <a:p>
            <a:pPr marL="0" indent="0">
              <a:buNone/>
            </a:pPr>
            <a:r>
              <a:rPr lang="en-US" sz="2400" b="1" dirty="0"/>
              <a:t>Parents</a:t>
            </a:r>
          </a:p>
          <a:p>
            <a:r>
              <a:rPr lang="en-US" sz="2400" dirty="0"/>
              <a:t>Are more important when it comes to education, discipline, charitableness, responsibility, orderliness, and ways of interacting with authority figures</a:t>
            </a:r>
          </a:p>
          <a:p>
            <a:endParaRPr lang="en-US" sz="2400" dirty="0"/>
          </a:p>
        </p:txBody>
      </p:sp>
      <p:sp>
        <p:nvSpPr>
          <p:cNvPr id="2" name="Title 1"/>
          <p:cNvSpPr>
            <a:spLocks noGrp="1"/>
          </p:cNvSpPr>
          <p:nvPr>
            <p:ph type="title"/>
          </p:nvPr>
        </p:nvSpPr>
        <p:spPr/>
        <p:txBody>
          <a:bodyPr>
            <a:noAutofit/>
          </a:bodyPr>
          <a:lstStyle/>
          <a:p>
            <a:r>
              <a:rPr lang="en-US" dirty="0">
                <a:solidFill>
                  <a:srgbClr val="94B6D2">
                    <a:lumMod val="50000"/>
                  </a:srgbClr>
                </a:solidFill>
              </a:rPr>
              <a:t>Adolescence</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Parent and Peer Relationships</a:t>
            </a:r>
            <a:endParaRPr lang="en-US" sz="2800" dirty="0"/>
          </a:p>
        </p:txBody>
      </p:sp>
    </p:spTree>
    <p:extLst>
      <p:ext uri="{BB962C8B-B14F-4D97-AF65-F5344CB8AC3E}">
        <p14:creationId xmlns:p14="http://schemas.microsoft.com/office/powerpoint/2010/main" val="7817726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a:bodyPr>
          <a:lstStyle/>
          <a:p>
            <a:pPr marL="0" lvl="0" indent="0">
              <a:buClr>
                <a:srgbClr val="775F55">
                  <a:lumMod val="75000"/>
                </a:srgbClr>
              </a:buClr>
              <a:buNone/>
            </a:pPr>
            <a:r>
              <a:rPr lang="en-US" b="1" dirty="0">
                <a:solidFill>
                  <a:prstClr val="black"/>
                </a:solidFill>
              </a:rPr>
              <a:t>4-15:  WHAT IS EMERGING ADULTHOOD?</a:t>
            </a:r>
          </a:p>
          <a:p>
            <a:pPr lvl="1"/>
            <a:r>
              <a:rPr lang="en-US" dirty="0"/>
              <a:t>Includes the time from about age 18 to the mid-twenties, when in many Western cultures young people are no longer adolescents but have not yet achieved full independence as adults; they are in a not-yet-settled phase of life</a:t>
            </a:r>
          </a:p>
          <a:p>
            <a:pPr lvl="1"/>
            <a:r>
              <a:rPr lang="en-US" dirty="0"/>
              <a:t>Characterized by not yet assuming adult responsibilities and independences and by feelings of being “in between”</a:t>
            </a:r>
          </a:p>
          <a:p>
            <a:pPr lvl="1"/>
            <a:r>
              <a:rPr lang="en-US" dirty="0"/>
              <a:t>May involve living with and emotionally dependent upon parents</a:t>
            </a:r>
          </a:p>
        </p:txBody>
      </p:sp>
      <p:sp>
        <p:nvSpPr>
          <p:cNvPr id="2" name="Title 1"/>
          <p:cNvSpPr>
            <a:spLocks noGrp="1"/>
          </p:cNvSpPr>
          <p:nvPr>
            <p:ph type="title"/>
          </p:nvPr>
        </p:nvSpPr>
        <p:spPr/>
        <p:txBody>
          <a:bodyPr>
            <a:normAutofit/>
          </a:bodyPr>
          <a:lstStyle/>
          <a:p>
            <a:r>
              <a:rPr lang="en-US" dirty="0">
                <a:solidFill>
                  <a:srgbClr val="94B6D2">
                    <a:lumMod val="50000"/>
                  </a:srgbClr>
                </a:solidFill>
              </a:rPr>
              <a:t>Adolescence</a:t>
            </a:r>
            <a:br>
              <a:rPr lang="en-US" dirty="0">
                <a:solidFill>
                  <a:srgbClr val="94B6D2">
                    <a:lumMod val="50000"/>
                  </a:srgbClr>
                </a:solidFill>
              </a:rPr>
            </a:br>
            <a:r>
              <a:rPr lang="en-US" sz="2800" dirty="0">
                <a:solidFill>
                  <a:srgbClr val="94B6D2">
                    <a:lumMod val="50000"/>
                  </a:srgbClr>
                </a:solidFill>
              </a:rPr>
              <a:t>Emerging Adulthood</a:t>
            </a:r>
            <a:endParaRPr lang="en-US" sz="2800" dirty="0"/>
          </a:p>
        </p:txBody>
      </p:sp>
    </p:spTree>
    <p:extLst>
      <p:ext uri="{BB962C8B-B14F-4D97-AF65-F5344CB8AC3E}">
        <p14:creationId xmlns:p14="http://schemas.microsoft.com/office/powerpoint/2010/main" val="958636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67139" y="1252331"/>
            <a:ext cx="8229600" cy="4525963"/>
          </a:xfrm>
        </p:spPr>
        <p:txBody>
          <a:bodyPr>
            <a:normAutofit/>
          </a:bodyPr>
          <a:lstStyle/>
          <a:p>
            <a:pPr marL="0" indent="0">
              <a:buNone/>
            </a:pPr>
            <a:r>
              <a:rPr lang="en-US" dirty="0"/>
              <a:t>Stages of adulthood:</a:t>
            </a:r>
          </a:p>
          <a:p>
            <a:r>
              <a:rPr lang="en-US" dirty="0"/>
              <a:t>Early adulthood: Roughly twenties and thirties</a:t>
            </a:r>
          </a:p>
          <a:p>
            <a:r>
              <a:rPr lang="en-US" dirty="0"/>
              <a:t>Middle adulthood: To age 65</a:t>
            </a:r>
          </a:p>
          <a:p>
            <a:r>
              <a:rPr lang="en-US" dirty="0"/>
              <a:t>Late adulthood: Years after 65</a:t>
            </a:r>
          </a:p>
          <a:p>
            <a:r>
              <a:rPr lang="en-US" dirty="0"/>
              <a:t>People vary widely in physical, psychological, and social development within each of these stages</a:t>
            </a:r>
          </a:p>
        </p:txBody>
      </p:sp>
      <p:sp>
        <p:nvSpPr>
          <p:cNvPr id="2" name="Title 1"/>
          <p:cNvSpPr>
            <a:spLocks noGrp="1"/>
          </p:cNvSpPr>
          <p:nvPr>
            <p:ph type="title"/>
          </p:nvPr>
        </p:nvSpPr>
        <p:spPr/>
        <p:txBody>
          <a:bodyPr/>
          <a:lstStyle/>
          <a:p>
            <a:r>
              <a:rPr lang="en-US" dirty="0"/>
              <a:t>Adulthood</a:t>
            </a:r>
          </a:p>
        </p:txBody>
      </p:sp>
    </p:spTree>
    <p:extLst>
      <p:ext uri="{BB962C8B-B14F-4D97-AF65-F5344CB8AC3E}">
        <p14:creationId xmlns:p14="http://schemas.microsoft.com/office/powerpoint/2010/main" val="1922988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611396"/>
            <a:ext cx="8229600" cy="5146755"/>
          </a:xfrm>
        </p:spPr>
        <p:txBody>
          <a:bodyPr>
            <a:noAutofit/>
          </a:bodyPr>
          <a:lstStyle/>
          <a:p>
            <a:pPr marL="0" lvl="0" indent="0">
              <a:lnSpc>
                <a:spcPts val="2400"/>
              </a:lnSpc>
              <a:buClr>
                <a:srgbClr val="775F55">
                  <a:lumMod val="75000"/>
                </a:srgbClr>
              </a:buClr>
              <a:buNone/>
            </a:pPr>
            <a:r>
              <a:rPr lang="en-US" b="1" dirty="0">
                <a:solidFill>
                  <a:prstClr val="black"/>
                </a:solidFill>
              </a:rPr>
              <a:t>4-16:  WHAT PHYSICAL CHANGES OCCUR DURING MIDDLE AND LATE ADULTHOOD?</a:t>
            </a:r>
            <a:endParaRPr lang="en-US" b="1" dirty="0"/>
          </a:p>
          <a:p>
            <a:pPr>
              <a:lnSpc>
                <a:spcPts val="2400"/>
              </a:lnSpc>
            </a:pPr>
            <a:r>
              <a:rPr lang="en-US" b="1" dirty="0"/>
              <a:t>Early adulthood</a:t>
            </a:r>
          </a:p>
          <a:p>
            <a:pPr lvl="1">
              <a:lnSpc>
                <a:spcPts val="2400"/>
              </a:lnSpc>
            </a:pPr>
            <a:r>
              <a:rPr lang="en-US" dirty="0"/>
              <a:t>Muscular strength, reaction time, sensory keenness and cardiac output peak in our mid-twenties.</a:t>
            </a:r>
          </a:p>
          <a:p>
            <a:pPr>
              <a:lnSpc>
                <a:spcPts val="2400"/>
              </a:lnSpc>
            </a:pPr>
            <a:r>
              <a:rPr lang="en-US" b="1" dirty="0"/>
              <a:t>Middle adulthood</a:t>
            </a:r>
          </a:p>
          <a:p>
            <a:pPr lvl="1">
              <a:lnSpc>
                <a:spcPts val="2400"/>
              </a:lnSpc>
            </a:pPr>
            <a:r>
              <a:rPr lang="en-US" dirty="0"/>
              <a:t>Physical vigor more closely linked to health and exercise habits than age</a:t>
            </a:r>
          </a:p>
          <a:p>
            <a:pPr lvl="1">
              <a:lnSpc>
                <a:spcPts val="2400"/>
              </a:lnSpc>
            </a:pPr>
            <a:r>
              <a:rPr lang="en-US" dirty="0"/>
              <a:t>Physical decline is gradual; gradual decline in fertility</a:t>
            </a:r>
          </a:p>
          <a:p>
            <a:pPr lvl="1">
              <a:lnSpc>
                <a:spcPts val="2400"/>
              </a:lnSpc>
            </a:pPr>
            <a:r>
              <a:rPr lang="en-US" dirty="0"/>
              <a:t>Females experience </a:t>
            </a:r>
            <a:r>
              <a:rPr lang="en-US" b="1" dirty="0"/>
              <a:t>menopause</a:t>
            </a:r>
            <a:r>
              <a:rPr lang="en-US" dirty="0"/>
              <a:t>, the time of natural cessation of menstruation; the biological changes a woman experiences as her ability to reproduce declines</a:t>
            </a:r>
          </a:p>
          <a:p>
            <a:pPr lvl="1">
              <a:lnSpc>
                <a:spcPts val="2400"/>
              </a:lnSpc>
            </a:pPr>
            <a:r>
              <a:rPr lang="en-US" dirty="0"/>
              <a:t>Males experience a gradual decline in sperm count, testosterone level, and erection and ejaculation speed</a:t>
            </a:r>
          </a:p>
        </p:txBody>
      </p:sp>
      <p:sp>
        <p:nvSpPr>
          <p:cNvPr id="2" name="Title 1"/>
          <p:cNvSpPr>
            <a:spLocks noGrp="1"/>
          </p:cNvSpPr>
          <p:nvPr>
            <p:ph type="title"/>
          </p:nvPr>
        </p:nvSpPr>
        <p:spPr/>
        <p:txBody>
          <a:bodyPr>
            <a:noAutofit/>
          </a:bodyPr>
          <a:lstStyle/>
          <a:p>
            <a:r>
              <a:rPr lang="en-US" dirty="0"/>
              <a:t>Adulthood</a:t>
            </a:r>
            <a:br>
              <a:rPr lang="en-US" dirty="0"/>
            </a:br>
            <a:r>
              <a:rPr lang="en-US" sz="2800" dirty="0"/>
              <a:t>Physical Development</a:t>
            </a:r>
            <a:br>
              <a:rPr lang="en-US" sz="2800" dirty="0"/>
            </a:br>
            <a:r>
              <a:rPr lang="en-US" sz="2800" dirty="0"/>
              <a:t>Physical Changes in Middle Adulthood</a:t>
            </a:r>
          </a:p>
        </p:txBody>
      </p:sp>
    </p:spTree>
    <p:extLst>
      <p:ext uri="{BB962C8B-B14F-4D97-AF65-F5344CB8AC3E}">
        <p14:creationId xmlns:p14="http://schemas.microsoft.com/office/powerpoint/2010/main" val="34603064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576470" y="1417638"/>
            <a:ext cx="8229600" cy="5440362"/>
          </a:xfrm>
        </p:spPr>
        <p:txBody>
          <a:bodyPr>
            <a:noAutofit/>
          </a:bodyPr>
          <a:lstStyle/>
          <a:p>
            <a:pPr marL="0" indent="0">
              <a:buNone/>
            </a:pPr>
            <a:r>
              <a:rPr lang="en-US" b="1" dirty="0"/>
              <a:t>Sensory Abilities, Strength, and Stamina: </a:t>
            </a:r>
            <a:r>
              <a:rPr lang="en-US" dirty="0"/>
              <a:t>Visual sharpness, distance perception, and stamina diminish; pupils shrink and the lens becomes less transparent</a:t>
            </a:r>
          </a:p>
          <a:p>
            <a:pPr marL="57150" indent="0">
              <a:buNone/>
            </a:pPr>
            <a:r>
              <a:rPr lang="en-US" b="1" dirty="0"/>
              <a:t>Health: </a:t>
            </a:r>
            <a:r>
              <a:rPr lang="en-US" dirty="0"/>
              <a:t>Immune system weakens and susceptibility to life-threatening disease increases, though people over 65 suffer fewer short-term ailments</a:t>
            </a:r>
          </a:p>
          <a:p>
            <a:pPr marL="0" indent="0">
              <a:buNone/>
            </a:pPr>
            <a:r>
              <a:rPr lang="en-US" b="1" dirty="0"/>
              <a:t>The Aging Brain: </a:t>
            </a:r>
            <a:r>
              <a:rPr lang="en-US" dirty="0"/>
              <a:t>Neural processing lag occurs; brain regions related to memory begin to atrophy; inhibition-control from frontal lobes may decline, leading to blunt questions and comments</a:t>
            </a:r>
          </a:p>
          <a:p>
            <a:pPr marL="0" indent="0">
              <a:buNone/>
            </a:pPr>
            <a:r>
              <a:rPr lang="en-US" b="1" dirty="0"/>
              <a:t>Exercise and Aging: </a:t>
            </a:r>
            <a:r>
              <a:rPr lang="en-US" dirty="0"/>
              <a:t>Exercise slows aging and stimulates brain cell development and neural connections; aids memory by promoting neurogenesis; helps maintain telomeres (tips of chromosomes)</a:t>
            </a:r>
          </a:p>
          <a:p>
            <a:pPr lvl="1"/>
            <a:endParaRPr lang="en-US" i="1" dirty="0"/>
          </a:p>
        </p:txBody>
      </p:sp>
      <p:sp>
        <p:nvSpPr>
          <p:cNvPr id="2" name="Title 1"/>
          <p:cNvSpPr>
            <a:spLocks noGrp="1"/>
          </p:cNvSpPr>
          <p:nvPr>
            <p:ph type="title"/>
          </p:nvPr>
        </p:nvSpPr>
        <p:spPr>
          <a:xfrm>
            <a:off x="457200" y="94593"/>
            <a:ext cx="8229600" cy="1323045"/>
          </a:xfrm>
        </p:spPr>
        <p:txBody>
          <a:bodyPr>
            <a:noAutofit/>
          </a:bodyPr>
          <a:lstStyle/>
          <a:p>
            <a:r>
              <a:rPr lang="en-US" dirty="0">
                <a:solidFill>
                  <a:srgbClr val="94B6D2">
                    <a:lumMod val="50000"/>
                  </a:srgbClr>
                </a:solidFill>
              </a:rPr>
              <a:t>Adulthood</a:t>
            </a:r>
            <a:br>
              <a:rPr lang="en-US" dirty="0">
                <a:solidFill>
                  <a:srgbClr val="94B6D2">
                    <a:lumMod val="50000"/>
                  </a:srgbClr>
                </a:solidFill>
              </a:rPr>
            </a:br>
            <a:r>
              <a:rPr lang="en-US" sz="2800" dirty="0">
                <a:solidFill>
                  <a:srgbClr val="94B6D2">
                    <a:lumMod val="50000"/>
                  </a:srgbClr>
                </a:solidFill>
              </a:rPr>
              <a:t>Physical Development</a:t>
            </a:r>
            <a:br>
              <a:rPr lang="en-US" sz="2800" dirty="0">
                <a:solidFill>
                  <a:srgbClr val="94B6D2">
                    <a:lumMod val="50000"/>
                  </a:srgbClr>
                </a:solidFill>
              </a:rPr>
            </a:br>
            <a:r>
              <a:rPr lang="en-US" sz="2800" dirty="0">
                <a:solidFill>
                  <a:srgbClr val="94B6D2">
                    <a:lumMod val="50000"/>
                  </a:srgbClr>
                </a:solidFill>
              </a:rPr>
              <a:t>Physical Changes in Late Adulthood</a:t>
            </a:r>
            <a:endParaRPr lang="en-US" sz="2800" dirty="0"/>
          </a:p>
        </p:txBody>
      </p:sp>
    </p:spTree>
    <p:extLst>
      <p:ext uri="{BB962C8B-B14F-4D97-AF65-F5344CB8AC3E}">
        <p14:creationId xmlns:p14="http://schemas.microsoft.com/office/powerpoint/2010/main" val="3202180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566531" y="1739348"/>
            <a:ext cx="8229600" cy="4525963"/>
          </a:xfrm>
        </p:spPr>
        <p:txBody>
          <a:bodyPr>
            <a:normAutofit/>
          </a:bodyPr>
          <a:lstStyle/>
          <a:p>
            <a:pPr marL="0" lvl="0" indent="0">
              <a:buClr>
                <a:srgbClr val="775F55">
                  <a:lumMod val="75000"/>
                </a:srgbClr>
              </a:buClr>
              <a:buNone/>
            </a:pPr>
            <a:r>
              <a:rPr lang="en-US" b="1" dirty="0">
                <a:solidFill>
                  <a:prstClr val="black"/>
                </a:solidFill>
              </a:rPr>
              <a:t>4-17:  HOW DOES MEMORY CHANGE WITH AGE?</a:t>
            </a:r>
          </a:p>
          <a:p>
            <a:r>
              <a:rPr lang="en-US" b="1" dirty="0"/>
              <a:t>Early adulthood </a:t>
            </a:r>
            <a:r>
              <a:rPr lang="en-US" dirty="0"/>
              <a:t>is</a:t>
            </a:r>
            <a:r>
              <a:rPr lang="en-US" b="1" dirty="0"/>
              <a:t> </a:t>
            </a:r>
            <a:r>
              <a:rPr lang="en-US" dirty="0"/>
              <a:t>peak time for some types of learning and remembering.</a:t>
            </a:r>
          </a:p>
          <a:p>
            <a:r>
              <a:rPr lang="en-US" b="1" dirty="0"/>
              <a:t>Middle adulthood </a:t>
            </a:r>
            <a:r>
              <a:rPr lang="en-US" dirty="0"/>
              <a:t>shows greater decline in ability to recall rather than recognize memory.</a:t>
            </a:r>
          </a:p>
          <a:p>
            <a:r>
              <a:rPr lang="en-US" b="1" dirty="0"/>
              <a:t>Late adulthood </a:t>
            </a:r>
            <a:r>
              <a:rPr lang="en-US" dirty="0"/>
              <a:t>is characterized by better retention of meaningful than meaningless information, which rich web of existing knowledge will help retain; longer word and information </a:t>
            </a:r>
            <a:r>
              <a:rPr lang="en-US" i="1" dirty="0"/>
              <a:t>production</a:t>
            </a:r>
            <a:r>
              <a:rPr lang="en-US" dirty="0"/>
              <a:t> time.</a:t>
            </a:r>
          </a:p>
        </p:txBody>
      </p:sp>
      <p:sp>
        <p:nvSpPr>
          <p:cNvPr id="2" name="Title 1"/>
          <p:cNvSpPr>
            <a:spLocks noGrp="1"/>
          </p:cNvSpPr>
          <p:nvPr>
            <p:ph type="title"/>
          </p:nvPr>
        </p:nvSpPr>
        <p:spPr/>
        <p:txBody>
          <a:bodyPr>
            <a:noAutofit/>
          </a:bodyPr>
          <a:lstStyle/>
          <a:p>
            <a:r>
              <a:rPr lang="en-US" dirty="0">
                <a:solidFill>
                  <a:srgbClr val="94B6D2">
                    <a:lumMod val="50000"/>
                  </a:srgbClr>
                </a:solidFill>
              </a:rPr>
              <a:t>Adulthood</a:t>
            </a:r>
            <a:br>
              <a:rPr lang="en-US" dirty="0">
                <a:solidFill>
                  <a:srgbClr val="94B6D2">
                    <a:lumMod val="50000"/>
                  </a:srgbClr>
                </a:solidFill>
              </a:rPr>
            </a:br>
            <a:r>
              <a:rPr lang="en-US" sz="2800" dirty="0">
                <a:solidFill>
                  <a:srgbClr val="94B6D2">
                    <a:lumMod val="50000"/>
                  </a:srgbClr>
                </a:solidFill>
              </a:rPr>
              <a:t>Cognitive Development </a:t>
            </a:r>
            <a:br>
              <a:rPr lang="en-US" sz="2800" dirty="0">
                <a:solidFill>
                  <a:srgbClr val="94B6D2">
                    <a:lumMod val="50000"/>
                  </a:srgbClr>
                </a:solidFill>
              </a:rPr>
            </a:br>
            <a:r>
              <a:rPr lang="en-US" sz="2800" dirty="0"/>
              <a:t>Aging and Memory</a:t>
            </a:r>
          </a:p>
        </p:txBody>
      </p:sp>
    </p:spTree>
    <p:extLst>
      <p:ext uri="{BB962C8B-B14F-4D97-AF65-F5344CB8AC3E}">
        <p14:creationId xmlns:p14="http://schemas.microsoft.com/office/powerpoint/2010/main" val="1428449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94B6D2">
                    <a:lumMod val="50000"/>
                  </a:srgbClr>
                </a:solidFill>
              </a:rPr>
              <a:t>Adulthood</a:t>
            </a:r>
            <a:br>
              <a:rPr lang="en-US" dirty="0">
                <a:solidFill>
                  <a:srgbClr val="94B6D2">
                    <a:lumMod val="50000"/>
                  </a:srgbClr>
                </a:solidFill>
              </a:rPr>
            </a:br>
            <a:r>
              <a:rPr lang="en-US" dirty="0">
                <a:solidFill>
                  <a:srgbClr val="94B6D2">
                    <a:lumMod val="50000"/>
                  </a:srgbClr>
                </a:solidFill>
              </a:rPr>
              <a:t>Cognitive Development </a:t>
            </a:r>
            <a:br>
              <a:rPr lang="en-US" dirty="0">
                <a:solidFill>
                  <a:srgbClr val="94B6D2">
                    <a:lumMod val="50000"/>
                  </a:srgbClr>
                </a:solidFill>
              </a:rPr>
            </a:br>
            <a:r>
              <a:rPr lang="en-US" dirty="0"/>
              <a:t>Sustaining Mental Abilities</a:t>
            </a:r>
          </a:p>
        </p:txBody>
      </p:sp>
      <p:sp>
        <p:nvSpPr>
          <p:cNvPr id="3" name="Text Placeholder 2"/>
          <p:cNvSpPr>
            <a:spLocks noGrp="1"/>
          </p:cNvSpPr>
          <p:nvPr>
            <p:ph type="body" sz="half" idx="1"/>
          </p:nvPr>
        </p:nvSpPr>
        <p:spPr/>
        <p:txBody>
          <a:bodyPr>
            <a:normAutofit/>
          </a:bodyPr>
          <a:lstStyle/>
          <a:p>
            <a:r>
              <a:rPr lang="en-US" dirty="0">
                <a:latin typeface="Arial" charset="0"/>
                <a:ea typeface="ＭＳ Ｐゴシック" charset="0"/>
                <a:cs typeface="Arial" charset="0"/>
              </a:rPr>
              <a:t>Our brains remain plastic throughout life.</a:t>
            </a:r>
          </a:p>
          <a:p>
            <a:r>
              <a:rPr lang="en-US" dirty="0"/>
              <a:t>Cognitive training (memory, visual tracking, problem-solving exercises) can sharpen the mind, but the effects are limited</a:t>
            </a:r>
          </a:p>
          <a:p>
            <a:r>
              <a:rPr lang="en-US" dirty="0"/>
              <a:t>Brain training may produce some benefits, but generally short-term gains alone, and only for the trained tasks, not for cognitive abilities in general </a:t>
            </a:r>
          </a:p>
          <a:p>
            <a:pPr marL="0" indent="0">
              <a:buNone/>
            </a:pPr>
            <a:endParaRPr lang="en-US" dirty="0">
              <a:latin typeface="Arial" charset="0"/>
              <a:ea typeface="ＭＳ Ｐゴシック" charset="0"/>
              <a:cs typeface="Arial" charset="0"/>
            </a:endParaRPr>
          </a:p>
          <a:p>
            <a:endParaRPr lang="en-US" dirty="0"/>
          </a:p>
        </p:txBody>
      </p:sp>
    </p:spTree>
    <p:extLst>
      <p:ext uri="{BB962C8B-B14F-4D97-AF65-F5344CB8AC3E}">
        <p14:creationId xmlns:p14="http://schemas.microsoft.com/office/powerpoint/2010/main" val="1096595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rmAutofit/>
          </a:bodyPr>
          <a:lstStyle/>
          <a:p>
            <a:r>
              <a:rPr lang="en-US" dirty="0">
                <a:latin typeface="Arial" charset="0"/>
                <a:ea typeface="ＭＳ Ｐゴシック" charset="0"/>
                <a:cs typeface="Arial" charset="0"/>
              </a:rPr>
              <a:t>Developmental researchers study age-related changes such as in memory with </a:t>
            </a:r>
            <a:r>
              <a:rPr lang="en-US" b="1" dirty="0">
                <a:latin typeface="Arial" charset="0"/>
                <a:ea typeface="ＭＳ Ｐゴシック" charset="0"/>
                <a:cs typeface="Arial" charset="0"/>
              </a:rPr>
              <a:t>cross-sectional studies </a:t>
            </a:r>
            <a:r>
              <a:rPr lang="en-US" dirty="0">
                <a:latin typeface="Arial" charset="0"/>
                <a:ea typeface="ＭＳ Ｐゴシック" charset="0"/>
                <a:cs typeface="Arial" charset="0"/>
              </a:rPr>
              <a:t>(comparing people of different ages) and </a:t>
            </a:r>
            <a:r>
              <a:rPr lang="en-US" b="1" dirty="0">
                <a:latin typeface="Arial" charset="0"/>
                <a:ea typeface="ＭＳ Ｐゴシック" charset="0"/>
                <a:cs typeface="Arial" charset="0"/>
              </a:rPr>
              <a:t>longitudinal</a:t>
            </a:r>
            <a:r>
              <a:rPr lang="en-US" dirty="0">
                <a:latin typeface="Arial" charset="0"/>
                <a:ea typeface="ＭＳ Ｐゴシック" charset="0"/>
                <a:cs typeface="Arial" charset="0"/>
              </a:rPr>
              <a:t> </a:t>
            </a:r>
            <a:r>
              <a:rPr lang="en-US" b="1" dirty="0">
                <a:latin typeface="Arial" charset="0"/>
                <a:ea typeface="ＭＳ Ｐゴシック" charset="0"/>
                <a:cs typeface="Arial" charset="0"/>
              </a:rPr>
              <a:t>studies</a:t>
            </a:r>
            <a:r>
              <a:rPr lang="en-US" dirty="0">
                <a:latin typeface="Arial" charset="0"/>
                <a:ea typeface="ＭＳ Ｐゴシック" charset="0"/>
                <a:cs typeface="Arial" charset="0"/>
              </a:rPr>
              <a:t> (retesting the same people over a period of years). </a:t>
            </a:r>
          </a:p>
          <a:p>
            <a:r>
              <a:rPr lang="en-US" dirty="0">
                <a:latin typeface="Arial" charset="0"/>
                <a:ea typeface="ＭＳ Ｐゴシック" charset="0"/>
                <a:cs typeface="Arial" charset="0"/>
              </a:rPr>
              <a:t>Age is less a predictor of memory and intelligence than is proximity to death. As death approaches, cognitive decline typically accelerates; this is referred to as </a:t>
            </a:r>
            <a:r>
              <a:rPr lang="en-US" i="1" dirty="0">
                <a:latin typeface="Arial" charset="0"/>
                <a:ea typeface="ＭＳ Ｐゴシック" charset="0"/>
                <a:cs typeface="Arial" charset="0"/>
              </a:rPr>
              <a:t>terminal decline</a:t>
            </a:r>
            <a:r>
              <a:rPr lang="en-US" dirty="0">
                <a:latin typeface="Arial" charset="0"/>
                <a:ea typeface="ＭＳ Ｐゴシック" charset="0"/>
                <a:cs typeface="Arial" charset="0"/>
              </a:rPr>
              <a:t>.</a:t>
            </a:r>
            <a:endParaRPr lang="en-US" dirty="0"/>
          </a:p>
        </p:txBody>
      </p:sp>
      <p:sp>
        <p:nvSpPr>
          <p:cNvPr id="2" name="Title 1"/>
          <p:cNvSpPr>
            <a:spLocks noGrp="1"/>
          </p:cNvSpPr>
          <p:nvPr>
            <p:ph type="title"/>
          </p:nvPr>
        </p:nvSpPr>
        <p:spPr/>
        <p:txBody>
          <a:bodyPr>
            <a:noAutofit/>
          </a:bodyPr>
          <a:lstStyle/>
          <a:p>
            <a:r>
              <a:rPr lang="en-US" dirty="0">
                <a:solidFill>
                  <a:srgbClr val="94B6D2">
                    <a:lumMod val="50000"/>
                  </a:srgbClr>
                </a:solidFill>
              </a:rPr>
              <a:t>Adulthood</a:t>
            </a:r>
            <a:br>
              <a:rPr lang="en-US" dirty="0">
                <a:solidFill>
                  <a:srgbClr val="94B6D2">
                    <a:lumMod val="50000"/>
                  </a:srgbClr>
                </a:solidFill>
              </a:rPr>
            </a:br>
            <a:r>
              <a:rPr lang="en-US" sz="2800" dirty="0">
                <a:solidFill>
                  <a:srgbClr val="94B6D2">
                    <a:lumMod val="50000"/>
                  </a:srgbClr>
                </a:solidFill>
              </a:rPr>
              <a:t>Cognitive Development </a:t>
            </a:r>
            <a:br>
              <a:rPr lang="en-US" sz="2800" dirty="0">
                <a:solidFill>
                  <a:srgbClr val="94B6D2">
                    <a:lumMod val="50000"/>
                  </a:srgbClr>
                </a:solidFill>
              </a:rPr>
            </a:br>
            <a:r>
              <a:rPr lang="en-US" sz="2800" dirty="0"/>
              <a:t>Sustaining Mental Abilities</a:t>
            </a:r>
          </a:p>
        </p:txBody>
      </p:sp>
    </p:spTree>
    <p:extLst>
      <p:ext uri="{BB962C8B-B14F-4D97-AF65-F5344CB8AC3E}">
        <p14:creationId xmlns:p14="http://schemas.microsoft.com/office/powerpoint/2010/main" val="2757525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526774" y="1749287"/>
            <a:ext cx="8229600" cy="4525963"/>
          </a:xfrm>
        </p:spPr>
        <p:txBody>
          <a:bodyPr>
            <a:normAutofit fontScale="92500" lnSpcReduction="10000"/>
          </a:bodyPr>
          <a:lstStyle/>
          <a:p>
            <a:pPr marL="0" lvl="0" indent="0">
              <a:buClr>
                <a:srgbClr val="775F55">
                  <a:lumMod val="75000"/>
                </a:srgbClr>
              </a:buClr>
              <a:buNone/>
            </a:pPr>
            <a:r>
              <a:rPr lang="en-US" b="1" dirty="0">
                <a:solidFill>
                  <a:prstClr val="black"/>
                </a:solidFill>
              </a:rPr>
              <a:t>4-18:  WHAT THEMES AND INFLUENCES MARK OUR SOCIAL JOURNEY FROM EARLY ADULTHOOD TO DEATH?</a:t>
            </a:r>
            <a:endParaRPr lang="en-US" b="1" dirty="0"/>
          </a:p>
          <a:p>
            <a:pPr lvl="1">
              <a:buFont typeface="Arial"/>
              <a:buChar char="•"/>
            </a:pPr>
            <a:r>
              <a:rPr lang="en-US" i="1" dirty="0"/>
              <a:t>Midlife transition </a:t>
            </a:r>
            <a:r>
              <a:rPr lang="en-US" dirty="0"/>
              <a:t>occurs in the early forties, when people realize that life will soon be mostly behind them instead of ahead of them</a:t>
            </a:r>
          </a:p>
          <a:p>
            <a:pPr lvl="1">
              <a:buFont typeface="Arial"/>
              <a:buChar char="•"/>
            </a:pPr>
            <a:r>
              <a:rPr lang="en-US" b="1" dirty="0"/>
              <a:t>Social clock</a:t>
            </a:r>
            <a:r>
              <a:rPr lang="en-US" dirty="0"/>
              <a:t>: The culturally preferred timing of social events such as marriage, parenthood, and retirement</a:t>
            </a:r>
          </a:p>
          <a:p>
            <a:pPr lvl="1">
              <a:buFont typeface="Arial"/>
              <a:buChar char="•"/>
            </a:pPr>
            <a:r>
              <a:rPr lang="en-US" dirty="0"/>
              <a:t>Social clock varies from era to era and culture to culture</a:t>
            </a:r>
          </a:p>
          <a:p>
            <a:pPr lvl="1">
              <a:buFont typeface="Arial"/>
              <a:buChar char="•"/>
            </a:pPr>
            <a:r>
              <a:rPr lang="en-US" dirty="0"/>
              <a:t>For the 1 in 4 adults who report experiencing a life crisis, the trigger is not age but rather a major event, such as illness, divorce, or job loss</a:t>
            </a:r>
          </a:p>
          <a:p>
            <a:pPr lvl="1">
              <a:buFont typeface="Arial"/>
              <a:buChar char="•"/>
            </a:pPr>
            <a:r>
              <a:rPr lang="en-US" dirty="0"/>
              <a:t>Chance events have lasting impact, deflecting us down one road rather than another</a:t>
            </a:r>
          </a:p>
          <a:p>
            <a:pPr marL="457200" lvl="1" indent="0">
              <a:buNone/>
            </a:pPr>
            <a:endParaRPr lang="en-US" dirty="0"/>
          </a:p>
        </p:txBody>
      </p:sp>
      <p:sp>
        <p:nvSpPr>
          <p:cNvPr id="2" name="Title 1"/>
          <p:cNvSpPr>
            <a:spLocks noGrp="1"/>
          </p:cNvSpPr>
          <p:nvPr>
            <p:ph type="title"/>
          </p:nvPr>
        </p:nvSpPr>
        <p:spPr/>
        <p:txBody>
          <a:bodyPr>
            <a:noAutofit/>
          </a:bodyPr>
          <a:lstStyle/>
          <a:p>
            <a:r>
              <a:rPr lang="en-US" dirty="0"/>
              <a:t>Adulthood</a:t>
            </a:r>
            <a:br>
              <a:rPr lang="en-US" dirty="0"/>
            </a:br>
            <a:r>
              <a:rPr lang="en-US" sz="2800" dirty="0"/>
              <a:t>Social Development</a:t>
            </a:r>
            <a:br>
              <a:rPr lang="en-US" sz="2800" dirty="0"/>
            </a:br>
            <a:r>
              <a:rPr lang="en-US" sz="2800" dirty="0"/>
              <a:t>Adulthood’s Ages and Stages</a:t>
            </a:r>
          </a:p>
        </p:txBody>
      </p:sp>
    </p:spTree>
    <p:extLst>
      <p:ext uri="{BB962C8B-B14F-4D97-AF65-F5344CB8AC3E}">
        <p14:creationId xmlns:p14="http://schemas.microsoft.com/office/powerpoint/2010/main" val="3924964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534510"/>
            <a:ext cx="8229600" cy="5323490"/>
          </a:xfrm>
        </p:spPr>
        <p:txBody>
          <a:bodyPr>
            <a:noAutofit/>
          </a:bodyPr>
          <a:lstStyle/>
          <a:p>
            <a:pPr marL="0" indent="0">
              <a:lnSpc>
                <a:spcPts val="2400"/>
              </a:lnSpc>
              <a:buNone/>
            </a:pPr>
            <a:r>
              <a:rPr lang="en-US" b="1" dirty="0"/>
              <a:t>Love</a:t>
            </a:r>
          </a:p>
          <a:p>
            <a:pPr>
              <a:lnSpc>
                <a:spcPts val="2400"/>
              </a:lnSpc>
            </a:pPr>
            <a:r>
              <a:rPr lang="en-US" dirty="0"/>
              <a:t>Adult bonds of love are most enduring when sealed with commitment (marriage or civil unions), with satisfaction related to shared interests and values, mutual emotional and material support, and self-disclosure.</a:t>
            </a:r>
          </a:p>
          <a:p>
            <a:pPr>
              <a:lnSpc>
                <a:spcPts val="2400"/>
              </a:lnSpc>
            </a:pPr>
            <a:r>
              <a:rPr lang="en-US" dirty="0"/>
              <a:t>Marriage is predictive of happiness, sexual satisfaction, income, and physical and mental health.</a:t>
            </a:r>
          </a:p>
          <a:p>
            <a:pPr>
              <a:lnSpc>
                <a:spcPts val="2400"/>
              </a:lnSpc>
            </a:pPr>
            <a:r>
              <a:rPr lang="en-US" dirty="0"/>
              <a:t>Compared with their counterparts of 30 years ago, people in Western countries are better educated and marrying later; this may help explain why the American divorce rate, which surged from 1960 to 1980, has since leveled off and even slightly declined in some areas.</a:t>
            </a:r>
          </a:p>
          <a:p>
            <a:pPr>
              <a:lnSpc>
                <a:spcPts val="2400"/>
              </a:lnSpc>
            </a:pPr>
            <a:r>
              <a:rPr lang="en-US" dirty="0"/>
              <a:t>Trial marriages related to higher rates of divorce and marital dysfunction.</a:t>
            </a:r>
          </a:p>
          <a:p>
            <a:pPr>
              <a:lnSpc>
                <a:spcPts val="2400"/>
              </a:lnSpc>
            </a:pPr>
            <a:r>
              <a:rPr lang="en-US" dirty="0"/>
              <a:t>More and more people meeting their partners online.</a:t>
            </a:r>
          </a:p>
          <a:p>
            <a:pPr lvl="1">
              <a:lnSpc>
                <a:spcPts val="2400"/>
              </a:lnSpc>
            </a:pPr>
            <a:endParaRPr lang="en-US" dirty="0"/>
          </a:p>
        </p:txBody>
      </p:sp>
      <p:sp>
        <p:nvSpPr>
          <p:cNvPr id="2" name="Title 1"/>
          <p:cNvSpPr>
            <a:spLocks noGrp="1"/>
          </p:cNvSpPr>
          <p:nvPr>
            <p:ph type="title"/>
          </p:nvPr>
        </p:nvSpPr>
        <p:spPr/>
        <p:txBody>
          <a:bodyPr>
            <a:noAutofit/>
          </a:bodyPr>
          <a:lstStyle/>
          <a:p>
            <a:r>
              <a:rPr lang="en-US" dirty="0"/>
              <a:t>Adulthood</a:t>
            </a:r>
            <a:br>
              <a:rPr lang="en-US" dirty="0"/>
            </a:br>
            <a:r>
              <a:rPr lang="en-US" sz="2800" dirty="0"/>
              <a:t>Social Development</a:t>
            </a:r>
            <a:br>
              <a:rPr lang="en-US" sz="2800" dirty="0"/>
            </a:br>
            <a:r>
              <a:rPr lang="en-US" sz="2800" dirty="0"/>
              <a:t>Adulthood’s Commitments</a:t>
            </a:r>
          </a:p>
        </p:txBody>
      </p:sp>
    </p:spTree>
    <p:extLst>
      <p:ext uri="{BB962C8B-B14F-4D97-AF65-F5344CB8AC3E}">
        <p14:creationId xmlns:p14="http://schemas.microsoft.com/office/powerpoint/2010/main" val="706404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1"/>
          </p:nvPr>
        </p:nvSpPr>
        <p:spPr>
          <a:xfrm>
            <a:off x="447261" y="1759226"/>
            <a:ext cx="8229600" cy="4525963"/>
          </a:xfrm>
        </p:spPr>
        <p:txBody>
          <a:bodyPr>
            <a:normAutofit/>
          </a:bodyPr>
          <a:lstStyle/>
          <a:p>
            <a:pPr marL="0" indent="0">
              <a:buNone/>
            </a:pPr>
            <a:r>
              <a:rPr lang="en-US" b="1" dirty="0"/>
              <a:t>Work</a:t>
            </a:r>
          </a:p>
          <a:p>
            <a:pPr lvl="1"/>
            <a:r>
              <a:rPr lang="en-US" dirty="0"/>
              <a:t>Work provides a sense of competence, accomplishment, and self-definition for many adults.</a:t>
            </a:r>
          </a:p>
          <a:p>
            <a:pPr lvl="1"/>
            <a:r>
              <a:rPr lang="en-US" dirty="0"/>
              <a:t>“Who are you?” often depends a great deal upon the answer to “What do you do?”</a:t>
            </a:r>
          </a:p>
          <a:p>
            <a:pPr lvl="1"/>
            <a:r>
              <a:rPr lang="en-US" dirty="0"/>
              <a:t>Few students in their first two years of college or university can predict their later careers.</a:t>
            </a:r>
          </a:p>
          <a:p>
            <a:pPr lvl="1"/>
            <a:r>
              <a:rPr lang="en-US" dirty="0"/>
              <a:t>Happiness is about having work that fits your interests and about which you can be proud.</a:t>
            </a:r>
          </a:p>
          <a:p>
            <a:pPr lvl="1"/>
            <a:endParaRPr lang="en-US" dirty="0"/>
          </a:p>
          <a:p>
            <a:pPr marL="457200" lvl="1" indent="0">
              <a:buNone/>
            </a:pPr>
            <a:endParaRPr lang="en-US" dirty="0"/>
          </a:p>
        </p:txBody>
      </p:sp>
      <p:sp>
        <p:nvSpPr>
          <p:cNvPr id="4" name="Title 3"/>
          <p:cNvSpPr>
            <a:spLocks noGrp="1"/>
          </p:cNvSpPr>
          <p:nvPr>
            <p:ph type="title"/>
          </p:nvPr>
        </p:nvSpPr>
        <p:spPr/>
        <p:txBody>
          <a:bodyPr>
            <a:noAutofit/>
          </a:bodyPr>
          <a:lstStyle/>
          <a:p>
            <a:r>
              <a:rPr lang="en-US" dirty="0">
                <a:solidFill>
                  <a:srgbClr val="94B6D2">
                    <a:lumMod val="50000"/>
                  </a:srgbClr>
                </a:solidFill>
              </a:rPr>
              <a:t>Adulthood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Adulthood’s Commitments</a:t>
            </a:r>
            <a:endParaRPr lang="en-US" sz="2800" dirty="0"/>
          </a:p>
        </p:txBody>
      </p:sp>
    </p:spTree>
    <p:extLst>
      <p:ext uri="{BB962C8B-B14F-4D97-AF65-F5344CB8AC3E}">
        <p14:creationId xmlns:p14="http://schemas.microsoft.com/office/powerpoint/2010/main" val="25864572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808922"/>
            <a:ext cx="8229600" cy="4525963"/>
          </a:xfrm>
        </p:spPr>
        <p:txBody>
          <a:bodyPr>
            <a:normAutofit/>
          </a:bodyPr>
          <a:lstStyle/>
          <a:p>
            <a:pPr marL="0" lvl="0" indent="0">
              <a:buClr>
                <a:srgbClr val="775F55">
                  <a:lumMod val="75000"/>
                </a:srgbClr>
              </a:buClr>
              <a:buNone/>
            </a:pPr>
            <a:r>
              <a:rPr lang="en-US" b="1" dirty="0">
                <a:solidFill>
                  <a:prstClr val="black"/>
                </a:solidFill>
              </a:rPr>
              <a:t>4-19:  HOW DOES OUR WELL-BEING CHANGE ACROSS THE LIFE SPAN?</a:t>
            </a:r>
          </a:p>
          <a:p>
            <a:r>
              <a:rPr lang="en-US" dirty="0"/>
              <a:t>Positive feelings grow after midlife and negative feelings decline.</a:t>
            </a:r>
          </a:p>
          <a:p>
            <a:r>
              <a:rPr lang="en-US" dirty="0"/>
              <a:t>Older adults report less anger, stress, and worry and have fewer social relationship problems.</a:t>
            </a:r>
          </a:p>
          <a:p>
            <a:r>
              <a:rPr lang="en-US" dirty="0"/>
              <a:t>Brain-wave reactions to negative images diminish with age.</a:t>
            </a:r>
          </a:p>
          <a:p>
            <a:r>
              <a:rPr lang="en-US" dirty="0"/>
              <a:t>At all ages, people are happiest when they are not alone.</a:t>
            </a:r>
          </a:p>
          <a:p>
            <a:pPr>
              <a:buFont typeface="Arial"/>
              <a:buChar char="•"/>
            </a:pPr>
            <a:endParaRPr lang="en-US" dirty="0"/>
          </a:p>
        </p:txBody>
      </p:sp>
      <p:sp>
        <p:nvSpPr>
          <p:cNvPr id="2" name="Title 1"/>
          <p:cNvSpPr>
            <a:spLocks noGrp="1"/>
          </p:cNvSpPr>
          <p:nvPr>
            <p:ph type="title"/>
          </p:nvPr>
        </p:nvSpPr>
        <p:spPr/>
        <p:txBody>
          <a:bodyPr>
            <a:noAutofit/>
          </a:bodyPr>
          <a:lstStyle/>
          <a:p>
            <a:br>
              <a:rPr lang="en-US" dirty="0"/>
            </a:br>
            <a:r>
              <a:rPr lang="en-US" dirty="0">
                <a:solidFill>
                  <a:srgbClr val="94B6D2">
                    <a:lumMod val="50000"/>
                  </a:srgbClr>
                </a:solidFill>
              </a:rPr>
              <a:t>Adulthood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t>Well-Being Across the Life Span</a:t>
            </a:r>
            <a:br>
              <a:rPr lang="en-US" dirty="0"/>
            </a:br>
            <a:endParaRPr lang="en-US" dirty="0"/>
          </a:p>
        </p:txBody>
      </p:sp>
    </p:spTree>
    <p:extLst>
      <p:ext uri="{BB962C8B-B14F-4D97-AF65-F5344CB8AC3E}">
        <p14:creationId xmlns:p14="http://schemas.microsoft.com/office/powerpoint/2010/main" val="9952693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This figure shows that the three influences on successful aging are:&#10;Biological influences:&#10;-no genetic predisposition to early cognitive or physical decline&#10;-appropriate nutrition&#10;&#10;Psychological influences:&#10;-optimistic outlook&#10;-physically and mentally active lifestyle&#10;&#10;Social cultural influences:&#10;-support from family and friends&#10;-cultural respect for aging&#10;Safe living condition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10221" y="1896509"/>
            <a:ext cx="5848188" cy="4514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Autofit/>
          </a:bodyPr>
          <a:lstStyle/>
          <a:p>
            <a:br>
              <a:rPr lang="en-US" dirty="0"/>
            </a:br>
            <a:r>
              <a:rPr lang="en-US" dirty="0">
                <a:solidFill>
                  <a:srgbClr val="94B6D2">
                    <a:lumMod val="50000"/>
                  </a:srgbClr>
                </a:solidFill>
              </a:rPr>
              <a:t>Adulthood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t>Well-Being Across the Life Span</a:t>
            </a:r>
            <a:br>
              <a:rPr lang="en-US" sz="2800" dirty="0"/>
            </a:br>
            <a:endParaRPr lang="en-US" sz="2800" dirty="0"/>
          </a:p>
        </p:txBody>
      </p:sp>
    </p:spTree>
    <p:extLst>
      <p:ext uri="{BB962C8B-B14F-4D97-AF65-F5344CB8AC3E}">
        <p14:creationId xmlns:p14="http://schemas.microsoft.com/office/powerpoint/2010/main" val="1579446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p:txBody>
          <a:bodyPr>
            <a:noAutofit/>
          </a:bodyPr>
          <a:lstStyle/>
          <a:p>
            <a:pPr marL="0" lvl="0" indent="0">
              <a:buClr>
                <a:srgbClr val="775F55">
                  <a:lumMod val="75000"/>
                </a:srgbClr>
              </a:buClr>
              <a:buNone/>
            </a:pPr>
            <a:r>
              <a:rPr lang="en-US" b="1" dirty="0">
                <a:solidFill>
                  <a:prstClr val="black"/>
                </a:solidFill>
              </a:rPr>
              <a:t>4-20:  A LOVED ONE’S DEATH TRIGGERS WHAT RANGE OF REACTIONS?</a:t>
            </a:r>
          </a:p>
          <a:p>
            <a:r>
              <a:rPr lang="en-US" dirty="0"/>
              <a:t>Most of us will suffer and cope with the deaths of relatives and friends. For most people, the most difficult separation is the death of a spouse, a loss suffered by four times more women than men.</a:t>
            </a:r>
          </a:p>
          <a:p>
            <a:r>
              <a:rPr lang="en-US" dirty="0"/>
              <a:t>Grief is severe when a loved one’s death comes suddenly and before its expected time on the social clock.</a:t>
            </a:r>
          </a:p>
          <a:p>
            <a:r>
              <a:rPr lang="en-US" dirty="0"/>
              <a:t>Grief reactions vary by culture and individuals </a:t>
            </a:r>
            <a:r>
              <a:rPr lang="en-US"/>
              <a:t>within cultures.</a:t>
            </a:r>
            <a:endParaRPr lang="en-US" b="1" dirty="0"/>
          </a:p>
          <a:p>
            <a:pPr marL="0" indent="0">
              <a:buNone/>
            </a:pPr>
            <a:endParaRPr lang="en-US" dirty="0"/>
          </a:p>
        </p:txBody>
      </p:sp>
      <p:sp>
        <p:nvSpPr>
          <p:cNvPr id="2" name="Title 1"/>
          <p:cNvSpPr>
            <a:spLocks noGrp="1"/>
          </p:cNvSpPr>
          <p:nvPr>
            <p:ph type="title"/>
          </p:nvPr>
        </p:nvSpPr>
        <p:spPr>
          <a:xfrm>
            <a:off x="320565" y="222086"/>
            <a:ext cx="8229600" cy="1143000"/>
          </a:xfrm>
        </p:spPr>
        <p:txBody>
          <a:bodyPr>
            <a:noAutofit/>
          </a:bodyPr>
          <a:lstStyle/>
          <a:p>
            <a:r>
              <a:rPr lang="en-US" dirty="0">
                <a:solidFill>
                  <a:srgbClr val="94B6D2">
                    <a:lumMod val="50000"/>
                  </a:srgbClr>
                </a:solidFill>
              </a:rPr>
              <a:t>Adulthood</a:t>
            </a:r>
            <a:br>
              <a:rPr lang="en-US" dirty="0">
                <a:solidFill>
                  <a:srgbClr val="94B6D2">
                    <a:lumMod val="50000"/>
                  </a:srgbClr>
                </a:solidFill>
              </a:rPr>
            </a:br>
            <a:r>
              <a:rPr lang="en-US" sz="2800" dirty="0">
                <a:solidFill>
                  <a:srgbClr val="94B6D2">
                    <a:lumMod val="50000"/>
                  </a:srgbClr>
                </a:solidFill>
              </a:rPr>
              <a:t>Social Development</a:t>
            </a:r>
            <a:br>
              <a:rPr lang="en-US" sz="2800" dirty="0">
                <a:solidFill>
                  <a:srgbClr val="94B6D2">
                    <a:lumMod val="50000"/>
                  </a:srgbClr>
                </a:solidFill>
              </a:rPr>
            </a:br>
            <a:r>
              <a:rPr lang="en-US" sz="2800" dirty="0">
                <a:solidFill>
                  <a:srgbClr val="94B6D2">
                    <a:lumMod val="50000"/>
                  </a:srgbClr>
                </a:solidFill>
              </a:rPr>
              <a:t>Death and Dying</a:t>
            </a:r>
            <a:endParaRPr lang="en-US" sz="2800" dirty="0"/>
          </a:p>
        </p:txBody>
      </p:sp>
    </p:spTree>
    <p:extLst>
      <p:ext uri="{BB962C8B-B14F-4D97-AF65-F5344CB8AC3E}">
        <p14:creationId xmlns:p14="http://schemas.microsoft.com/office/powerpoint/2010/main" val="28623503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srgbClr val="94B6D2">
                    <a:lumMod val="50000"/>
                  </a:srgbClr>
                </a:solidFill>
              </a:rPr>
              <a:t>Adulthood</a:t>
            </a:r>
            <a:br>
              <a:rPr lang="en-US" dirty="0">
                <a:solidFill>
                  <a:srgbClr val="94B6D2">
                    <a:lumMod val="50000"/>
                  </a:srgbClr>
                </a:solidFill>
              </a:rPr>
            </a:br>
            <a:r>
              <a:rPr lang="en-US" dirty="0">
                <a:solidFill>
                  <a:srgbClr val="94B6D2">
                    <a:lumMod val="50000"/>
                  </a:srgbClr>
                </a:solidFill>
              </a:rPr>
              <a:t>Social Development</a:t>
            </a:r>
            <a:br>
              <a:rPr lang="en-US" dirty="0">
                <a:solidFill>
                  <a:srgbClr val="94B6D2">
                    <a:lumMod val="50000"/>
                  </a:srgbClr>
                </a:solidFill>
              </a:rPr>
            </a:br>
            <a:r>
              <a:rPr lang="en-US" dirty="0">
                <a:solidFill>
                  <a:srgbClr val="94B6D2">
                    <a:lumMod val="50000"/>
                  </a:srgbClr>
                </a:solidFill>
              </a:rPr>
              <a:t>Death and Dying</a:t>
            </a:r>
            <a:endParaRPr lang="en-US" dirty="0"/>
          </a:p>
        </p:txBody>
      </p:sp>
      <p:sp>
        <p:nvSpPr>
          <p:cNvPr id="3" name="Text Placeholder 2"/>
          <p:cNvSpPr>
            <a:spLocks noGrp="1"/>
          </p:cNvSpPr>
          <p:nvPr>
            <p:ph type="body" sz="half" idx="1"/>
          </p:nvPr>
        </p:nvSpPr>
        <p:spPr/>
        <p:txBody>
          <a:bodyPr>
            <a:normAutofit lnSpcReduction="10000"/>
          </a:bodyPr>
          <a:lstStyle/>
          <a:p>
            <a:r>
              <a:rPr lang="en-US" dirty="0"/>
              <a:t>Contrary to popular misconceptions: </a:t>
            </a:r>
          </a:p>
          <a:p>
            <a:pPr lvl="1"/>
            <a:r>
              <a:rPr lang="en-US" dirty="0"/>
              <a:t>Immediately expressed grief is not necessarily purged faster.</a:t>
            </a:r>
          </a:p>
          <a:p>
            <a:pPr lvl="1"/>
            <a:r>
              <a:rPr lang="en-US" dirty="0"/>
              <a:t>Adjustment time with or without grief counseling is about equally effective.</a:t>
            </a:r>
          </a:p>
          <a:p>
            <a:pPr lvl="1"/>
            <a:r>
              <a:rPr lang="en-US" dirty="0"/>
              <a:t>Terminally ill and grief-stricken people do not go through identical stages.</a:t>
            </a:r>
          </a:p>
          <a:p>
            <a:r>
              <a:rPr lang="en-US" dirty="0">
                <a:latin typeface="Arial" charset="0"/>
                <a:ea typeface="ＭＳ Ｐゴシック" charset="0"/>
                <a:cs typeface="Arial" charset="0"/>
              </a:rPr>
              <a:t>Strong expressions of emotion do not purge grief, and bereavement therapy is not significantly more effective than grieving without such aid. Erikson viewed the late-adulthood psychosocial task as developing a sense of </a:t>
            </a:r>
            <a:r>
              <a:rPr lang="en-US" i="1" dirty="0">
                <a:latin typeface="Arial" charset="0"/>
                <a:ea typeface="ＭＳ Ｐゴシック" charset="0"/>
                <a:cs typeface="Arial" charset="0"/>
              </a:rPr>
              <a:t>integrity</a:t>
            </a:r>
            <a:r>
              <a:rPr lang="en-US" dirty="0">
                <a:latin typeface="Arial" charset="0"/>
                <a:ea typeface="ＭＳ Ｐゴシック" charset="0"/>
                <a:cs typeface="Arial" charset="0"/>
              </a:rPr>
              <a:t> (versus despair).</a:t>
            </a:r>
            <a:endParaRPr lang="en-US" dirty="0"/>
          </a:p>
          <a:p>
            <a:endParaRPr lang="en-US" dirty="0"/>
          </a:p>
        </p:txBody>
      </p:sp>
    </p:spTree>
    <p:extLst>
      <p:ext uri="{BB962C8B-B14F-4D97-AF65-F5344CB8AC3E}">
        <p14:creationId xmlns:p14="http://schemas.microsoft.com/office/powerpoint/2010/main" val="2131840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plate for 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Myers11e_00_Prologue.thmx</Template>
  <TotalTime>16199</TotalTime>
  <Words>4777</Words>
  <Application>Microsoft Office PowerPoint</Application>
  <PresentationFormat>On-screen Show (4:3)</PresentationFormat>
  <Paragraphs>418</Paragraphs>
  <Slides>65</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65</vt:i4>
      </vt:variant>
    </vt:vector>
  </HeadingPairs>
  <TitlesOfParts>
    <vt:vector size="68" baseType="lpstr">
      <vt:lpstr>ＭＳ Ｐゴシック</vt:lpstr>
      <vt:lpstr>Arial</vt:lpstr>
      <vt:lpstr>Template for PPT</vt:lpstr>
      <vt:lpstr>Chapter 4</vt:lpstr>
      <vt:lpstr>Chapter Overview</vt:lpstr>
      <vt:lpstr>Developmental Issues, Prenatal Development, and the Newborn Developmental Psychology’s Major Issues</vt:lpstr>
      <vt:lpstr>Developmental Issues, Prenatal Development, and the Newborn Developmental Psychology’s Major Issues Nature and Nurture</vt:lpstr>
      <vt:lpstr>Developmental Issues, Prenatal Development, and the Newborn Developmental Psychology’s Major Issues Continuity and Stages</vt:lpstr>
      <vt:lpstr>Developmental Issues, Prenatal Development, and the Newborn Developmental Psychology’s Major Issues Stability and Change</vt:lpstr>
      <vt:lpstr>Developmental Issues, Prenatal Development, and the Newborn Prenatal Development and the Newborn Conception</vt:lpstr>
      <vt:lpstr>Developmental Issues, Prenatal Development, and the Newborn Prenatal Development and the Newborn Prenatal Development</vt:lpstr>
      <vt:lpstr>Developmental Issues, Prenatal Development, and the Newborn Prenatal Development and the Newborn Prenatal Development</vt:lpstr>
      <vt:lpstr>Developmental Issues, Prenatal Development, and the Newborn Prenatal Development and the Newborn The Competent Newborn</vt:lpstr>
      <vt:lpstr>NEWBORNS’ PREFERENCE FOR FACES</vt:lpstr>
      <vt:lpstr>Infancy and Childhood </vt:lpstr>
      <vt:lpstr>Infancy and Childhood Physical Development Brain Development</vt:lpstr>
      <vt:lpstr>Infancy and Childhood Physical Development Brain Development</vt:lpstr>
      <vt:lpstr>Infancy and Childhood Physical Development Brain Development</vt:lpstr>
      <vt:lpstr>Infancy and Childhood Physical Development Brain Development</vt:lpstr>
      <vt:lpstr>Infancy and Childhood Physical Development Motor Development</vt:lpstr>
      <vt:lpstr>Infancy and Childhood Physical Development Brain Maturation and Infant Memory</vt:lpstr>
      <vt:lpstr>Infancy and Childhood Cognitive Development</vt:lpstr>
      <vt:lpstr>Infancy and Childhood Cognitive Development Piaget’s Theory and Current Thinking</vt:lpstr>
      <vt:lpstr>Infancy and Childhood Cognitive Development Piaget’s Theory and Current Thinking</vt:lpstr>
      <vt:lpstr>Infancy and Childhood Cognitive Development Piaget’s Theory and Current Thinking</vt:lpstr>
      <vt:lpstr>PIAGET’S TEST OF CONSERVATION</vt:lpstr>
      <vt:lpstr>Infancy and Childhood Cognitive Development Piaget’s Theory and Current Thinking</vt:lpstr>
      <vt:lpstr>Infancy and Childhood Cognitive Development Piaget’s Theory and Current Thinking</vt:lpstr>
      <vt:lpstr>Infancy and Childhood Cognitive Development An Alternative Viewpoint: Lev Vygotsky and the Social Child</vt:lpstr>
      <vt:lpstr>Infancy and Childhood Cognitive Development Reflecting on Piaget’s Theory</vt:lpstr>
      <vt:lpstr>Infancy and Childhood Cognitive Development Autism Spectrum Disorder</vt:lpstr>
      <vt:lpstr>Infancy and Childhood Cognitive Development Autism Spectrum Disorder</vt:lpstr>
      <vt:lpstr>Infancy and Childhood Cognitive Development Autism Spectrum Disorder</vt:lpstr>
      <vt:lpstr>Infancy and Childhood Social Development</vt:lpstr>
      <vt:lpstr>Infancy and Childhood Social Development Human Bonding</vt:lpstr>
      <vt:lpstr>Infancy and Childhood Social Development Human Bonding</vt:lpstr>
      <vt:lpstr>Infancy and Childhood Social Development Attachment Differences</vt:lpstr>
      <vt:lpstr>Infancy and Childhood Social Development Attachment Differences</vt:lpstr>
      <vt:lpstr>Dual Parenting Facts</vt:lpstr>
      <vt:lpstr>Infancy and Childhood Social Development Attachment Differences</vt:lpstr>
      <vt:lpstr>Infancy and Childhood Social Development Attachment Differences</vt:lpstr>
      <vt:lpstr>Infancy and Childhood Social Development Deprivation of Attachment</vt:lpstr>
      <vt:lpstr>THE DEPRIVATION OF ATTACHMENT</vt:lpstr>
      <vt:lpstr>Infancy and Childhood Social Development Parenting Styles</vt:lpstr>
      <vt:lpstr>Infancy and Childhood Social Development Parenting Styles</vt:lpstr>
      <vt:lpstr>Adolescence</vt:lpstr>
      <vt:lpstr>Adolescence Physical Development</vt:lpstr>
      <vt:lpstr>Adolescence Cognitive Development Developing Reasoning Power</vt:lpstr>
      <vt:lpstr>Adolescence Cognitive Development Developing Morality</vt:lpstr>
      <vt:lpstr>Kohlberg’s Levels of Moral Thinking</vt:lpstr>
      <vt:lpstr>Adolescence Social Development Forming an Identity</vt:lpstr>
      <vt:lpstr>Adolescence Social Development Forming an Identity</vt:lpstr>
      <vt:lpstr>Adolescence Social Development Parent and Peer Relationships</vt:lpstr>
      <vt:lpstr>Adolescence Social Development Parent and Peer Relationships</vt:lpstr>
      <vt:lpstr>Adolescence Emerging Adulthood</vt:lpstr>
      <vt:lpstr>Adulthood</vt:lpstr>
      <vt:lpstr>Adulthood Physical Development Physical Changes in Middle Adulthood</vt:lpstr>
      <vt:lpstr>Adulthood Physical Development Physical Changes in Late Adulthood</vt:lpstr>
      <vt:lpstr>Adulthood Cognitive Development  Aging and Memory</vt:lpstr>
      <vt:lpstr>Adulthood Cognitive Development  Sustaining Mental Abilities</vt:lpstr>
      <vt:lpstr>Adulthood Cognitive Development  Sustaining Mental Abilities</vt:lpstr>
      <vt:lpstr>Adulthood Social Development Adulthood’s Ages and Stages</vt:lpstr>
      <vt:lpstr>Adulthood Social Development Adulthood’s Commitments</vt:lpstr>
      <vt:lpstr>Adulthood Social Development Adulthood’s Commitments</vt:lpstr>
      <vt:lpstr> Adulthood Social Development Well-Being Across the Life Span </vt:lpstr>
      <vt:lpstr> Adulthood Social Development Well-Being Across the Life Span </vt:lpstr>
      <vt:lpstr>Adulthood Social Development Death and Dying</vt:lpstr>
      <vt:lpstr>Adulthood Social Development Death and Dying</vt:lpstr>
    </vt:vector>
  </TitlesOfParts>
  <Company>HBPUB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PSYCHOLOGY (7th Edition in Modules)  David Myers</dc:title>
  <dc:creator>HBPUB</dc:creator>
  <cp:lastModifiedBy>Rusul Hamad</cp:lastModifiedBy>
  <cp:revision>719</cp:revision>
  <cp:lastPrinted>2013-11-06T13:13:10Z</cp:lastPrinted>
  <dcterms:created xsi:type="dcterms:W3CDTF">2011-02-17T05:38:47Z</dcterms:created>
  <dcterms:modified xsi:type="dcterms:W3CDTF">2018-01-31T03:19:50Z</dcterms:modified>
</cp:coreProperties>
</file>