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5" r:id="rId1"/>
  </p:sldMasterIdLst>
  <p:notesMasterIdLst>
    <p:notesMasterId r:id="rId80"/>
  </p:notesMasterIdLst>
  <p:handoutMasterIdLst>
    <p:handoutMasterId r:id="rId81"/>
  </p:handoutMasterIdLst>
  <p:sldIdLst>
    <p:sldId id="381" r:id="rId2"/>
    <p:sldId id="382" r:id="rId3"/>
    <p:sldId id="383" r:id="rId4"/>
    <p:sldId id="384" r:id="rId5"/>
    <p:sldId id="385" r:id="rId6"/>
    <p:sldId id="386" r:id="rId7"/>
    <p:sldId id="387" r:id="rId8"/>
    <p:sldId id="388" r:id="rId9"/>
    <p:sldId id="459" r:id="rId10"/>
    <p:sldId id="389" r:id="rId11"/>
    <p:sldId id="390" r:id="rId12"/>
    <p:sldId id="391" r:id="rId13"/>
    <p:sldId id="392" r:id="rId14"/>
    <p:sldId id="393" r:id="rId15"/>
    <p:sldId id="394" r:id="rId16"/>
    <p:sldId id="395" r:id="rId17"/>
    <p:sldId id="396" r:id="rId18"/>
    <p:sldId id="397" r:id="rId19"/>
    <p:sldId id="398" r:id="rId20"/>
    <p:sldId id="452" r:id="rId21"/>
    <p:sldId id="399" r:id="rId22"/>
    <p:sldId id="453" r:id="rId23"/>
    <p:sldId id="400" r:id="rId24"/>
    <p:sldId id="401" r:id="rId25"/>
    <p:sldId id="402"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421" r:id="rId45"/>
    <p:sldId id="423" r:id="rId46"/>
    <p:sldId id="454" r:id="rId47"/>
    <p:sldId id="424" r:id="rId48"/>
    <p:sldId id="425" r:id="rId49"/>
    <p:sldId id="426" r:id="rId50"/>
    <p:sldId id="455" r:id="rId51"/>
    <p:sldId id="427" r:id="rId52"/>
    <p:sldId id="428" r:id="rId53"/>
    <p:sldId id="456" r:id="rId54"/>
    <p:sldId id="429" r:id="rId55"/>
    <p:sldId id="430" r:id="rId56"/>
    <p:sldId id="431" r:id="rId57"/>
    <p:sldId id="432" r:id="rId58"/>
    <p:sldId id="433" r:id="rId59"/>
    <p:sldId id="434" r:id="rId60"/>
    <p:sldId id="435" r:id="rId61"/>
    <p:sldId id="436" r:id="rId62"/>
    <p:sldId id="437" r:id="rId63"/>
    <p:sldId id="438" r:id="rId64"/>
    <p:sldId id="439" r:id="rId65"/>
    <p:sldId id="440" r:id="rId66"/>
    <p:sldId id="441" r:id="rId67"/>
    <p:sldId id="457" r:id="rId68"/>
    <p:sldId id="442" r:id="rId69"/>
    <p:sldId id="443" r:id="rId70"/>
    <p:sldId id="444" r:id="rId71"/>
    <p:sldId id="445" r:id="rId72"/>
    <p:sldId id="446" r:id="rId73"/>
    <p:sldId id="447" r:id="rId74"/>
    <p:sldId id="448" r:id="rId75"/>
    <p:sldId id="449" r:id="rId76"/>
    <p:sldId id="450" r:id="rId77"/>
    <p:sldId id="458" r:id="rId78"/>
    <p:sldId id="451" r:id="rId7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728F"/>
    <a:srgbClr val="FFAA1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164" autoAdjust="0"/>
    <p:restoredTop sz="75483" autoAdjust="0"/>
  </p:normalViewPr>
  <p:slideViewPr>
    <p:cSldViewPr snapToGrid="0">
      <p:cViewPr varScale="1">
        <p:scale>
          <a:sx n="96" d="100"/>
          <a:sy n="96" d="100"/>
        </p:scale>
        <p:origin x="-209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BA4E5A9-E74C-2D43-B8E5-1FF82190C7FC}" type="datetimeFigureOut">
              <a:rPr lang="en-US" smtClean="0"/>
              <a:pPr/>
              <a:t>2/21/2018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C5D6EAA-AE44-FA40-8641-14618B3B50E5}" type="slidenum">
              <a:rPr lang="en-US" smtClean="0"/>
              <a:pPr/>
              <a:t>‹#›</a:t>
            </a:fld>
            <a:endParaRPr lang="en-US"/>
          </a:p>
        </p:txBody>
      </p:sp>
    </p:spTree>
    <p:extLst>
      <p:ext uri="{BB962C8B-B14F-4D97-AF65-F5344CB8AC3E}">
        <p14:creationId xmlns:p14="http://schemas.microsoft.com/office/powerpoint/2010/main" val="31757564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FAF0C21-8D54-A846-A48B-D02ECD372672}" type="slidenum">
              <a:rPr lang="en-US"/>
              <a:pPr>
                <a:defRPr/>
              </a:pPr>
              <a:t>‹#›</a:t>
            </a:fld>
            <a:endParaRPr lang="en-US"/>
          </a:p>
        </p:txBody>
      </p:sp>
    </p:spTree>
    <p:extLst>
      <p:ext uri="{BB962C8B-B14F-4D97-AF65-F5344CB8AC3E}">
        <p14:creationId xmlns:p14="http://schemas.microsoft.com/office/powerpoint/2010/main" val="30061950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Cognition </a:t>
            </a:r>
          </a:p>
          <a:p>
            <a:pPr lvl="1"/>
            <a:r>
              <a:rPr lang="en-US" b="0" dirty="0"/>
              <a:t>All the mental activities associated with thinking, knowing, remembering, and communicating</a:t>
            </a:r>
          </a:p>
          <a:p>
            <a:r>
              <a:rPr lang="en-US" b="0" dirty="0"/>
              <a:t>Concepts</a:t>
            </a:r>
          </a:p>
          <a:p>
            <a:pPr lvl="1"/>
            <a:r>
              <a:rPr lang="en-US" b="0" dirty="0"/>
              <a:t>Mental grouping of similar objects, events, ideas, or people</a:t>
            </a:r>
          </a:p>
          <a:p>
            <a:pPr lvl="1"/>
            <a:r>
              <a:rPr lang="en-US" b="0" dirty="0"/>
              <a:t>New items matched to prototypes for sorting into categories</a:t>
            </a:r>
          </a:p>
          <a:p>
            <a:r>
              <a:rPr lang="en-US" b="0" dirty="0"/>
              <a:t>Prototypes</a:t>
            </a:r>
          </a:p>
          <a:p>
            <a:pPr lvl="1"/>
            <a:r>
              <a:rPr lang="en-US" b="0" dirty="0"/>
              <a:t>Mental image or best example of a category</a:t>
            </a:r>
          </a:p>
          <a:p>
            <a:pPr marL="457200" marR="0" lvl="2" indent="0" algn="l" defTabSz="914400" rtl="0" eaLnBrk="0" fontAlgn="base" latinLnBrk="0" hangingPunct="0">
              <a:lnSpc>
                <a:spcPct val="100000"/>
              </a:lnSpc>
              <a:spcBef>
                <a:spcPct val="30000"/>
              </a:spcBef>
              <a:spcAft>
                <a:spcPct val="0"/>
              </a:spcAft>
              <a:buClrTx/>
              <a:buSzTx/>
              <a:buFontTx/>
              <a:buNone/>
              <a:tabLst/>
              <a:defRPr/>
            </a:pPr>
            <a:r>
              <a:rPr lang="en-US" b="0" dirty="0"/>
              <a:t>Matching new items to a prototype provides a quick and easy method (feathered creatures to a prototypical bird, such as a robin)</a:t>
            </a:r>
          </a:p>
          <a:p>
            <a:endParaRPr lang="en-US" b="0"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a:t>
            </a:fld>
            <a:endParaRPr lang="en-US"/>
          </a:p>
        </p:txBody>
      </p:sp>
    </p:spTree>
    <p:extLst>
      <p:ext uri="{BB962C8B-B14F-4D97-AF65-F5344CB8AC3E}">
        <p14:creationId xmlns:p14="http://schemas.microsoft.com/office/powerpoint/2010/main" val="227553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4</a:t>
            </a:fld>
            <a:endParaRPr lang="en-US"/>
          </a:p>
        </p:txBody>
      </p:sp>
    </p:spTree>
    <p:extLst>
      <p:ext uri="{BB962C8B-B14F-4D97-AF65-F5344CB8AC3E}">
        <p14:creationId xmlns:p14="http://schemas.microsoft.com/office/powerpoint/2010/main" val="2011077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dirty="0"/>
              <a:t>Fixation</a:t>
            </a:r>
          </a:p>
          <a:p>
            <a:pPr lvl="1"/>
            <a:r>
              <a:rPr lang="en-US" b="0" dirty="0"/>
              <a:t>Inability to see problem from a fresh perspective</a:t>
            </a:r>
          </a:p>
          <a:p>
            <a:r>
              <a:rPr lang="en-US" b="0" dirty="0"/>
              <a:t>Mental set</a:t>
            </a:r>
          </a:p>
          <a:p>
            <a:pPr lvl="1"/>
            <a:r>
              <a:rPr lang="en-US" b="0" dirty="0"/>
              <a:t>Tendency to approach a problem with previously successful mind-set; example of fixation</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5</a:t>
            </a:fld>
            <a:endParaRPr lang="en-US"/>
          </a:p>
        </p:txBody>
      </p:sp>
    </p:spTree>
    <p:extLst>
      <p:ext uri="{BB962C8B-B14F-4D97-AF65-F5344CB8AC3E}">
        <p14:creationId xmlns:p14="http://schemas.microsoft.com/office/powerpoint/2010/main" val="2011077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2800" b="0"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7</a:t>
            </a:fld>
            <a:endParaRPr lang="en-US"/>
          </a:p>
        </p:txBody>
      </p:sp>
    </p:spTree>
    <p:extLst>
      <p:ext uri="{BB962C8B-B14F-4D97-AF65-F5344CB8AC3E}">
        <p14:creationId xmlns:p14="http://schemas.microsoft.com/office/powerpoint/2010/main" val="233313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dirty="0"/>
              <a:t>Figure 9.6</a:t>
            </a:r>
          </a:p>
          <a:p>
            <a:pPr marL="171450" marR="0" indent="-171450" algn="l" defTabSz="914400" rtl="0" eaLnBrk="0" fontAlgn="base" latinLnBrk="0" hangingPunct="0">
              <a:lnSpc>
                <a:spcPct val="100000"/>
              </a:lnSpc>
              <a:spcBef>
                <a:spcPct val="30000"/>
              </a:spcBef>
              <a:spcAft>
                <a:spcPct val="0"/>
              </a:spcAft>
              <a:buClrTx/>
              <a:buSzTx/>
              <a:buFont typeface="Arial"/>
              <a:buChar char="•"/>
              <a:tabLst/>
              <a:defRPr/>
            </a:pPr>
            <a:r>
              <a:rPr lang="en-US" dirty="0"/>
              <a:t>Images of 9/11 etched a sharper image in American minds than did the millions of fatality-free</a:t>
            </a:r>
            <a:r>
              <a:rPr lang="en-US" baseline="0" dirty="0"/>
              <a:t> f</a:t>
            </a:r>
            <a:r>
              <a:rPr lang="en-US" dirty="0"/>
              <a:t>lights on U.S. airlines during 2002 and after. </a:t>
            </a:r>
          </a:p>
          <a:p>
            <a:pPr marL="171450" indent="-171450">
              <a:buFont typeface="Arial"/>
              <a:buChar char="•"/>
            </a:pPr>
            <a:r>
              <a:rPr lang="en-US" sz="1200" dirty="0"/>
              <a:t>Dramatic events are readily available to memory, and they shape our perceptions of risk.</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8</a:t>
            </a:fld>
            <a:endParaRPr lang="en-US"/>
          </a:p>
        </p:txBody>
      </p:sp>
    </p:spTree>
    <p:extLst>
      <p:ext uri="{BB962C8B-B14F-4D97-AF65-F5344CB8AC3E}">
        <p14:creationId xmlns:p14="http://schemas.microsoft.com/office/powerpoint/2010/main" val="1536789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dirty="0"/>
              <a:t>Figure 9.6</a:t>
            </a:r>
          </a:p>
          <a:p>
            <a:pPr marL="171450" marR="0" indent="-171450" algn="l" defTabSz="914400" rtl="0" eaLnBrk="0" fontAlgn="base" latinLnBrk="0" hangingPunct="0">
              <a:lnSpc>
                <a:spcPct val="100000"/>
              </a:lnSpc>
              <a:spcBef>
                <a:spcPct val="30000"/>
              </a:spcBef>
              <a:spcAft>
                <a:spcPct val="0"/>
              </a:spcAft>
              <a:buClrTx/>
              <a:buSzTx/>
              <a:buFont typeface="Arial"/>
              <a:buChar char="•"/>
              <a:tabLst/>
              <a:defRPr/>
            </a:pPr>
            <a:r>
              <a:rPr lang="en-US" dirty="0"/>
              <a:t>Images of 9/11 etched a sharper image in American minds than did the millions of fatality-free</a:t>
            </a:r>
            <a:r>
              <a:rPr lang="en-US" baseline="0" dirty="0"/>
              <a:t> f</a:t>
            </a:r>
            <a:r>
              <a:rPr lang="en-US" dirty="0"/>
              <a:t>lights on U.S. airlines during 2002 and after. </a:t>
            </a:r>
          </a:p>
          <a:p>
            <a:pPr marL="171450" indent="-171450">
              <a:buFont typeface="Arial"/>
              <a:buChar char="•"/>
            </a:pPr>
            <a:r>
              <a:rPr lang="en-US" sz="1200" dirty="0"/>
              <a:t>Dramatic events are readily available to memory, and they shape our perceptions of risk.</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9</a:t>
            </a:fld>
            <a:endParaRPr lang="en-US"/>
          </a:p>
        </p:txBody>
      </p:sp>
    </p:spTree>
    <p:extLst>
      <p:ext uri="{BB962C8B-B14F-4D97-AF65-F5344CB8AC3E}">
        <p14:creationId xmlns:p14="http://schemas.microsoft.com/office/powerpoint/2010/main" val="1536789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2800" b="0"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10</a:t>
            </a:fld>
            <a:endParaRPr lang="en-US">
              <a:solidFill>
                <a:prstClr val="black"/>
              </a:solidFill>
            </a:endParaRPr>
          </a:p>
        </p:txBody>
      </p:sp>
    </p:spTree>
    <p:extLst>
      <p:ext uri="{BB962C8B-B14F-4D97-AF65-F5344CB8AC3E}">
        <p14:creationId xmlns:p14="http://schemas.microsoft.com/office/powerpoint/2010/main" val="233313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Arial" panose="020B0604020202020204" pitchFamily="34" charset="0"/>
              <a:buChar char="•"/>
            </a:pPr>
            <a:r>
              <a:rPr lang="en-US" sz="2800" b="0" dirty="0"/>
              <a:t>Choosing</a:t>
            </a:r>
            <a:r>
              <a:rPr lang="en-US" sz="2800" b="0" baseline="0" dirty="0"/>
              <a:t> to be an organ donor, depending on where you live (opt in or opt out).</a:t>
            </a:r>
          </a:p>
          <a:p>
            <a:pPr marL="457200" indent="-457200" algn="l">
              <a:buFont typeface="Arial" panose="020B0604020202020204" pitchFamily="34" charset="0"/>
              <a:buChar char="•"/>
            </a:pPr>
            <a:r>
              <a:rPr lang="en-US" sz="2800" b="0" baseline="0" dirty="0"/>
              <a:t>Helping employees decide to save for retirement (by choice or automatic deduction).</a:t>
            </a:r>
          </a:p>
          <a:p>
            <a:pPr marL="457200" indent="-457200" algn="l">
              <a:buFont typeface="Arial" panose="020B0604020202020204" pitchFamily="34" charset="0"/>
              <a:buChar char="•"/>
            </a:pPr>
            <a:r>
              <a:rPr lang="en-US" sz="2800" b="0" baseline="0" dirty="0"/>
              <a:t>Boosting student moral (a “hard” exam can seem easier if scored out of 137, not 100, points).</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11</a:t>
            </a:fld>
            <a:endParaRPr lang="en-US"/>
          </a:p>
        </p:txBody>
      </p:sp>
    </p:spTree>
    <p:extLst>
      <p:ext uri="{BB962C8B-B14F-4D97-AF65-F5344CB8AC3E}">
        <p14:creationId xmlns:p14="http://schemas.microsoft.com/office/powerpoint/2010/main" val="233313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14</a:t>
            </a:fld>
            <a:endParaRPr lang="en-US"/>
          </a:p>
        </p:txBody>
      </p:sp>
    </p:spTree>
    <p:extLst>
      <p:ext uri="{BB962C8B-B14F-4D97-AF65-F5344CB8AC3E}">
        <p14:creationId xmlns:p14="http://schemas.microsoft.com/office/powerpoint/2010/main" val="3993040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15</a:t>
            </a:fld>
            <a:endParaRPr lang="en-US"/>
          </a:p>
        </p:txBody>
      </p:sp>
    </p:spTree>
    <p:extLst>
      <p:ext uri="{BB962C8B-B14F-4D97-AF65-F5344CB8AC3E}">
        <p14:creationId xmlns:p14="http://schemas.microsoft.com/office/powerpoint/2010/main" val="15896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0" dirty="0"/>
              <a:t>Table</a:t>
            </a:r>
            <a:r>
              <a:rPr lang="en-US" b="0" baseline="0" dirty="0"/>
              <a:t> 9.1</a:t>
            </a:r>
            <a:endParaRPr lang="en-US" b="0" dirty="0"/>
          </a:p>
          <a:p>
            <a:pPr marL="171450" indent="-171450">
              <a:buFont typeface="Arial"/>
              <a:buChar char="•"/>
            </a:pPr>
            <a:r>
              <a:rPr lang="en-US" b="0" dirty="0"/>
              <a:t>Receptive language</a:t>
            </a:r>
          </a:p>
          <a:p>
            <a:pPr marL="628650" lvl="1" indent="-171450">
              <a:buFont typeface="Arial"/>
              <a:buChar char="•"/>
            </a:pPr>
            <a:r>
              <a:rPr lang="en-US" b="0" dirty="0"/>
              <a:t>Language moves from simple to complex.</a:t>
            </a:r>
          </a:p>
          <a:p>
            <a:pPr marL="628650" lvl="1" indent="-171450">
              <a:buFont typeface="Arial"/>
              <a:buChar char="•"/>
            </a:pPr>
            <a:r>
              <a:rPr lang="en-US" b="0" dirty="0"/>
              <a:t>Infants start without language.</a:t>
            </a:r>
          </a:p>
          <a:p>
            <a:pPr marL="628650" lvl="1" indent="-171450">
              <a:buFont typeface="Arial"/>
              <a:buChar char="•"/>
            </a:pPr>
            <a:r>
              <a:rPr lang="en-US" b="0" dirty="0"/>
              <a:t>By 4 months, babies can recognize different</a:t>
            </a:r>
            <a:r>
              <a:rPr lang="en-US" b="0" baseline="0" dirty="0"/>
              <a:t> speech sounds and read lips. They show preference for face that matches a sound (noticing lip movement).</a:t>
            </a:r>
          </a:p>
          <a:p>
            <a:pPr marL="628650" lvl="1" indent="-171450">
              <a:buFont typeface="Arial"/>
              <a:buChar char="•"/>
            </a:pPr>
            <a:r>
              <a:rPr lang="en-US" b="0" baseline="0" dirty="0"/>
              <a:t>By 7 months and beyond, babies improve in listening ability to break spoken sounds into individual words.</a:t>
            </a:r>
          </a:p>
          <a:p>
            <a:pPr marL="171450" lvl="0" indent="-171450">
              <a:buFont typeface="Arial"/>
              <a:buChar char="•"/>
            </a:pPr>
            <a:r>
              <a:rPr lang="en-US" b="0" baseline="0" dirty="0"/>
              <a:t>Productive language</a:t>
            </a:r>
          </a:p>
          <a:p>
            <a:pPr marL="628650" lvl="1" indent="-171450">
              <a:buFont typeface="Arial"/>
              <a:buChar char="•"/>
            </a:pPr>
            <a:r>
              <a:rPr lang="en-US" b="0" baseline="0" dirty="0"/>
              <a:t>Matures after receptive language.</a:t>
            </a:r>
          </a:p>
          <a:p>
            <a:pPr marL="628650" lvl="1" indent="-171450">
              <a:buFont typeface="Arial"/>
              <a:buChar char="•"/>
            </a:pPr>
            <a:r>
              <a:rPr lang="en-US" b="0" baseline="0" dirty="0"/>
              <a:t>At 4 months, babbling stage—not imitation of adult speech.</a:t>
            </a:r>
          </a:p>
          <a:p>
            <a:pPr marL="628650" lvl="1" indent="-171450">
              <a:buFont typeface="Arial"/>
              <a:buChar char="•"/>
            </a:pPr>
            <a:r>
              <a:rPr lang="en-US" b="0" baseline="0" dirty="0"/>
              <a:t>By 10 months, babbling changed so household language can be identified. Babies lose ability to hear and produce sounds and tones found outside their native language.</a:t>
            </a:r>
          </a:p>
          <a:p>
            <a:pPr marL="628650" lvl="1" indent="-171450">
              <a:buFont typeface="Arial"/>
              <a:buChar char="•"/>
            </a:pPr>
            <a:endParaRPr lang="en-US" b="0" dirty="0"/>
          </a:p>
          <a:p>
            <a:pPr marL="628650" lvl="1" indent="-171450">
              <a:buFont typeface="Arial"/>
              <a:buChar char="•"/>
            </a:pP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21</a:t>
            </a:fld>
            <a:endParaRPr lang="en-US"/>
          </a:p>
        </p:txBody>
      </p:sp>
    </p:spTree>
    <p:extLst>
      <p:ext uri="{BB962C8B-B14F-4D97-AF65-F5344CB8AC3E}">
        <p14:creationId xmlns:p14="http://schemas.microsoft.com/office/powerpoint/2010/main" val="1458696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23</a:t>
            </a:fld>
            <a:endParaRPr lang="en-US"/>
          </a:p>
        </p:txBody>
      </p:sp>
    </p:spTree>
    <p:extLst>
      <p:ext uri="{BB962C8B-B14F-4D97-AF65-F5344CB8AC3E}">
        <p14:creationId xmlns:p14="http://schemas.microsoft.com/office/powerpoint/2010/main" val="92559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9.9</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24</a:t>
            </a:fld>
            <a:endParaRPr lang="en-US"/>
          </a:p>
        </p:txBody>
      </p:sp>
    </p:spTree>
    <p:extLst>
      <p:ext uri="{BB962C8B-B14F-4D97-AF65-F5344CB8AC3E}">
        <p14:creationId xmlns:p14="http://schemas.microsoft.com/office/powerpoint/2010/main" val="3312645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26</a:t>
            </a:fld>
            <a:endParaRPr lang="en-US"/>
          </a:p>
        </p:txBody>
      </p:sp>
    </p:spTree>
    <p:extLst>
      <p:ext uri="{BB962C8B-B14F-4D97-AF65-F5344CB8AC3E}">
        <p14:creationId xmlns:p14="http://schemas.microsoft.com/office/powerpoint/2010/main" val="326097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b="0" i="0" u="none" strike="noStrike" kern="1200" baseline="0" dirty="0">
                <a:solidFill>
                  <a:schemeClr val="tx1"/>
                </a:solidFill>
                <a:latin typeface="Arial" charset="0"/>
                <a:ea typeface="ＭＳ Ｐゴシック" charset="0"/>
                <a:cs typeface="Arial" charset="0"/>
              </a:rPr>
              <a:t>Figure 9.10</a:t>
            </a:r>
          </a:p>
          <a:p>
            <a:pPr marL="171450" indent="-171450">
              <a:buFont typeface="Arial"/>
              <a:buChar char="•"/>
            </a:pPr>
            <a:r>
              <a:rPr lang="en-US" sz="1200" b="0" i="0" u="none" strike="noStrike" kern="1200" baseline="0" dirty="0" err="1">
                <a:solidFill>
                  <a:schemeClr val="tx1"/>
                </a:solidFill>
                <a:latin typeface="Arial" charset="0"/>
                <a:ea typeface="ＭＳ Ｐゴシック" charset="0"/>
                <a:cs typeface="Arial" charset="0"/>
              </a:rPr>
              <a:t>Broca’s</a:t>
            </a:r>
            <a:r>
              <a:rPr lang="en-US" sz="1200" b="0" i="0" u="none" strike="noStrike" kern="1200" baseline="0" dirty="0">
                <a:solidFill>
                  <a:schemeClr val="tx1"/>
                </a:solidFill>
                <a:latin typeface="Arial" charset="0"/>
                <a:ea typeface="ＭＳ Ｐゴシック" charset="0"/>
                <a:cs typeface="Arial" charset="0"/>
              </a:rPr>
              <a:t> area controls language expression—an area of the frontal lobe, usually in the left hemisphere, that directs the muscle movements involved in speech.</a:t>
            </a:r>
          </a:p>
          <a:p>
            <a:pPr marL="171450" indent="-171450">
              <a:buFont typeface="Arial"/>
              <a:buChar char="•"/>
            </a:pPr>
            <a:r>
              <a:rPr lang="en-US" sz="1200" b="0" i="0" u="none" strike="noStrike" kern="1200" baseline="0" dirty="0">
                <a:solidFill>
                  <a:schemeClr val="tx1"/>
                </a:solidFill>
                <a:latin typeface="Arial" charset="0"/>
                <a:ea typeface="ＭＳ Ｐゴシック" charset="0"/>
                <a:cs typeface="Arial" charset="0"/>
              </a:rPr>
              <a:t>Wernicke’s area controls language reception—a brain area involved in language comprehension and expression; usually in the left temporal lobe.</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27</a:t>
            </a:fld>
            <a:endParaRPr lang="en-US"/>
          </a:p>
        </p:txBody>
      </p:sp>
    </p:spTree>
    <p:extLst>
      <p:ext uri="{BB962C8B-B14F-4D97-AF65-F5344CB8AC3E}">
        <p14:creationId xmlns:p14="http://schemas.microsoft.com/office/powerpoint/2010/main" val="1894787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Only humans communicate in complex sentences. Nevertheless, other animals’ impressive abilities to think and communicate challenge humans to consider what this means about the moral rights of other species.</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28</a:t>
            </a:fld>
            <a:endParaRPr lang="en-US"/>
          </a:p>
        </p:txBody>
      </p:sp>
    </p:spTree>
    <p:extLst>
      <p:ext uri="{BB962C8B-B14F-4D97-AF65-F5344CB8AC3E}">
        <p14:creationId xmlns:p14="http://schemas.microsoft.com/office/powerpoint/2010/main" val="1658646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30</a:t>
            </a:fld>
            <a:endParaRPr lang="en-US"/>
          </a:p>
        </p:txBody>
      </p:sp>
    </p:spTree>
    <p:extLst>
      <p:ext uri="{BB962C8B-B14F-4D97-AF65-F5344CB8AC3E}">
        <p14:creationId xmlns:p14="http://schemas.microsoft.com/office/powerpoint/2010/main" val="81308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9.11  When people view blocks of equally different</a:t>
            </a:r>
            <a:r>
              <a:rPr lang="en-US" baseline="0" dirty="0"/>
              <a:t> colors, they perceive those with different names as more different.  Thus the “green” and “blue” in contrast A may appear to differ more than the two equally different blues in contrast B. (</a:t>
            </a:r>
            <a:r>
              <a:rPr lang="en-US" baseline="0" dirty="0" err="1"/>
              <a:t>Özgen</a:t>
            </a:r>
            <a:r>
              <a:rPr lang="en-US" baseline="0" dirty="0"/>
              <a:t>, 2004).</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31</a:t>
            </a:fld>
            <a:endParaRPr lang="en-US"/>
          </a:p>
        </p:txBody>
      </p:sp>
    </p:spTree>
    <p:extLst>
      <p:ext uri="{BB962C8B-B14F-4D97-AF65-F5344CB8AC3E}">
        <p14:creationId xmlns:p14="http://schemas.microsoft.com/office/powerpoint/2010/main" val="236374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9.12  The traffic runs both ways between thinking and language. Thinking affects</a:t>
            </a:r>
            <a:r>
              <a:rPr lang="en-US" baseline="0" dirty="0"/>
              <a:t> language, which affects our thought.</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34</a:t>
            </a:fld>
            <a:endParaRPr lang="en-US"/>
          </a:p>
        </p:txBody>
      </p:sp>
    </p:spTree>
    <p:extLst>
      <p:ext uri="{BB962C8B-B14F-4D97-AF65-F5344CB8AC3E}">
        <p14:creationId xmlns:p14="http://schemas.microsoft.com/office/powerpoint/2010/main" val="2136406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35</a:t>
            </a:fld>
            <a:endParaRPr lang="en-US">
              <a:solidFill>
                <a:prstClr val="black"/>
              </a:solidFill>
            </a:endParaRPr>
          </a:p>
        </p:txBody>
      </p:sp>
    </p:spTree>
    <p:extLst>
      <p:ext uri="{BB962C8B-B14F-4D97-AF65-F5344CB8AC3E}">
        <p14:creationId xmlns:p14="http://schemas.microsoft.com/office/powerpoint/2010/main" val="484540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General intelligence</a:t>
            </a:r>
            <a:r>
              <a:rPr lang="en-US" sz="1200" b="0" i="1" u="none" strike="noStrike" kern="1200" baseline="0" dirty="0">
                <a:solidFill>
                  <a:schemeClr val="tx1"/>
                </a:solidFill>
                <a:latin typeface="Arial" charset="0"/>
                <a:ea typeface="ＭＳ Ｐゴシック" charset="0"/>
                <a:cs typeface="Arial" charset="0"/>
              </a:rPr>
              <a:t> (g): </a:t>
            </a:r>
            <a:r>
              <a:rPr lang="en-US" sz="1200" b="0" i="0" u="none" strike="noStrike" kern="1200" baseline="0" dirty="0">
                <a:solidFill>
                  <a:schemeClr val="tx1"/>
                </a:solidFill>
                <a:latin typeface="Arial" charset="0"/>
                <a:ea typeface="ＭＳ Ｐゴシック" charset="0"/>
                <a:cs typeface="Arial" charset="0"/>
              </a:rPr>
              <a:t>General intelligence factor that, according to Spearman and others, underlies specific mental abilities.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36</a:t>
            </a:fld>
            <a:endParaRPr lang="en-US">
              <a:solidFill>
                <a:prstClr val="black"/>
              </a:solidFill>
            </a:endParaRPr>
          </a:p>
        </p:txBody>
      </p:sp>
    </p:spTree>
    <p:extLst>
      <p:ext uri="{BB962C8B-B14F-4D97-AF65-F5344CB8AC3E}">
        <p14:creationId xmlns:p14="http://schemas.microsoft.com/office/powerpoint/2010/main" val="484540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Savant syndrome: a condition in which a person otherwise limited in mental ability has an exceptional special skill, such as in computation or drawing</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37</a:t>
            </a:fld>
            <a:endParaRPr lang="en-US"/>
          </a:p>
        </p:txBody>
      </p:sp>
    </p:spTree>
    <p:extLst>
      <p:ext uri="{BB962C8B-B14F-4D97-AF65-F5344CB8AC3E}">
        <p14:creationId xmlns:p14="http://schemas.microsoft.com/office/powerpoint/2010/main" val="517625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9.13</a:t>
            </a:r>
            <a:r>
              <a:rPr lang="en-US" baseline="0" dirty="0"/>
              <a:t>  Gardner has also proposed a ninth possible intelligence—existential intelligence (the ability to ponder deep questions about life).</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38</a:t>
            </a:fld>
            <a:endParaRPr lang="en-US"/>
          </a:p>
        </p:txBody>
      </p:sp>
    </p:spTree>
    <p:extLst>
      <p:ext uri="{BB962C8B-B14F-4D97-AF65-F5344CB8AC3E}">
        <p14:creationId xmlns:p14="http://schemas.microsoft.com/office/powerpoint/2010/main" val="517625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Emotionally intelligent people achieve greater personal and professional success. Some critics question whether calling these abilities “intelligence” stretches that concept too far.</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42</a:t>
            </a:fld>
            <a:endParaRPr lang="en-US">
              <a:solidFill>
                <a:prstClr val="black"/>
              </a:solidFill>
            </a:endParaRPr>
          </a:p>
        </p:txBody>
      </p:sp>
    </p:spTree>
    <p:extLst>
      <p:ext uri="{BB962C8B-B14F-4D97-AF65-F5344CB8AC3E}">
        <p14:creationId xmlns:p14="http://schemas.microsoft.com/office/powerpoint/2010/main" val="3259335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a:t>
            </a:r>
            <a:r>
              <a:rPr lang="en-US" baseline="0" dirty="0"/>
              <a:t> 9.2</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43</a:t>
            </a:fld>
            <a:endParaRPr lang="en-US">
              <a:solidFill>
                <a:prstClr val="black"/>
              </a:solidFill>
            </a:endParaRPr>
          </a:p>
        </p:txBody>
      </p:sp>
    </p:spTree>
    <p:extLst>
      <p:ext uri="{BB962C8B-B14F-4D97-AF65-F5344CB8AC3E}">
        <p14:creationId xmlns:p14="http://schemas.microsoft.com/office/powerpoint/2010/main" val="2363177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err="1">
                <a:solidFill>
                  <a:schemeClr val="tx1"/>
                </a:solidFill>
                <a:latin typeface="Arial" charset="0"/>
                <a:ea typeface="ＭＳ Ｐゴシック" charset="0"/>
                <a:cs typeface="Arial" charset="0"/>
              </a:rPr>
              <a:t>Binet</a:t>
            </a:r>
            <a:r>
              <a:rPr lang="en-US" sz="1200" b="0" i="0" u="none" strike="noStrike" kern="1200" baseline="0" dirty="0">
                <a:solidFill>
                  <a:schemeClr val="tx1"/>
                </a:solidFill>
                <a:latin typeface="Arial" charset="0"/>
                <a:ea typeface="ＭＳ Ｐゴシック" charset="0"/>
                <a:cs typeface="Arial" charset="0"/>
              </a:rPr>
              <a:t> started the modern intelligence testing movement in France in 1905 when he developed questions to help predict children’s future progress in the Paris school system.</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Mental age: A measure of intelligence test performance devised by </a:t>
            </a:r>
            <a:r>
              <a:rPr lang="en-US" dirty="0" err="1"/>
              <a:t>Binet</a:t>
            </a:r>
            <a:r>
              <a:rPr lang="en-US" dirty="0"/>
              <a:t>; the chronological</a:t>
            </a:r>
            <a:r>
              <a:rPr lang="en-US" baseline="0" dirty="0"/>
              <a:t> age that most typically corresponds to a given level of performance.</a:t>
            </a:r>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45</a:t>
            </a:fld>
            <a:endParaRPr lang="en-US">
              <a:solidFill>
                <a:prstClr val="black"/>
              </a:solidFill>
            </a:endParaRPr>
          </a:p>
        </p:txBody>
      </p:sp>
    </p:spTree>
    <p:extLst>
      <p:ext uri="{BB962C8B-B14F-4D97-AF65-F5344CB8AC3E}">
        <p14:creationId xmlns:p14="http://schemas.microsoft.com/office/powerpoint/2010/main" val="3805493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i="1"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47</a:t>
            </a:fld>
            <a:endParaRPr lang="en-US"/>
          </a:p>
        </p:txBody>
      </p:sp>
    </p:spTree>
    <p:extLst>
      <p:ext uri="{BB962C8B-B14F-4D97-AF65-F5344CB8AC3E}">
        <p14:creationId xmlns:p14="http://schemas.microsoft.com/office/powerpoint/2010/main" val="2339870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WAIS: Wechsler Adult Intelligence Scale</a:t>
            </a:r>
          </a:p>
          <a:p>
            <a:r>
              <a:rPr lang="en-US" sz="1200" b="0" i="0" u="none" strike="noStrike" kern="1200" baseline="0" dirty="0">
                <a:solidFill>
                  <a:schemeClr val="tx1"/>
                </a:solidFill>
                <a:latin typeface="Arial" charset="0"/>
                <a:ea typeface="ＭＳ Ｐゴシック" charset="0"/>
                <a:cs typeface="Arial" charset="0"/>
              </a:rPr>
              <a:t>WISC: Wechsler Intelligence Scale for Children</a:t>
            </a:r>
          </a:p>
          <a:p>
            <a:endParaRPr lang="en-US" sz="1200" b="0" i="0" u="none" strike="noStrike" kern="1200" baseline="0" dirty="0">
              <a:solidFill>
                <a:schemeClr val="tx1"/>
              </a:solidFill>
              <a:latin typeface="Arial" charset="0"/>
              <a:ea typeface="ＭＳ Ｐゴシック" charset="0"/>
              <a:cs typeface="Arial" charset="0"/>
            </a:endParaRPr>
          </a:p>
          <a:p>
            <a:r>
              <a:rPr lang="en-US" sz="1200" b="0" i="0" u="none" strike="noStrike" kern="1200" baseline="0" dirty="0">
                <a:solidFill>
                  <a:schemeClr val="tx1"/>
                </a:solidFill>
                <a:latin typeface="Arial" charset="0"/>
                <a:ea typeface="ＭＳ Ｐゴシック" charset="0"/>
                <a:cs typeface="Arial" charset="0"/>
              </a:rPr>
              <a:t>These tests differ from their predecessors in the way they offer an overall intelligence score as well as scores for various verbal and performance areas</a:t>
            </a:r>
            <a:r>
              <a:rPr lang="en-US" sz="1200" b="1" i="0" u="none" strike="noStrike" kern="1200" baseline="0" dirty="0">
                <a:solidFill>
                  <a:schemeClr val="tx1"/>
                </a:solidFill>
                <a:latin typeface="Arial" charset="0"/>
                <a:ea typeface="ＭＳ Ｐゴシック" charset="0"/>
                <a:cs typeface="Arial" charset="0"/>
              </a:rPr>
              <a:t>.</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48</a:t>
            </a:fld>
            <a:endParaRPr lang="en-US">
              <a:solidFill>
                <a:prstClr val="black"/>
              </a:solidFill>
            </a:endParaRPr>
          </a:p>
        </p:txBody>
      </p:sp>
    </p:spTree>
    <p:extLst>
      <p:ext uri="{BB962C8B-B14F-4D97-AF65-F5344CB8AC3E}">
        <p14:creationId xmlns:p14="http://schemas.microsoft.com/office/powerpoint/2010/main" val="3698759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49</a:t>
            </a:fld>
            <a:endParaRPr lang="en-US">
              <a:solidFill>
                <a:prstClr val="black"/>
              </a:solidFill>
            </a:endParaRPr>
          </a:p>
        </p:txBody>
      </p:sp>
    </p:spTree>
    <p:extLst>
      <p:ext uri="{BB962C8B-B14F-4D97-AF65-F5344CB8AC3E}">
        <p14:creationId xmlns:p14="http://schemas.microsoft.com/office/powerpoint/2010/main" val="971363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9.15</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51</a:t>
            </a:fld>
            <a:endParaRPr lang="en-US">
              <a:solidFill>
                <a:prstClr val="black"/>
              </a:solidFill>
            </a:endParaRPr>
          </a:p>
        </p:txBody>
      </p:sp>
    </p:spTree>
    <p:extLst>
      <p:ext uri="{BB962C8B-B14F-4D97-AF65-F5344CB8AC3E}">
        <p14:creationId xmlns:p14="http://schemas.microsoft.com/office/powerpoint/2010/main" val="2854564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52</a:t>
            </a:fld>
            <a:endParaRPr lang="en-US"/>
          </a:p>
        </p:txBody>
      </p:sp>
    </p:spTree>
    <p:extLst>
      <p:ext uri="{BB962C8B-B14F-4D97-AF65-F5344CB8AC3E}">
        <p14:creationId xmlns:p14="http://schemas.microsoft.com/office/powerpoint/2010/main" val="2790528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9.16</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54</a:t>
            </a:fld>
            <a:endParaRPr lang="en-US">
              <a:solidFill>
                <a:prstClr val="black"/>
              </a:solidFill>
            </a:endParaRPr>
          </a:p>
        </p:txBody>
      </p:sp>
    </p:spTree>
    <p:extLst>
      <p:ext uri="{BB962C8B-B14F-4D97-AF65-F5344CB8AC3E}">
        <p14:creationId xmlns:p14="http://schemas.microsoft.com/office/powerpoint/2010/main" val="2270364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Down syndrome</a:t>
            </a:r>
          </a:p>
          <a:p>
            <a:pPr lvl="1"/>
            <a:r>
              <a:rPr lang="en-US" dirty="0"/>
              <a:t>Condition of mild to severe intellectual disability and associated physical disorders caused by an extra copy of chromosome 21.</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59</a:t>
            </a:fld>
            <a:endParaRPr lang="en-US"/>
          </a:p>
        </p:txBody>
      </p:sp>
    </p:spTree>
    <p:extLst>
      <p:ext uri="{BB962C8B-B14F-4D97-AF65-F5344CB8AC3E}">
        <p14:creationId xmlns:p14="http://schemas.microsoft.com/office/powerpoint/2010/main" val="902888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9.18</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62</a:t>
            </a:fld>
            <a:endParaRPr lang="en-US">
              <a:solidFill>
                <a:prstClr val="black"/>
              </a:solidFill>
            </a:endParaRPr>
          </a:p>
        </p:txBody>
      </p:sp>
    </p:spTree>
    <p:extLst>
      <p:ext uri="{BB962C8B-B14F-4D97-AF65-F5344CB8AC3E}">
        <p14:creationId xmlns:p14="http://schemas.microsoft.com/office/powerpoint/2010/main" val="3935338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9.20  On</a:t>
            </a:r>
            <a:r>
              <a:rPr lang="en-US" baseline="0" dirty="0"/>
              <a:t> average, b</a:t>
            </a:r>
            <a:r>
              <a:rPr lang="en-US" dirty="0"/>
              <a:t>oys outperform girls in tests of spatial ability and complex math problems, though</a:t>
            </a:r>
            <a:r>
              <a:rPr lang="en-US" baseline="0" dirty="0"/>
              <a:t> in math computation and overall math performance, boys and girls hardly differ. The most reliable male edge appears in spatial ability tests such as this one. </a:t>
            </a:r>
          </a:p>
          <a:p>
            <a:endParaRPr lang="en-US" baseline="0" dirty="0"/>
          </a:p>
          <a:p>
            <a:r>
              <a:rPr lang="en-US" baseline="0" dirty="0"/>
              <a:t>ANSWER: </a:t>
            </a:r>
            <a:r>
              <a:rPr lang="en-US" sz="1200" b="0" i="0" u="none" strike="noStrike" kern="1200" baseline="0" dirty="0">
                <a:solidFill>
                  <a:schemeClr val="tx1"/>
                </a:solidFill>
                <a:latin typeface="Arial" charset="0"/>
                <a:ea typeface="ＭＳ Ｐゴシック" charset="0"/>
                <a:cs typeface="Arial" charset="0"/>
              </a:rPr>
              <a:t>The first and fourth alternatives.</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69</a:t>
            </a:fld>
            <a:endParaRPr lang="en-US"/>
          </a:p>
        </p:txBody>
      </p:sp>
    </p:spTree>
    <p:extLst>
      <p:ext uri="{BB962C8B-B14F-4D97-AF65-F5344CB8AC3E}">
        <p14:creationId xmlns:p14="http://schemas.microsoft.com/office/powerpoint/2010/main" val="16356149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Twenty-five hundred years </a:t>
            </a:r>
            <a:r>
              <a:rPr lang="en-US" sz="1200" b="0" i="0" u="none" strike="noStrike" kern="1200" baseline="0" dirty="0">
                <a:solidFill>
                  <a:schemeClr val="tx1"/>
                </a:solidFill>
                <a:latin typeface="Arial" charset="0"/>
                <a:ea typeface="ＭＳ Ｐゴシック" charset="0"/>
                <a:cs typeface="Arial" charset="0"/>
              </a:rPr>
              <a:t>ago, it was the Greeks and the Egyptians, then the Romans.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ＭＳ Ｐゴシック" charset="0"/>
                <a:cs typeface="Arial" charset="0"/>
              </a:rPr>
              <a:t>In the eighth and ninth centuries, genius seemed to reside in the Arab world.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ＭＳ Ｐゴシック" charset="0"/>
                <a:cs typeface="Arial" charset="0"/>
              </a:rPr>
              <a:t>Five hundred years ago, the Aztec Indians and the peoples of Northern Europe were the </a:t>
            </a:r>
            <a:r>
              <a:rPr lang="en-US" sz="1200" b="0" i="0" u="none" strike="noStrike" kern="1200" baseline="0" dirty="0" err="1">
                <a:solidFill>
                  <a:schemeClr val="tx1"/>
                </a:solidFill>
                <a:latin typeface="Arial" charset="0"/>
                <a:ea typeface="ＭＳ Ｐゴシック" charset="0"/>
                <a:cs typeface="Arial" charset="0"/>
              </a:rPr>
              <a:t>superachievers</a:t>
            </a:r>
            <a:r>
              <a:rPr lang="en-US" sz="1200" b="0" i="0" u="none" strike="noStrike" kern="1200" baseline="0" dirty="0">
                <a:solidFill>
                  <a:schemeClr val="tx1"/>
                </a:solidFill>
                <a:latin typeface="Arial" charset="0"/>
                <a:ea typeface="ＭＳ Ｐゴシック" charset="0"/>
                <a:cs typeface="Arial" charset="0"/>
              </a:rPr>
              <a:t>.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ＭＳ Ｐゴシック" charset="0"/>
                <a:cs typeface="Arial" charset="0"/>
              </a:rPr>
              <a:t>Today, people notice Asian technological genius and Jewish cultural success. </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ＭＳ Ｐゴシック" charset="0"/>
                <a:cs typeface="Arial" charset="0"/>
              </a:rPr>
              <a:t>Cultures rise and fall over centuries; genes do not. That fact makes it difficult to attribute a natural superiority to any race.</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71</a:t>
            </a:fld>
            <a:endParaRPr lang="en-US"/>
          </a:p>
        </p:txBody>
      </p:sp>
    </p:spTree>
    <p:extLst>
      <p:ext uri="{BB962C8B-B14F-4D97-AF65-F5344CB8AC3E}">
        <p14:creationId xmlns:p14="http://schemas.microsoft.com/office/powerpoint/2010/main" val="849680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9.21</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72</a:t>
            </a:fld>
            <a:endParaRPr lang="en-US">
              <a:solidFill>
                <a:prstClr val="black"/>
              </a:solidFill>
            </a:endParaRPr>
          </a:p>
        </p:txBody>
      </p:sp>
    </p:spTree>
    <p:extLst>
      <p:ext uri="{BB962C8B-B14F-4D97-AF65-F5344CB8AC3E}">
        <p14:creationId xmlns:p14="http://schemas.microsoft.com/office/powerpoint/2010/main" val="38712403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Intelligence researchers suggest use of culture-neutral questions to enable culture-fair aptitude tests.</a:t>
            </a:r>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74</a:t>
            </a:fld>
            <a:endParaRPr lang="en-US">
              <a:solidFill>
                <a:prstClr val="black"/>
              </a:solidFill>
            </a:endParaRPr>
          </a:p>
        </p:txBody>
      </p:sp>
    </p:spTree>
    <p:extLst>
      <p:ext uri="{BB962C8B-B14F-4D97-AF65-F5344CB8AC3E}">
        <p14:creationId xmlns:p14="http://schemas.microsoft.com/office/powerpoint/2010/main" val="718612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78</a:t>
            </a:fld>
            <a:endParaRPr lang="en-US"/>
          </a:p>
        </p:txBody>
      </p:sp>
    </p:spTree>
    <p:extLst>
      <p:ext uri="{BB962C8B-B14F-4D97-AF65-F5344CB8AC3E}">
        <p14:creationId xmlns:p14="http://schemas.microsoft.com/office/powerpoint/2010/main" val="4293496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 y="228601"/>
            <a:ext cx="2971800" cy="609599"/>
          </a:xfrm>
        </p:spPr>
        <p:txBody>
          <a:bodyPr>
            <a:normAutofit/>
          </a:bodyPr>
          <a:lstStyle>
            <a:lvl1pPr>
              <a:defRPr sz="2400" i="1"/>
            </a:lvl1pPr>
          </a:lstStyle>
          <a:p>
            <a:r>
              <a:rPr lang="en-US" dirty="0"/>
              <a:t>Chapter</a:t>
            </a:r>
          </a:p>
        </p:txBody>
      </p:sp>
      <p:sp>
        <p:nvSpPr>
          <p:cNvPr id="3" name="Subtitle 2"/>
          <p:cNvSpPr>
            <a:spLocks noGrp="1"/>
          </p:cNvSpPr>
          <p:nvPr>
            <p:ph type="subTitle" idx="1" hasCustomPrompt="1"/>
          </p:nvPr>
        </p:nvSpPr>
        <p:spPr>
          <a:xfrm>
            <a:off x="228600" y="1066800"/>
            <a:ext cx="2971800" cy="1752600"/>
          </a:xfrm>
        </p:spPr>
        <p:txBody>
          <a:bodyPr>
            <a:normAutofit/>
          </a:bodyPr>
          <a:lstStyle>
            <a:lvl1pPr marL="0" indent="0" algn="l">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Title</a:t>
            </a:r>
          </a:p>
        </p:txBody>
      </p:sp>
      <p:pic>
        <p:nvPicPr>
          <p:cNvPr id="7" name="Picture 6" descr="This is the cover graphic from Exploring Psychology Tenth Edition. It shows a person using a series of cables to navigate over a valley of trees with mountains in the background."/>
          <p:cNvPicPr>
            <a:picLocks noChangeAspect="1"/>
          </p:cNvPicPr>
          <p:nvPr/>
        </p:nvPicPr>
        <p:blipFill rotWithShape="1">
          <a:blip r:embed="rId2" cstate="print">
            <a:extLst>
              <a:ext uri="{28A0092B-C50C-407E-A947-70E740481C1C}">
                <a14:useLocalDpi xmlns:a14="http://schemas.microsoft.com/office/drawing/2010/main" val="0"/>
              </a:ext>
            </a:extLst>
          </a:blip>
          <a:srcRect b="82"/>
          <a:stretch/>
        </p:blipFill>
        <p:spPr>
          <a:xfrm>
            <a:off x="3389417" y="-1"/>
            <a:ext cx="5830783" cy="6943061"/>
          </a:xfrm>
          <a:prstGeom prst="rect">
            <a:avLst/>
          </a:prstGeom>
        </p:spPr>
      </p:pic>
      <p:cxnSp>
        <p:nvCxnSpPr>
          <p:cNvPr id="8" name="Straight Connector 7"/>
          <p:cNvCxnSpPr/>
          <p:nvPr/>
        </p:nvCxnSpPr>
        <p:spPr>
          <a:xfrm>
            <a:off x="3389417" y="0"/>
            <a:ext cx="0" cy="6858000"/>
          </a:xfrm>
          <a:prstGeom prst="line">
            <a:avLst/>
          </a:prstGeom>
          <a:ln w="76200">
            <a:solidFill>
              <a:srgbClr val="FFAA1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7266563" y="6627856"/>
            <a:ext cx="1877437" cy="246221"/>
          </a:xfrm>
          <a:prstGeom prst="rect">
            <a:avLst/>
          </a:prstGeom>
        </p:spPr>
        <p:txBody>
          <a:bodyPr wrap="none">
            <a:spAutoFit/>
          </a:bodyPr>
          <a:lstStyle/>
          <a:p>
            <a:r>
              <a:rPr lang="en-US" sz="1000" dirty="0">
                <a:solidFill>
                  <a:schemeClr val="bg1"/>
                </a:solidFill>
              </a:rPr>
              <a:t>Josef F. </a:t>
            </a:r>
            <a:r>
              <a:rPr lang="en-US" sz="1000" dirty="0" err="1">
                <a:solidFill>
                  <a:schemeClr val="bg1"/>
                </a:solidFill>
              </a:rPr>
              <a:t>Steufer</a:t>
            </a:r>
            <a:r>
              <a:rPr lang="en-US" sz="1000" dirty="0">
                <a:solidFill>
                  <a:schemeClr val="bg1"/>
                </a:solidFill>
              </a:rPr>
              <a:t>/Getty Images</a:t>
            </a:r>
          </a:p>
        </p:txBody>
      </p:sp>
    </p:spTree>
    <p:extLst>
      <p:ext uri="{BB962C8B-B14F-4D97-AF65-F5344CB8AC3E}">
        <p14:creationId xmlns:p14="http://schemas.microsoft.com/office/powerpoint/2010/main" val="632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Decorative background"/>
          <p:cNvPicPr>
            <a:picLocks noChangeAspect="1"/>
          </p:cNvPicPr>
          <p:nvPr/>
        </p:nvPicPr>
        <p:blipFill rotWithShape="1">
          <a:blip r:embed="rId2" cstate="print">
            <a:extLst>
              <a:ext uri="{28A0092B-C50C-407E-A947-70E740481C1C}">
                <a14:useLocalDpi xmlns:a14="http://schemas.microsoft.com/office/drawing/2010/main" val="0"/>
              </a:ext>
            </a:extLst>
          </a:blip>
          <a:srcRect l="9303" r="8276"/>
          <a:stretch/>
        </p:blipFill>
        <p:spPr>
          <a:xfrm>
            <a:off x="0" y="0"/>
            <a:ext cx="9144000" cy="6877281"/>
          </a:xfrm>
          <a:prstGeom prst="rect">
            <a:avLst/>
          </a:prstGeom>
        </p:spPr>
      </p:pic>
      <p:sp>
        <p:nvSpPr>
          <p:cNvPr id="3" name="Content Placeholder 2"/>
          <p:cNvSpPr>
            <a:spLocks noGrp="1"/>
          </p:cNvSpPr>
          <p:nvPr>
            <p:ph idx="1"/>
          </p:nvPr>
        </p:nvSpPr>
        <p:spPr/>
        <p:txBody>
          <a:bodyPr>
            <a:normAutofit/>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normAutofit/>
          </a:bodyPr>
          <a:lstStyle>
            <a:lvl1pPr algn="l">
              <a:defRPr sz="3200">
                <a:solidFill>
                  <a:srgbClr val="54728F"/>
                </a:solidFill>
                <a:latin typeface="Arial" pitchFamily="34" charset="0"/>
                <a:cs typeface="Arial"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1559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10D4EC8-ADD1-40F4-9DC0-894C877E2F89}" type="datetimeFigureOut">
              <a:rPr lang="en-US" smtClean="0"/>
              <a:t>2/21/2018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370CEAE-E829-439C-9D91-A0C72302BFBD}" type="slidenum">
              <a:rPr lang="en-US" smtClean="0"/>
              <a:t>‹#›</a:t>
            </a:fld>
            <a:endParaRPr lang="en-US"/>
          </a:p>
        </p:txBody>
      </p:sp>
    </p:spTree>
    <p:extLst>
      <p:ext uri="{BB962C8B-B14F-4D97-AF65-F5344CB8AC3E}">
        <p14:creationId xmlns:p14="http://schemas.microsoft.com/office/powerpoint/2010/main" val="3043323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512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16400"/>
            <a:ext cx="8229600" cy="1909763"/>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2"/>
          <p:cNvSpPr>
            <a:spLocks noGrp="1" noChangeArrowheads="1"/>
          </p:cNvSpPr>
          <p:nvPr>
            <p:ph type="title"/>
          </p:nvPr>
        </p:nvSpPr>
        <p:spPr bwMode="auto">
          <a:xfrm>
            <a:off x="0" y="3505200"/>
            <a:ext cx="91440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rmAutofit/>
          </a:bodyPr>
          <a:lstStyle>
            <a:lvl1pPr algn="ctr">
              <a:defRPr/>
            </a:lvl1pPr>
          </a:lstStyle>
          <a:p>
            <a:pPr lvl="0"/>
            <a:r>
              <a:rPr lang="en-US"/>
              <a:t>Click to edit Master title style</a:t>
            </a:r>
            <a:endParaRPr lang="en-US" dirty="0"/>
          </a:p>
        </p:txBody>
      </p:sp>
    </p:spTree>
    <p:extLst>
      <p:ext uri="{BB962C8B-B14F-4D97-AF65-F5344CB8AC3E}">
        <p14:creationId xmlns:p14="http://schemas.microsoft.com/office/powerpoint/2010/main" val="3984562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Tree>
    <p:extLst>
      <p:ext uri="{BB962C8B-B14F-4D97-AF65-F5344CB8AC3E}">
        <p14:creationId xmlns:p14="http://schemas.microsoft.com/office/powerpoint/2010/main" val="327627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Decorative background"/>
          <p:cNvPicPr>
            <a:picLocks noChangeAspect="1"/>
          </p:cNvPicPr>
          <p:nvPr/>
        </p:nvPicPr>
        <p:blipFill rotWithShape="1">
          <a:blip r:embed="rId8" cstate="print">
            <a:extLst>
              <a:ext uri="{28A0092B-C50C-407E-A947-70E740481C1C}">
                <a14:useLocalDpi xmlns:a14="http://schemas.microsoft.com/office/drawing/2010/main" val="0"/>
              </a:ext>
            </a:extLst>
          </a:blip>
          <a:srcRect l="9303" r="8276"/>
          <a:stretch/>
        </p:blipFill>
        <p:spPr>
          <a:xfrm>
            <a:off x="0" y="0"/>
            <a:ext cx="9144000" cy="6877281"/>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34824509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rgbClr val="54728F"/>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9</a:t>
            </a:r>
          </a:p>
        </p:txBody>
      </p:sp>
      <p:sp>
        <p:nvSpPr>
          <p:cNvPr id="3" name="Subtitle 2"/>
          <p:cNvSpPr>
            <a:spLocks noGrp="1"/>
          </p:cNvSpPr>
          <p:nvPr>
            <p:ph type="subTitle" idx="1"/>
          </p:nvPr>
        </p:nvSpPr>
        <p:spPr/>
        <p:txBody>
          <a:bodyPr>
            <a:noAutofit/>
          </a:bodyPr>
          <a:lstStyle/>
          <a:p>
            <a:r>
              <a:rPr lang="en-US" dirty="0"/>
              <a:t>Thinking, Language and Intelligence</a:t>
            </a:r>
          </a:p>
        </p:txBody>
      </p:sp>
    </p:spTree>
    <p:extLst>
      <p:ext uri="{BB962C8B-B14F-4D97-AF65-F5344CB8AC3E}">
        <p14:creationId xmlns:p14="http://schemas.microsoft.com/office/powerpoint/2010/main" val="403771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lstStyle/>
          <a:p>
            <a:r>
              <a:rPr lang="en-US" dirty="0"/>
              <a:t>Thinking</a:t>
            </a:r>
          </a:p>
          <a:p>
            <a:r>
              <a:rPr lang="en-US" dirty="0"/>
              <a:t>Language and Thought</a:t>
            </a:r>
          </a:p>
          <a:p>
            <a:r>
              <a:rPr lang="en-US" dirty="0"/>
              <a:t>Intelligence and Its Assessment</a:t>
            </a:r>
          </a:p>
          <a:p>
            <a:r>
              <a:rPr lang="en-US" dirty="0"/>
              <a:t>Genetic and Environmental Influences on Intelligence</a:t>
            </a:r>
          </a:p>
          <a:p>
            <a:endParaRPr lang="en-US" dirty="0"/>
          </a:p>
        </p:txBody>
      </p:sp>
      <p:sp>
        <p:nvSpPr>
          <p:cNvPr id="2" name="Title 1"/>
          <p:cNvSpPr>
            <a:spLocks noGrp="1"/>
          </p:cNvSpPr>
          <p:nvPr>
            <p:ph type="title"/>
          </p:nvPr>
        </p:nvSpPr>
        <p:spPr/>
        <p:txBody>
          <a:bodyPr/>
          <a:lstStyle/>
          <a:p>
            <a:r>
              <a:rPr lang="en-US" dirty="0"/>
              <a:t>Chapter Overview</a:t>
            </a:r>
          </a:p>
        </p:txBody>
      </p:sp>
    </p:spTree>
    <p:extLst>
      <p:ext uri="{BB962C8B-B14F-4D97-AF65-F5344CB8AC3E}">
        <p14:creationId xmlns:p14="http://schemas.microsoft.com/office/powerpoint/2010/main" val="2029104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4615369" y="4418129"/>
            <a:ext cx="3657600" cy="1897469"/>
          </a:xfrm>
          <a:custGeom>
            <a:avLst/>
            <a:gdLst>
              <a:gd name="connsiteX0" fmla="*/ 0 w 3162448"/>
              <a:gd name="connsiteY0" fmla="*/ 0 h 1897469"/>
              <a:gd name="connsiteX1" fmla="*/ 3162448 w 3162448"/>
              <a:gd name="connsiteY1" fmla="*/ 0 h 1897469"/>
              <a:gd name="connsiteX2" fmla="*/ 3162448 w 3162448"/>
              <a:gd name="connsiteY2" fmla="*/ 1897469 h 1897469"/>
              <a:gd name="connsiteX3" fmla="*/ 0 w 3162448"/>
              <a:gd name="connsiteY3" fmla="*/ 1897469 h 1897469"/>
              <a:gd name="connsiteX4" fmla="*/ 0 w 3162448"/>
              <a:gd name="connsiteY4" fmla="*/ 0 h 1897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448" h="1897469">
                <a:moveTo>
                  <a:pt x="0" y="0"/>
                </a:moveTo>
                <a:lnTo>
                  <a:pt x="3162448" y="0"/>
                </a:lnTo>
                <a:lnTo>
                  <a:pt x="3162448" y="1897469"/>
                </a:lnTo>
                <a:lnTo>
                  <a:pt x="0" y="1897469"/>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400" kern="1200" dirty="0">
                <a:latin typeface="Arial" pitchFamily="34" charset="0"/>
                <a:cs typeface="Arial" pitchFamily="34" charset="0"/>
              </a:rPr>
              <a:t>Categories</a:t>
            </a:r>
            <a:r>
              <a:rPr lang="en-US" sz="2400" b="1" kern="1200" dirty="0">
                <a:latin typeface="Arial" pitchFamily="34" charset="0"/>
                <a:cs typeface="Arial" pitchFamily="34" charset="0"/>
              </a:rPr>
              <a:t> </a:t>
            </a:r>
            <a:r>
              <a:rPr lang="en-US" sz="2400" b="0" kern="1200" dirty="0">
                <a:latin typeface="Arial" pitchFamily="34" charset="0"/>
                <a:cs typeface="Arial" pitchFamily="34" charset="0"/>
              </a:rPr>
              <a:t>boundaries </a:t>
            </a:r>
            <a:r>
              <a:rPr lang="en-US" sz="2400" kern="1200" dirty="0">
                <a:latin typeface="Arial" pitchFamily="34" charset="0"/>
                <a:cs typeface="Arial" pitchFamily="34" charset="0"/>
              </a:rPr>
              <a:t>begin to blur as movement away from prototypes occurs.</a:t>
            </a:r>
          </a:p>
        </p:txBody>
      </p:sp>
      <p:sp>
        <p:nvSpPr>
          <p:cNvPr id="10" name="Freeform 9"/>
          <p:cNvSpPr/>
          <p:nvPr/>
        </p:nvSpPr>
        <p:spPr>
          <a:xfrm>
            <a:off x="725557" y="4418129"/>
            <a:ext cx="3657600" cy="1897469"/>
          </a:xfrm>
          <a:custGeom>
            <a:avLst/>
            <a:gdLst>
              <a:gd name="connsiteX0" fmla="*/ 0 w 3162448"/>
              <a:gd name="connsiteY0" fmla="*/ 0 h 1897469"/>
              <a:gd name="connsiteX1" fmla="*/ 3162448 w 3162448"/>
              <a:gd name="connsiteY1" fmla="*/ 0 h 1897469"/>
              <a:gd name="connsiteX2" fmla="*/ 3162448 w 3162448"/>
              <a:gd name="connsiteY2" fmla="*/ 1897469 h 1897469"/>
              <a:gd name="connsiteX3" fmla="*/ 0 w 3162448"/>
              <a:gd name="connsiteY3" fmla="*/ 1897469 h 1897469"/>
              <a:gd name="connsiteX4" fmla="*/ 0 w 3162448"/>
              <a:gd name="connsiteY4" fmla="*/ 0 h 1897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448" h="1897469">
                <a:moveTo>
                  <a:pt x="0" y="0"/>
                </a:moveTo>
                <a:lnTo>
                  <a:pt x="3162448" y="0"/>
                </a:lnTo>
                <a:lnTo>
                  <a:pt x="3162448" y="1897469"/>
                </a:lnTo>
                <a:lnTo>
                  <a:pt x="0" y="1897469"/>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400" kern="1200" dirty="0">
                <a:latin typeface="Arial" pitchFamily="34" charset="0"/>
                <a:cs typeface="Arial" pitchFamily="34" charset="0"/>
              </a:rPr>
              <a:t>After placing an item in a category, memory gradually shifts it toward a category </a:t>
            </a:r>
            <a:r>
              <a:rPr lang="en-US" sz="2400" b="1" kern="1200" dirty="0">
                <a:latin typeface="Arial" pitchFamily="34" charset="0"/>
                <a:cs typeface="Arial" pitchFamily="34" charset="0"/>
              </a:rPr>
              <a:t>prototype</a:t>
            </a:r>
            <a:r>
              <a:rPr lang="en-US" sz="2400" kern="1200" dirty="0">
                <a:latin typeface="Arial" pitchFamily="34" charset="0"/>
                <a:cs typeface="Arial" pitchFamily="34" charset="0"/>
              </a:rPr>
              <a:t>.</a:t>
            </a:r>
          </a:p>
        </p:txBody>
      </p:sp>
      <p:sp>
        <p:nvSpPr>
          <p:cNvPr id="8" name="Freeform 7"/>
          <p:cNvSpPr/>
          <p:nvPr/>
        </p:nvSpPr>
        <p:spPr>
          <a:xfrm>
            <a:off x="4735700" y="2004694"/>
            <a:ext cx="3657600" cy="1897469"/>
          </a:xfrm>
          <a:custGeom>
            <a:avLst/>
            <a:gdLst>
              <a:gd name="connsiteX0" fmla="*/ 0 w 3162448"/>
              <a:gd name="connsiteY0" fmla="*/ 0 h 1897469"/>
              <a:gd name="connsiteX1" fmla="*/ 3162448 w 3162448"/>
              <a:gd name="connsiteY1" fmla="*/ 0 h 1897469"/>
              <a:gd name="connsiteX2" fmla="*/ 3162448 w 3162448"/>
              <a:gd name="connsiteY2" fmla="*/ 1897469 h 1897469"/>
              <a:gd name="connsiteX3" fmla="*/ 0 w 3162448"/>
              <a:gd name="connsiteY3" fmla="*/ 1897469 h 1897469"/>
              <a:gd name="connsiteX4" fmla="*/ 0 w 3162448"/>
              <a:gd name="connsiteY4" fmla="*/ 0 h 1897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448" h="1897469">
                <a:moveTo>
                  <a:pt x="0" y="0"/>
                </a:moveTo>
                <a:lnTo>
                  <a:pt x="3162448" y="0"/>
                </a:lnTo>
                <a:lnTo>
                  <a:pt x="3162448" y="1897469"/>
                </a:lnTo>
                <a:lnTo>
                  <a:pt x="0" y="1897469"/>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400" b="1" kern="1200" dirty="0">
                <a:latin typeface="Arial" pitchFamily="34" charset="0"/>
                <a:cs typeface="Arial" pitchFamily="34" charset="0"/>
              </a:rPr>
              <a:t>Concepts </a:t>
            </a:r>
            <a:r>
              <a:rPr lang="en-US" sz="2400" kern="1200" dirty="0">
                <a:latin typeface="Arial" pitchFamily="34" charset="0"/>
                <a:cs typeface="Arial" pitchFamily="34" charset="0"/>
              </a:rPr>
              <a:t>help to simplify thinking through mental grouping of similar objects, events, ideas, or people.</a:t>
            </a:r>
          </a:p>
        </p:txBody>
      </p:sp>
      <p:sp>
        <p:nvSpPr>
          <p:cNvPr id="6" name="Freeform 5"/>
          <p:cNvSpPr/>
          <p:nvPr/>
        </p:nvSpPr>
        <p:spPr>
          <a:xfrm>
            <a:off x="725557" y="1986321"/>
            <a:ext cx="3657600" cy="1897469"/>
          </a:xfrm>
          <a:custGeom>
            <a:avLst/>
            <a:gdLst>
              <a:gd name="connsiteX0" fmla="*/ 0 w 3162448"/>
              <a:gd name="connsiteY0" fmla="*/ 0 h 1897469"/>
              <a:gd name="connsiteX1" fmla="*/ 3162448 w 3162448"/>
              <a:gd name="connsiteY1" fmla="*/ 0 h 1897469"/>
              <a:gd name="connsiteX2" fmla="*/ 3162448 w 3162448"/>
              <a:gd name="connsiteY2" fmla="*/ 1897469 h 1897469"/>
              <a:gd name="connsiteX3" fmla="*/ 0 w 3162448"/>
              <a:gd name="connsiteY3" fmla="*/ 1897469 h 1897469"/>
              <a:gd name="connsiteX4" fmla="*/ 0 w 3162448"/>
              <a:gd name="connsiteY4" fmla="*/ 0 h 1897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448" h="1897469">
                <a:moveTo>
                  <a:pt x="0" y="0"/>
                </a:moveTo>
                <a:lnTo>
                  <a:pt x="3162448" y="0"/>
                </a:lnTo>
                <a:lnTo>
                  <a:pt x="3162448" y="1897469"/>
                </a:lnTo>
                <a:lnTo>
                  <a:pt x="0" y="1897469"/>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400" b="1" kern="1200" dirty="0">
                <a:latin typeface="Arial" pitchFamily="34" charset="0"/>
                <a:cs typeface="Arial" pitchFamily="34" charset="0"/>
              </a:rPr>
              <a:t>Cognition</a:t>
            </a:r>
            <a:r>
              <a:rPr lang="en-US" sz="2400" kern="1200" dirty="0">
                <a:latin typeface="Arial" pitchFamily="34" charset="0"/>
                <a:cs typeface="Arial" pitchFamily="34" charset="0"/>
              </a:rPr>
              <a:t>: All the mental activities associated with thinking, knowing, remembering, and communicating.</a:t>
            </a:r>
          </a:p>
        </p:txBody>
      </p:sp>
      <p:sp>
        <p:nvSpPr>
          <p:cNvPr id="12" name="Rectangle 11"/>
          <p:cNvSpPr/>
          <p:nvPr/>
        </p:nvSpPr>
        <p:spPr>
          <a:xfrm>
            <a:off x="477630" y="873500"/>
            <a:ext cx="6211496" cy="830997"/>
          </a:xfrm>
          <a:prstGeom prst="rect">
            <a:avLst/>
          </a:prstGeom>
        </p:spPr>
        <p:txBody>
          <a:bodyPr wrap="square">
            <a:spAutoFit/>
          </a:bodyPr>
          <a:lstStyle/>
          <a:p>
            <a:r>
              <a:rPr lang="en-US" sz="2400" b="1" dirty="0">
                <a:solidFill>
                  <a:prstClr val="black"/>
                </a:solidFill>
                <a:latin typeface="Arial" pitchFamily="34" charset="0"/>
                <a:ea typeface="+mj-ea"/>
                <a:cs typeface="Arial" pitchFamily="34" charset="0"/>
              </a:rPr>
              <a:t>9-1: WHAT IS COGNITION, AND WHAT ARE THE FUNCTIONS OF CONCEPTS?</a:t>
            </a:r>
            <a:r>
              <a:rPr lang="en-US" sz="2400" b="1" dirty="0">
                <a:solidFill>
                  <a:srgbClr val="54728F"/>
                </a:solidFill>
                <a:latin typeface="Arial" pitchFamily="34" charset="0"/>
                <a:ea typeface="+mj-ea"/>
                <a:cs typeface="Arial" pitchFamily="34" charset="0"/>
              </a:rPr>
              <a:t> </a:t>
            </a:r>
            <a:endParaRPr lang="en-US" sz="2400" b="1" dirty="0">
              <a:latin typeface="Arial" pitchFamily="34" charset="0"/>
              <a:cs typeface="Arial" pitchFamily="34" charset="0"/>
            </a:endParaRPr>
          </a:p>
        </p:txBody>
      </p:sp>
      <p:sp>
        <p:nvSpPr>
          <p:cNvPr id="2" name="Title 1"/>
          <p:cNvSpPr>
            <a:spLocks noGrp="1"/>
          </p:cNvSpPr>
          <p:nvPr>
            <p:ph type="title"/>
          </p:nvPr>
        </p:nvSpPr>
        <p:spPr>
          <a:xfrm>
            <a:off x="477630" y="0"/>
            <a:ext cx="8229600" cy="873500"/>
          </a:xfrm>
        </p:spPr>
        <p:txBody>
          <a:bodyPr>
            <a:noAutofit/>
          </a:bodyPr>
          <a:lstStyle/>
          <a:p>
            <a:br>
              <a:rPr lang="en-US" dirty="0"/>
            </a:br>
            <a:r>
              <a:rPr lang="en-US" dirty="0"/>
              <a:t>Thinking </a:t>
            </a:r>
            <a:br>
              <a:rPr lang="en-US" dirty="0"/>
            </a:br>
            <a:r>
              <a:rPr lang="en-US" sz="2800" dirty="0"/>
              <a:t>Concepts</a:t>
            </a:r>
            <a:br>
              <a:rPr lang="en-US" dirty="0"/>
            </a:br>
            <a:endParaRPr lang="en-US" dirty="0"/>
          </a:p>
        </p:txBody>
      </p:sp>
    </p:spTree>
    <p:extLst>
      <p:ext uri="{BB962C8B-B14F-4D97-AF65-F5344CB8AC3E}">
        <p14:creationId xmlns:p14="http://schemas.microsoft.com/office/powerpoint/2010/main" val="1719240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Thinking</a:t>
            </a:r>
            <a:br>
              <a:rPr lang="en-US" dirty="0"/>
            </a:br>
            <a:r>
              <a:rPr lang="en-US" sz="3100" dirty="0"/>
              <a:t>Problem Solving: Strategies and Obstacles</a:t>
            </a:r>
            <a:br>
              <a:rPr lang="en-US" dirty="0"/>
            </a:br>
            <a:endParaRPr lang="en-US" sz="2800" dirty="0"/>
          </a:p>
        </p:txBody>
      </p:sp>
      <p:sp>
        <p:nvSpPr>
          <p:cNvPr id="3" name="Text Placeholder 2"/>
          <p:cNvSpPr>
            <a:spLocks noGrp="1"/>
          </p:cNvSpPr>
          <p:nvPr>
            <p:ph type="body" sz="half" idx="1"/>
          </p:nvPr>
        </p:nvSpPr>
        <p:spPr>
          <a:xfrm>
            <a:off x="457200" y="1600200"/>
            <a:ext cx="7997687" cy="4525963"/>
          </a:xfrm>
        </p:spPr>
        <p:txBody>
          <a:bodyPr>
            <a:normAutofit/>
          </a:bodyPr>
          <a:lstStyle/>
          <a:p>
            <a:pPr marL="0" indent="0">
              <a:buNone/>
            </a:pPr>
            <a:r>
              <a:rPr lang="en-US" b="1" dirty="0"/>
              <a:t>9-2: WHAT COGNITIVE STRATEGIES ASSIST OUR PROBLEM SOLVING, AND WHAT OBSTACLES HINDER IT? </a:t>
            </a:r>
          </a:p>
          <a:p>
            <a:r>
              <a:rPr lang="en-US" dirty="0"/>
              <a:t>An </a:t>
            </a:r>
            <a:r>
              <a:rPr lang="en-US" b="1" dirty="0"/>
              <a:t>algorithm</a:t>
            </a:r>
            <a:r>
              <a:rPr lang="en-US" dirty="0"/>
              <a:t> is a methodical, logical rule or procedure that guarantees a solution to a problem.</a:t>
            </a:r>
          </a:p>
          <a:p>
            <a:r>
              <a:rPr lang="en-US" dirty="0"/>
              <a:t>A </a:t>
            </a:r>
            <a:r>
              <a:rPr lang="en-US" b="1" dirty="0"/>
              <a:t>heuristic</a:t>
            </a:r>
            <a:r>
              <a:rPr lang="en-US" dirty="0"/>
              <a:t> is a simpler strategy that is usually speedier than an algorithm but is also more error prone.</a:t>
            </a:r>
          </a:p>
          <a:p>
            <a:r>
              <a:rPr lang="en-US" b="1" dirty="0"/>
              <a:t>Insight</a:t>
            </a:r>
            <a:r>
              <a:rPr lang="en-US" dirty="0"/>
              <a:t> is not a strategy-based solution, but rather a sudden flash of inspiration that solves a problem.</a:t>
            </a:r>
          </a:p>
        </p:txBody>
      </p:sp>
    </p:spTree>
    <p:extLst>
      <p:ext uri="{BB962C8B-B14F-4D97-AF65-F5344CB8AC3E}">
        <p14:creationId xmlns:p14="http://schemas.microsoft.com/office/powerpoint/2010/main" val="1678345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r>
              <a:rPr lang="en-US" dirty="0"/>
              <a:t>Once we incorrectly represent a problem, it’s hard to restructure how we approach it.</a:t>
            </a:r>
          </a:p>
          <a:p>
            <a:r>
              <a:rPr lang="en-US" b="1" dirty="0"/>
              <a:t>Confirmation bias </a:t>
            </a:r>
            <a:r>
              <a:rPr lang="en-US" dirty="0"/>
              <a:t>predisposes us to verify rather than challenge our preconceptions.</a:t>
            </a:r>
          </a:p>
          <a:p>
            <a:r>
              <a:rPr lang="en-US" b="1" dirty="0"/>
              <a:t>Fixation</a:t>
            </a:r>
            <a:r>
              <a:rPr lang="en-US" dirty="0"/>
              <a:t>, such as </a:t>
            </a:r>
            <a:r>
              <a:rPr lang="en-US" i="1" dirty="0"/>
              <a:t>mental set, </a:t>
            </a:r>
            <a:r>
              <a:rPr lang="en-US" dirty="0"/>
              <a:t>may prevent us from taking the fresh perspective that would lead to a solution.</a:t>
            </a:r>
          </a:p>
        </p:txBody>
      </p:sp>
      <p:sp>
        <p:nvSpPr>
          <p:cNvPr id="2" name="Title 1"/>
          <p:cNvSpPr>
            <a:spLocks noGrp="1"/>
          </p:cNvSpPr>
          <p:nvPr>
            <p:ph type="title"/>
          </p:nvPr>
        </p:nvSpPr>
        <p:spPr/>
        <p:txBody>
          <a:bodyPr/>
          <a:lstStyle/>
          <a:p>
            <a:r>
              <a:rPr lang="en-US" dirty="0"/>
              <a:t>Thinking</a:t>
            </a:r>
            <a:br>
              <a:rPr lang="en-US" dirty="0"/>
            </a:br>
            <a:r>
              <a:rPr lang="en-US" sz="2800" dirty="0"/>
              <a:t>Problem Solving: Strategies and Obstacles</a:t>
            </a:r>
          </a:p>
        </p:txBody>
      </p:sp>
    </p:spTree>
    <p:extLst>
      <p:ext uri="{BB962C8B-B14F-4D97-AF65-F5344CB8AC3E}">
        <p14:creationId xmlns:p14="http://schemas.microsoft.com/office/powerpoint/2010/main" val="3244963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s a rendering of a human head. There is a highlighted area around the temporal lobe, and dots representing the E E G electrodes are scattered over the skul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1296" y="1071769"/>
            <a:ext cx="3467055" cy="4223212"/>
          </a:xfrm>
          <a:prstGeom prst="rect">
            <a:avLst/>
          </a:prstGeom>
        </p:spPr>
      </p:pic>
      <p:sp>
        <p:nvSpPr>
          <p:cNvPr id="7" name="Rectangle 6"/>
          <p:cNvSpPr/>
          <p:nvPr/>
        </p:nvSpPr>
        <p:spPr>
          <a:xfrm>
            <a:off x="260888" y="1489712"/>
            <a:ext cx="4880956" cy="4893647"/>
          </a:xfrm>
          <a:prstGeom prst="rect">
            <a:avLst/>
          </a:prstGeom>
        </p:spPr>
        <p:txBody>
          <a:bodyPr wrap="square">
            <a:spAutoFit/>
          </a:bodyPr>
          <a:lstStyle/>
          <a:p>
            <a:r>
              <a:rPr lang="en-US" sz="2400" dirty="0"/>
              <a:t>A burst of right temporal lobe activity (yellow area) accompanied insight solutions to word problems (Jung-</a:t>
            </a:r>
            <a:r>
              <a:rPr lang="en-US" sz="2400" dirty="0" err="1"/>
              <a:t>Beeman</a:t>
            </a:r>
            <a:r>
              <a:rPr lang="en-US" sz="2400" dirty="0"/>
              <a:t> et al., 2004).</a:t>
            </a:r>
          </a:p>
          <a:p>
            <a:endParaRPr lang="en-US" sz="2400" dirty="0"/>
          </a:p>
          <a:p>
            <a:r>
              <a:rPr lang="en-US" sz="2400" dirty="0"/>
              <a:t>The red dots show placement of the EEG electrodes. The light gray lines show patterns of brain activity during insight. </a:t>
            </a:r>
          </a:p>
          <a:p>
            <a:endParaRPr lang="en-US" sz="2400" dirty="0"/>
          </a:p>
          <a:p>
            <a:r>
              <a:rPr lang="en-US" sz="2400" dirty="0"/>
              <a:t>The insight-related activity is centered in the right temporal lobe (yellow area).</a:t>
            </a:r>
          </a:p>
        </p:txBody>
      </p:sp>
      <p:sp>
        <p:nvSpPr>
          <p:cNvPr id="4" name="Title 3"/>
          <p:cNvSpPr>
            <a:spLocks noGrp="1"/>
          </p:cNvSpPr>
          <p:nvPr>
            <p:ph type="title"/>
          </p:nvPr>
        </p:nvSpPr>
        <p:spPr>
          <a:xfrm>
            <a:off x="437322" y="224942"/>
            <a:ext cx="8229600" cy="1143000"/>
          </a:xfrm>
        </p:spPr>
        <p:txBody>
          <a:bodyPr/>
          <a:lstStyle/>
          <a:p>
            <a:r>
              <a:rPr lang="en-US" dirty="0"/>
              <a:t>Thinking</a:t>
            </a:r>
            <a:br>
              <a:rPr lang="en-US" dirty="0"/>
            </a:br>
            <a:r>
              <a:rPr lang="en-US" dirty="0">
                <a:solidFill>
                  <a:schemeClr val="tx1"/>
                </a:solidFill>
              </a:rPr>
              <a:t>THE Aha! MOMENT </a:t>
            </a:r>
          </a:p>
        </p:txBody>
      </p:sp>
    </p:spTree>
    <p:extLst>
      <p:ext uri="{BB962C8B-B14F-4D97-AF65-F5344CB8AC3E}">
        <p14:creationId xmlns:p14="http://schemas.microsoft.com/office/powerpoint/2010/main" val="4164156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200" y="1344706"/>
            <a:ext cx="8229600" cy="4781457"/>
          </a:xfrm>
        </p:spPr>
        <p:txBody>
          <a:bodyPr>
            <a:normAutofit/>
          </a:bodyPr>
          <a:lstStyle/>
          <a:p>
            <a:pPr marL="0" indent="0">
              <a:buNone/>
            </a:pPr>
            <a:r>
              <a:rPr lang="en-US" sz="2400" b="1" dirty="0"/>
              <a:t>9-3: WHAT IS INTUITION, AND HOW CAN THE AVAILABILITY HEURISTIC, OVERCONFIDENCE, BELIEF PERSEVERENCE, AND FRAMING INFLUENCE OUR DECISIONS AND JUDGMENTS? </a:t>
            </a:r>
          </a:p>
          <a:p>
            <a:r>
              <a:rPr lang="en-US" b="1" dirty="0"/>
              <a:t>Intuition</a:t>
            </a:r>
            <a:r>
              <a:rPr lang="en-US" dirty="0"/>
              <a:t> is an effortless, immediate, automatic feeling or thought, as contrasted with explicit, conscious reasoning.</a:t>
            </a:r>
            <a:endParaRPr lang="en-US" sz="2400" b="1" dirty="0"/>
          </a:p>
          <a:p>
            <a:r>
              <a:rPr lang="en-US" b="1" dirty="0"/>
              <a:t>Availability heuristics </a:t>
            </a:r>
            <a:r>
              <a:rPr lang="en-US" dirty="0"/>
              <a:t>can distort judgment by estimating event likelihood based on memory availability.</a:t>
            </a:r>
          </a:p>
          <a:p>
            <a:r>
              <a:rPr lang="en-US" dirty="0"/>
              <a:t>We reason emotionally and neglect probabilities</a:t>
            </a:r>
          </a:p>
          <a:p>
            <a:r>
              <a:rPr lang="en-US" dirty="0"/>
              <a:t>We </a:t>
            </a:r>
            <a:r>
              <a:rPr lang="en-US" dirty="0" err="1"/>
              <a:t>overfeel</a:t>
            </a:r>
            <a:r>
              <a:rPr lang="en-US" dirty="0"/>
              <a:t> and </a:t>
            </a:r>
            <a:r>
              <a:rPr lang="en-US" dirty="0" err="1"/>
              <a:t>underthink</a:t>
            </a:r>
            <a:r>
              <a:rPr lang="en-US" dirty="0"/>
              <a:t>.</a:t>
            </a:r>
          </a:p>
          <a:p>
            <a:pPr marL="457200" lvl="1" indent="0">
              <a:buNone/>
            </a:pPr>
            <a:endParaRPr lang="en-US" dirty="0"/>
          </a:p>
          <a:p>
            <a:pPr lvl="1"/>
            <a:endParaRPr lang="en-US" dirty="0"/>
          </a:p>
        </p:txBody>
      </p:sp>
      <p:sp>
        <p:nvSpPr>
          <p:cNvPr id="4" name="Title 3"/>
          <p:cNvSpPr>
            <a:spLocks noGrp="1"/>
          </p:cNvSpPr>
          <p:nvPr>
            <p:ph type="title"/>
          </p:nvPr>
        </p:nvSpPr>
        <p:spPr>
          <a:xfrm>
            <a:off x="457200" y="161364"/>
            <a:ext cx="8686800" cy="925313"/>
          </a:xfrm>
        </p:spPr>
        <p:txBody>
          <a:bodyPr>
            <a:noAutofit/>
          </a:bodyPr>
          <a:lstStyle/>
          <a:p>
            <a:r>
              <a:rPr lang="en-US" dirty="0"/>
              <a:t>Thinking</a:t>
            </a:r>
            <a:br>
              <a:rPr lang="en-US" dirty="0"/>
            </a:br>
            <a:r>
              <a:rPr lang="en-US" sz="2800" dirty="0"/>
              <a:t>Forming Good and Bad Decisions and Judgments</a:t>
            </a:r>
          </a:p>
        </p:txBody>
      </p:sp>
    </p:spTree>
    <p:extLst>
      <p:ext uri="{BB962C8B-B14F-4D97-AF65-F5344CB8AC3E}">
        <p14:creationId xmlns:p14="http://schemas.microsoft.com/office/powerpoint/2010/main" val="3160177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6287" y="1848629"/>
            <a:ext cx="7861852" cy="4802422"/>
          </a:xfrm>
        </p:spPr>
        <p:txBody>
          <a:bodyPr>
            <a:noAutofit/>
          </a:bodyPr>
          <a:lstStyle/>
          <a:p>
            <a:pPr marL="0" indent="0">
              <a:buNone/>
            </a:pPr>
            <a:r>
              <a:rPr lang="en-US" b="1" dirty="0"/>
              <a:t>9-4: WHAT FACTORS CONTRIBUTE TO OUR FEAR OF UNLIKELY EVENTS? </a:t>
            </a:r>
          </a:p>
          <a:p>
            <a:pPr marL="514350" indent="-514350">
              <a:buFont typeface="+mj-lt"/>
              <a:buAutoNum type="arabicPeriod"/>
            </a:pPr>
            <a:r>
              <a:rPr lang="en-US" dirty="0"/>
              <a:t>We fear what our ancestral history has prepared us to fear.</a:t>
            </a:r>
          </a:p>
          <a:p>
            <a:pPr marL="514350" indent="-514350">
              <a:buFont typeface="+mj-lt"/>
              <a:buAutoNum type="arabicPeriod"/>
            </a:pPr>
            <a:r>
              <a:rPr lang="en-US" dirty="0"/>
              <a:t>We fear what we cannot control.</a:t>
            </a:r>
          </a:p>
          <a:p>
            <a:pPr marL="514350" indent="-514350">
              <a:buFont typeface="+mj-lt"/>
              <a:buAutoNum type="arabicPeriod"/>
            </a:pPr>
            <a:r>
              <a:rPr lang="en-US" dirty="0"/>
              <a:t>We fear what is immediate.</a:t>
            </a:r>
          </a:p>
          <a:p>
            <a:pPr marL="514350" indent="-514350">
              <a:buFont typeface="+mj-lt"/>
              <a:buAutoNum type="arabicPeriod"/>
            </a:pPr>
            <a:r>
              <a:rPr lang="en-US" dirty="0"/>
              <a:t>We fear what is most readily available in memory.</a:t>
            </a:r>
          </a:p>
        </p:txBody>
      </p:sp>
      <p:sp>
        <p:nvSpPr>
          <p:cNvPr id="6" name="Title 5"/>
          <p:cNvSpPr>
            <a:spLocks noGrp="1"/>
          </p:cNvSpPr>
          <p:nvPr>
            <p:ph type="title"/>
          </p:nvPr>
        </p:nvSpPr>
        <p:spPr>
          <a:xfrm>
            <a:off x="347869" y="1"/>
            <a:ext cx="4351131" cy="1848628"/>
          </a:xfrm>
        </p:spPr>
        <p:txBody>
          <a:bodyPr>
            <a:noAutofit/>
          </a:bodyPr>
          <a:lstStyle/>
          <a:p>
            <a:br>
              <a:rPr lang="en-US" dirty="0"/>
            </a:br>
            <a:r>
              <a:rPr lang="en-US" dirty="0"/>
              <a:t>Thinking</a:t>
            </a:r>
            <a:br>
              <a:rPr lang="en-US" dirty="0"/>
            </a:br>
            <a:r>
              <a:rPr lang="en-US" sz="2800" dirty="0"/>
              <a:t>THE FEAR FACTOR—WHY WE FEAR THE WRONG THINGS</a:t>
            </a:r>
            <a:br>
              <a:rPr lang="en-US" dirty="0"/>
            </a:br>
            <a:endParaRPr lang="en-US" dirty="0"/>
          </a:p>
        </p:txBody>
      </p:sp>
    </p:spTree>
    <p:extLst>
      <p:ext uri="{BB962C8B-B14F-4D97-AF65-F5344CB8AC3E}">
        <p14:creationId xmlns:p14="http://schemas.microsoft.com/office/powerpoint/2010/main" val="210514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91878" y="427908"/>
            <a:ext cx="4371009" cy="2677656"/>
          </a:xfrm>
          <a:prstGeom prst="rect">
            <a:avLst/>
          </a:prstGeom>
          <a:solidFill>
            <a:srgbClr val="54728F"/>
          </a:solidFill>
        </p:spPr>
        <p:txBody>
          <a:bodyPr wrap="square">
            <a:spAutoFit/>
          </a:bodyPr>
          <a:lstStyle/>
          <a:p>
            <a:r>
              <a:rPr lang="en-US" sz="2400" dirty="0">
                <a:solidFill>
                  <a:schemeClr val="bg1"/>
                </a:solidFill>
              </a:rPr>
              <a:t>SCARING US ONTO DEADLY HIGHWAYS In the three months after 9/11, faulty perceptions led more Americans to travel, and some to die, by car. (Data from </a:t>
            </a:r>
            <a:r>
              <a:rPr lang="en-US" sz="2400" dirty="0" err="1">
                <a:solidFill>
                  <a:schemeClr val="bg1"/>
                </a:solidFill>
              </a:rPr>
              <a:t>Gigerenzer</a:t>
            </a:r>
            <a:r>
              <a:rPr lang="en-US" sz="2400" dirty="0">
                <a:solidFill>
                  <a:schemeClr val="bg1"/>
                </a:solidFill>
              </a:rPr>
              <a:t>, 2004.)</a:t>
            </a:r>
          </a:p>
        </p:txBody>
      </p:sp>
      <p:pic>
        <p:nvPicPr>
          <p:cNvPr id="2" name="Picture 1" descr="The figure is a line graph. The vertical axis is labeled number of U S traffic deaths and ranges from 2200 to 3600. The horizontal axis is labeled for months. The data lines fall sharply at the left, but rise sharply starting in February. They continue to rise from lower left to upper righ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801" y="3246987"/>
            <a:ext cx="7184132" cy="3352595"/>
          </a:xfrm>
          <a:prstGeom prst="rect">
            <a:avLst/>
          </a:prstGeom>
        </p:spPr>
      </p:pic>
      <p:sp>
        <p:nvSpPr>
          <p:cNvPr id="6" name="Title 5"/>
          <p:cNvSpPr>
            <a:spLocks noGrp="1"/>
          </p:cNvSpPr>
          <p:nvPr>
            <p:ph type="title"/>
          </p:nvPr>
        </p:nvSpPr>
        <p:spPr>
          <a:xfrm>
            <a:off x="347869" y="1"/>
            <a:ext cx="4351131" cy="1848628"/>
          </a:xfrm>
        </p:spPr>
        <p:txBody>
          <a:bodyPr>
            <a:noAutofit/>
          </a:bodyPr>
          <a:lstStyle/>
          <a:p>
            <a:br>
              <a:rPr lang="en-US" dirty="0"/>
            </a:br>
            <a:r>
              <a:rPr lang="en-US" dirty="0"/>
              <a:t>Thinking</a:t>
            </a:r>
            <a:br>
              <a:rPr lang="en-US" dirty="0"/>
            </a:br>
            <a:r>
              <a:rPr lang="en-US" sz="2800" dirty="0"/>
              <a:t>THE FEAR FACTOR—WHY WE FEAR THE WRONG THINGS</a:t>
            </a:r>
            <a:br>
              <a:rPr lang="en-US" dirty="0"/>
            </a:br>
            <a:endParaRPr lang="en-US" dirty="0"/>
          </a:p>
        </p:txBody>
      </p:sp>
    </p:spTree>
    <p:extLst>
      <p:ext uri="{BB962C8B-B14F-4D97-AF65-F5344CB8AC3E}">
        <p14:creationId xmlns:p14="http://schemas.microsoft.com/office/powerpoint/2010/main" val="1469075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199" y="1285461"/>
            <a:ext cx="8474765" cy="5572539"/>
          </a:xfrm>
        </p:spPr>
        <p:txBody>
          <a:bodyPr>
            <a:normAutofit/>
          </a:bodyPr>
          <a:lstStyle/>
          <a:p>
            <a:pPr marL="0" indent="0">
              <a:lnSpc>
                <a:spcPct val="90000"/>
              </a:lnSpc>
              <a:buNone/>
            </a:pPr>
            <a:r>
              <a:rPr lang="en-US" sz="2400" b="1" dirty="0"/>
              <a:t>Overconfidence</a:t>
            </a:r>
          </a:p>
          <a:p>
            <a:r>
              <a:rPr lang="en-US" dirty="0"/>
              <a:t>The tendency to overestimate the accuracy of our knowledge and judgment.</a:t>
            </a:r>
          </a:p>
          <a:p>
            <a:pPr lvl="1"/>
            <a:r>
              <a:rPr lang="en-US" dirty="0"/>
              <a:t>Across various tasks, people overestimate their performance. Class assignments generally take about twice the number of days students predict they will. This </a:t>
            </a:r>
            <a:r>
              <a:rPr lang="en-US" i="1" dirty="0"/>
              <a:t>planning fallacy </a:t>
            </a:r>
            <a:r>
              <a:rPr lang="en-US" dirty="0"/>
              <a:t>also routinely occurs with construction projects, which often finish late and over budget.</a:t>
            </a:r>
          </a:p>
          <a:p>
            <a:pPr marL="0" indent="0">
              <a:lnSpc>
                <a:spcPct val="90000"/>
              </a:lnSpc>
              <a:buNone/>
            </a:pPr>
            <a:r>
              <a:rPr lang="en-US" sz="2400" b="1" dirty="0"/>
              <a:t>Belief Perseverance</a:t>
            </a:r>
          </a:p>
          <a:p>
            <a:r>
              <a:rPr lang="en-US" b="1" dirty="0"/>
              <a:t>Belief perseverance </a:t>
            </a:r>
            <a:r>
              <a:rPr lang="en-US" dirty="0"/>
              <a:t>occurs when we cling to beliefs and ignore evidence that proves these are wrong.</a:t>
            </a:r>
          </a:p>
          <a:p>
            <a:pPr lvl="1"/>
            <a:r>
              <a:rPr lang="en-US" dirty="0"/>
              <a:t>To rein in belief perseverance, consider the opposite. Comprehensively imagining and really pondering the other side of an issue can help reduce biases.</a:t>
            </a:r>
          </a:p>
          <a:p>
            <a:endParaRPr lang="en-US" dirty="0"/>
          </a:p>
          <a:p>
            <a:pPr marL="457200" lvl="1" indent="0">
              <a:buNone/>
            </a:pPr>
            <a:endParaRPr lang="en-US" dirty="0"/>
          </a:p>
          <a:p>
            <a:pPr lvl="1"/>
            <a:endParaRPr lang="en-US" dirty="0"/>
          </a:p>
        </p:txBody>
      </p:sp>
      <p:sp>
        <p:nvSpPr>
          <p:cNvPr id="4" name="Title 3"/>
          <p:cNvSpPr>
            <a:spLocks noGrp="1"/>
          </p:cNvSpPr>
          <p:nvPr>
            <p:ph type="title"/>
          </p:nvPr>
        </p:nvSpPr>
        <p:spPr>
          <a:xfrm>
            <a:off x="457200" y="0"/>
            <a:ext cx="8229600" cy="1166191"/>
          </a:xfrm>
        </p:spPr>
        <p:txBody>
          <a:bodyPr>
            <a:noAutofit/>
          </a:bodyPr>
          <a:lstStyle/>
          <a:p>
            <a:r>
              <a:rPr lang="en-US" dirty="0"/>
              <a:t>Thinking</a:t>
            </a:r>
            <a:br>
              <a:rPr lang="en-US" dirty="0"/>
            </a:br>
            <a:r>
              <a:rPr lang="en-US" sz="2800" dirty="0"/>
              <a:t>Forming Good and Bad Decisions and Judgments</a:t>
            </a:r>
          </a:p>
        </p:txBody>
      </p:sp>
    </p:spTree>
    <p:extLst>
      <p:ext uri="{BB962C8B-B14F-4D97-AF65-F5344CB8AC3E}">
        <p14:creationId xmlns:p14="http://schemas.microsoft.com/office/powerpoint/2010/main" val="775896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200" y="1868557"/>
            <a:ext cx="8229600" cy="4257606"/>
          </a:xfrm>
        </p:spPr>
        <p:txBody>
          <a:bodyPr>
            <a:normAutofit/>
          </a:bodyPr>
          <a:lstStyle/>
          <a:p>
            <a:pPr marL="0" indent="0">
              <a:lnSpc>
                <a:spcPct val="90000"/>
              </a:lnSpc>
              <a:buNone/>
            </a:pPr>
            <a:r>
              <a:rPr lang="en-US" b="1" dirty="0"/>
              <a:t>The Effects of Framing</a:t>
            </a:r>
          </a:p>
          <a:p>
            <a:r>
              <a:rPr lang="en-US" b="1" dirty="0"/>
              <a:t>Framing</a:t>
            </a:r>
            <a:r>
              <a:rPr lang="en-US" dirty="0"/>
              <a:t>—the way we present an issue—sways our decisions and judgments. It can be a powerful took of persuasion. Carefully posed options can nudge people toward decisions that could benefit them or society as a whole. </a:t>
            </a:r>
          </a:p>
          <a:p>
            <a:endParaRPr lang="en-US" i="1" dirty="0">
              <a:solidFill>
                <a:srgbClr val="54728F"/>
              </a:solidFill>
            </a:endParaRPr>
          </a:p>
          <a:p>
            <a:pPr marL="0" indent="0" algn="ctr">
              <a:buNone/>
            </a:pPr>
            <a:r>
              <a:rPr lang="en-US" i="1" dirty="0">
                <a:solidFill>
                  <a:srgbClr val="54728F"/>
                </a:solidFill>
              </a:rPr>
              <a:t>Can you think of any such decisions?</a:t>
            </a:r>
          </a:p>
          <a:p>
            <a:pPr lvl="1"/>
            <a:endParaRPr lang="en-US" dirty="0"/>
          </a:p>
          <a:p>
            <a:pPr lvl="1"/>
            <a:endParaRPr lang="en-US" dirty="0"/>
          </a:p>
        </p:txBody>
      </p:sp>
      <p:sp>
        <p:nvSpPr>
          <p:cNvPr id="4" name="Title 3"/>
          <p:cNvSpPr>
            <a:spLocks noGrp="1"/>
          </p:cNvSpPr>
          <p:nvPr>
            <p:ph type="title"/>
          </p:nvPr>
        </p:nvSpPr>
        <p:spPr/>
        <p:txBody>
          <a:bodyPr>
            <a:noAutofit/>
          </a:bodyPr>
          <a:lstStyle/>
          <a:p>
            <a:r>
              <a:rPr lang="en-US" dirty="0"/>
              <a:t>Thinking</a:t>
            </a:r>
            <a:br>
              <a:rPr lang="en-US" dirty="0"/>
            </a:br>
            <a:r>
              <a:rPr lang="en-US" sz="2800" dirty="0"/>
              <a:t>Forming Good and Bad Decisions and Judgments</a:t>
            </a:r>
          </a:p>
        </p:txBody>
      </p:sp>
    </p:spTree>
    <p:extLst>
      <p:ext uri="{BB962C8B-B14F-4D97-AF65-F5344CB8AC3E}">
        <p14:creationId xmlns:p14="http://schemas.microsoft.com/office/powerpoint/2010/main" val="3269695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344558" y="1223682"/>
            <a:ext cx="8799442" cy="5634318"/>
          </a:xfrm>
        </p:spPr>
        <p:txBody>
          <a:bodyPr>
            <a:normAutofit/>
          </a:bodyPr>
          <a:lstStyle/>
          <a:p>
            <a:pPr marL="0" indent="0">
              <a:buNone/>
            </a:pPr>
            <a:r>
              <a:rPr lang="en-US" b="1" dirty="0"/>
              <a:t>The Perils and Powers of Intuition</a:t>
            </a:r>
          </a:p>
          <a:p>
            <a:pPr marL="0" indent="0">
              <a:buNone/>
            </a:pPr>
            <a:r>
              <a:rPr lang="en-US" b="1" dirty="0"/>
              <a:t>9-5: HOW DO SMART THINKERS USE INTUITION? </a:t>
            </a:r>
          </a:p>
          <a:p>
            <a:r>
              <a:rPr lang="en-US" dirty="0"/>
              <a:t>Intuition is analysis “frozen into habit.”</a:t>
            </a:r>
          </a:p>
          <a:p>
            <a:pPr lvl="1"/>
            <a:r>
              <a:rPr lang="en-US" dirty="0"/>
              <a:t>Intuition is implicit knowledge.</a:t>
            </a:r>
          </a:p>
          <a:p>
            <a:r>
              <a:rPr lang="en-US" dirty="0"/>
              <a:t>Intuition is usually adaptive, enabling quick reactions.</a:t>
            </a:r>
          </a:p>
          <a:p>
            <a:pPr lvl="1"/>
            <a:r>
              <a:rPr lang="en-US" dirty="0"/>
              <a:t>Learned associations surface as gut feelings.</a:t>
            </a:r>
          </a:p>
          <a:p>
            <a:r>
              <a:rPr lang="en-US" dirty="0"/>
              <a:t>Intuition flows from unconscious processing.</a:t>
            </a:r>
          </a:p>
          <a:p>
            <a:pPr lvl="1"/>
            <a:r>
              <a:rPr lang="en-US" dirty="0"/>
              <a:t>Complex decisions often benefit from letting our brain work on the problem without consciously thinking about it.</a:t>
            </a:r>
          </a:p>
          <a:p>
            <a:pPr marL="0" indent="0">
              <a:buNone/>
            </a:pPr>
            <a:r>
              <a:rPr lang="en-US" i="1" dirty="0"/>
              <a:t>The bottom line: </a:t>
            </a:r>
            <a:r>
              <a:rPr lang="en-US" dirty="0"/>
              <a:t>Our two-track mind makes sweet harmony as smart, critical thinking listens to the creative whispers of our vast unseen mind and then evaluates evidence, tests conclusions, and plans for the future.</a:t>
            </a:r>
          </a:p>
          <a:p>
            <a:endParaRPr lang="en-US" dirty="0"/>
          </a:p>
        </p:txBody>
      </p:sp>
      <p:sp>
        <p:nvSpPr>
          <p:cNvPr id="2" name="Title 1"/>
          <p:cNvSpPr>
            <a:spLocks noGrp="1"/>
          </p:cNvSpPr>
          <p:nvPr>
            <p:ph type="title"/>
          </p:nvPr>
        </p:nvSpPr>
        <p:spPr>
          <a:xfrm>
            <a:off x="344558" y="1"/>
            <a:ext cx="8366305" cy="1099930"/>
          </a:xfrm>
        </p:spPr>
        <p:txBody>
          <a:bodyPr>
            <a:noAutofit/>
          </a:bodyPr>
          <a:lstStyle/>
          <a:p>
            <a:r>
              <a:rPr lang="en-US" dirty="0"/>
              <a:t>Thinking</a:t>
            </a:r>
            <a:br>
              <a:rPr lang="en-US" dirty="0"/>
            </a:br>
            <a:r>
              <a:rPr lang="en-US" sz="2800" dirty="0"/>
              <a:t>Forming Good and Bad Decisions and Judgments</a:t>
            </a:r>
            <a:endParaRPr lang="en-US" dirty="0"/>
          </a:p>
        </p:txBody>
      </p:sp>
    </p:spTree>
    <p:extLst>
      <p:ext uri="{BB962C8B-B14F-4D97-AF65-F5344CB8AC3E}">
        <p14:creationId xmlns:p14="http://schemas.microsoft.com/office/powerpoint/2010/main" val="33988592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376569" y="1537252"/>
            <a:ext cx="8229600" cy="4956313"/>
          </a:xfrm>
        </p:spPr>
        <p:txBody>
          <a:bodyPr>
            <a:normAutofit/>
          </a:bodyPr>
          <a:lstStyle/>
          <a:p>
            <a:pPr marL="0" indent="0">
              <a:buNone/>
            </a:pPr>
            <a:r>
              <a:rPr lang="en-US" b="1" dirty="0"/>
              <a:t>9-6: WHAT IS CREATIVITY, AND WHAT FOSTERS IT? </a:t>
            </a:r>
          </a:p>
          <a:p>
            <a:r>
              <a:rPr lang="en-US" b="1" dirty="0"/>
              <a:t>Creativity</a:t>
            </a:r>
            <a:r>
              <a:rPr lang="en-US" dirty="0"/>
              <a:t> is the ability to produce novel and valuable ideas.</a:t>
            </a:r>
          </a:p>
          <a:p>
            <a:r>
              <a:rPr lang="en-US" dirty="0"/>
              <a:t>It is supported by</a:t>
            </a:r>
          </a:p>
          <a:p>
            <a:pPr lvl="1"/>
            <a:r>
              <a:rPr lang="en-US" i="1" dirty="0"/>
              <a:t>Aptitude</a:t>
            </a:r>
            <a:r>
              <a:rPr lang="en-US" dirty="0"/>
              <a:t> (the ability to learn)</a:t>
            </a:r>
          </a:p>
          <a:p>
            <a:pPr lvl="1"/>
            <a:r>
              <a:rPr lang="en-US" dirty="0"/>
              <a:t>Intelligence</a:t>
            </a:r>
          </a:p>
          <a:p>
            <a:pPr lvl="1"/>
            <a:r>
              <a:rPr lang="en-US" dirty="0"/>
              <a:t>Working memory</a:t>
            </a:r>
          </a:p>
          <a:p>
            <a:r>
              <a:rPr lang="en-US" dirty="0"/>
              <a:t>Aptitude tests such as the SAT, which demand a single correct answer, require </a:t>
            </a:r>
            <a:r>
              <a:rPr lang="en-US" b="1" dirty="0"/>
              <a:t>convergent thinking. </a:t>
            </a:r>
            <a:r>
              <a:rPr lang="en-US" dirty="0"/>
              <a:t>Creativity tests </a:t>
            </a:r>
            <a:r>
              <a:rPr lang="en-US" i="1" dirty="0"/>
              <a:t>(How many uses can you think of for a brick?) </a:t>
            </a:r>
            <a:r>
              <a:rPr lang="en-US" dirty="0"/>
              <a:t>require expansive </a:t>
            </a:r>
            <a:r>
              <a:rPr lang="en-US" b="1" dirty="0"/>
              <a:t>divergent thinking.</a:t>
            </a:r>
          </a:p>
        </p:txBody>
      </p:sp>
      <p:sp>
        <p:nvSpPr>
          <p:cNvPr id="2" name="Title 1"/>
          <p:cNvSpPr>
            <a:spLocks noGrp="1"/>
          </p:cNvSpPr>
          <p:nvPr>
            <p:ph type="title"/>
          </p:nvPr>
        </p:nvSpPr>
        <p:spPr>
          <a:xfrm>
            <a:off x="457200" y="172278"/>
            <a:ext cx="8229600" cy="1245360"/>
          </a:xfrm>
        </p:spPr>
        <p:txBody>
          <a:bodyPr/>
          <a:lstStyle/>
          <a:p>
            <a:r>
              <a:rPr lang="en-US" dirty="0"/>
              <a:t>Thinking</a:t>
            </a:r>
            <a:br>
              <a:rPr lang="en-US" dirty="0"/>
            </a:br>
            <a:r>
              <a:rPr lang="en-US" sz="2800" dirty="0" err="1"/>
              <a:t>Thinking</a:t>
            </a:r>
            <a:r>
              <a:rPr lang="en-US" sz="2800" dirty="0"/>
              <a:t> Creatively</a:t>
            </a:r>
          </a:p>
        </p:txBody>
      </p:sp>
    </p:spTree>
    <p:extLst>
      <p:ext uri="{BB962C8B-B14F-4D97-AF65-F5344CB8AC3E}">
        <p14:creationId xmlns:p14="http://schemas.microsoft.com/office/powerpoint/2010/main" val="2810022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3992127" y="3812302"/>
            <a:ext cx="4314240" cy="2071100"/>
          </a:xfrm>
          <a:custGeom>
            <a:avLst/>
            <a:gdLst>
              <a:gd name="connsiteX0" fmla="*/ 0 w 4314240"/>
              <a:gd name="connsiteY0" fmla="*/ 0 h 2071100"/>
              <a:gd name="connsiteX1" fmla="*/ 4314240 w 4314240"/>
              <a:gd name="connsiteY1" fmla="*/ 0 h 2071100"/>
              <a:gd name="connsiteX2" fmla="*/ 4314240 w 4314240"/>
              <a:gd name="connsiteY2" fmla="*/ 2071100 h 2071100"/>
              <a:gd name="connsiteX3" fmla="*/ 0 w 4314240"/>
              <a:gd name="connsiteY3" fmla="*/ 2071100 h 2071100"/>
              <a:gd name="connsiteX4" fmla="*/ 0 w 4314240"/>
              <a:gd name="connsiteY4" fmla="*/ 0 h 207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240" h="2071100">
                <a:moveTo>
                  <a:pt x="0" y="0"/>
                </a:moveTo>
                <a:lnTo>
                  <a:pt x="4314240" y="0"/>
                </a:lnTo>
                <a:lnTo>
                  <a:pt x="4314240" y="2071100"/>
                </a:lnTo>
                <a:lnTo>
                  <a:pt x="0" y="20711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6248" tIns="0" rIns="206248" bIns="206248" numCol="1" spcCol="1270" anchor="ctr" anchorCtr="0">
            <a:noAutofit/>
          </a:bodyPr>
          <a:lstStyle/>
          <a:p>
            <a:pPr lvl="0" algn="l" defTabSz="1289050" rtl="0">
              <a:lnSpc>
                <a:spcPct val="90000"/>
              </a:lnSpc>
              <a:spcBef>
                <a:spcPct val="0"/>
              </a:spcBef>
              <a:spcAft>
                <a:spcPct val="35000"/>
              </a:spcAft>
            </a:pPr>
            <a:r>
              <a:rPr lang="en-US" sz="2400" b="1" kern="1200" dirty="0">
                <a:latin typeface="Arial" pitchFamily="34" charset="0"/>
                <a:cs typeface="Arial" pitchFamily="34" charset="0"/>
              </a:rPr>
              <a:t>Convergent thinking</a:t>
            </a:r>
            <a:endParaRPr lang="en-US" sz="2400" kern="1200" dirty="0">
              <a:latin typeface="Arial" pitchFamily="34" charset="0"/>
              <a:cs typeface="Arial" pitchFamily="34" charset="0"/>
            </a:endParaRPr>
          </a:p>
          <a:p>
            <a:pPr marL="228600" lvl="1" indent="-228600" algn="l" defTabSz="1022350" rtl="0">
              <a:lnSpc>
                <a:spcPct val="90000"/>
              </a:lnSpc>
              <a:spcBef>
                <a:spcPct val="0"/>
              </a:spcBef>
              <a:spcAft>
                <a:spcPct val="15000"/>
              </a:spcAft>
              <a:buChar char="••"/>
            </a:pPr>
            <a:r>
              <a:rPr lang="en-US" sz="2400" kern="1200" dirty="0">
                <a:latin typeface="Arial" pitchFamily="34" charset="0"/>
                <a:cs typeface="Arial" pitchFamily="34" charset="0"/>
              </a:rPr>
              <a:t>Narrows the available problem solutions to determine the single best solution</a:t>
            </a:r>
          </a:p>
        </p:txBody>
      </p:sp>
      <p:sp>
        <p:nvSpPr>
          <p:cNvPr id="7" name="Down Arrow 6" descr="Downward-facing arrow"/>
          <p:cNvSpPr/>
          <p:nvPr/>
        </p:nvSpPr>
        <p:spPr>
          <a:xfrm>
            <a:off x="1321089" y="3598668"/>
            <a:ext cx="2542320" cy="2071100"/>
          </a:xfrm>
          <a:prstGeom prst="downArrow">
            <a:avLst/>
          </a:prstGeom>
        </p:spPr>
        <p:style>
          <a:lnRef idx="0">
            <a:schemeClr val="lt1">
              <a:hueOff val="0"/>
              <a:satOff val="0"/>
              <a:lumOff val="0"/>
              <a:alphaOff val="0"/>
            </a:schemeClr>
          </a:lnRef>
          <a:fillRef idx="3">
            <a:schemeClr val="accent3">
              <a:hueOff val="11250264"/>
              <a:satOff val="-16880"/>
              <a:lumOff val="-2745"/>
              <a:alphaOff val="0"/>
            </a:schemeClr>
          </a:fillRef>
          <a:effectRef idx="2">
            <a:schemeClr val="accent3">
              <a:hueOff val="11250264"/>
              <a:satOff val="-16880"/>
              <a:lumOff val="-2745"/>
              <a:alphaOff val="0"/>
            </a:schemeClr>
          </a:effectRef>
          <a:fontRef idx="minor">
            <a:schemeClr val="lt1"/>
          </a:fontRef>
        </p:style>
      </p:sp>
      <p:sp>
        <p:nvSpPr>
          <p:cNvPr id="6" name="Freeform 5"/>
          <p:cNvSpPr/>
          <p:nvPr/>
        </p:nvSpPr>
        <p:spPr>
          <a:xfrm>
            <a:off x="3229431" y="1568611"/>
            <a:ext cx="4314240" cy="2071100"/>
          </a:xfrm>
          <a:custGeom>
            <a:avLst/>
            <a:gdLst>
              <a:gd name="connsiteX0" fmla="*/ 0 w 4314240"/>
              <a:gd name="connsiteY0" fmla="*/ 0 h 2071100"/>
              <a:gd name="connsiteX1" fmla="*/ 4314240 w 4314240"/>
              <a:gd name="connsiteY1" fmla="*/ 0 h 2071100"/>
              <a:gd name="connsiteX2" fmla="*/ 4314240 w 4314240"/>
              <a:gd name="connsiteY2" fmla="*/ 2071100 h 2071100"/>
              <a:gd name="connsiteX3" fmla="*/ 0 w 4314240"/>
              <a:gd name="connsiteY3" fmla="*/ 2071100 h 2071100"/>
              <a:gd name="connsiteX4" fmla="*/ 0 w 4314240"/>
              <a:gd name="connsiteY4" fmla="*/ 0 h 207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240" h="2071100">
                <a:moveTo>
                  <a:pt x="0" y="0"/>
                </a:moveTo>
                <a:lnTo>
                  <a:pt x="4314240" y="0"/>
                </a:lnTo>
                <a:lnTo>
                  <a:pt x="4314240" y="2071100"/>
                </a:lnTo>
                <a:lnTo>
                  <a:pt x="0" y="20711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6248" tIns="0" rIns="206248" bIns="206248" numCol="1" spcCol="1270" anchor="ctr" anchorCtr="0">
            <a:noAutofit/>
          </a:bodyPr>
          <a:lstStyle/>
          <a:p>
            <a:pPr lvl="0" algn="l" defTabSz="1289050" rtl="0">
              <a:lnSpc>
                <a:spcPct val="90000"/>
              </a:lnSpc>
              <a:spcBef>
                <a:spcPct val="0"/>
              </a:spcBef>
              <a:spcAft>
                <a:spcPct val="35000"/>
              </a:spcAft>
            </a:pPr>
            <a:r>
              <a:rPr lang="en-US" sz="2400" b="1" kern="1200" dirty="0">
                <a:latin typeface="Arial" pitchFamily="34" charset="0"/>
                <a:cs typeface="Arial" pitchFamily="34" charset="0"/>
              </a:rPr>
              <a:t>Divergent thinking</a:t>
            </a:r>
            <a:endParaRPr lang="en-US" sz="2400" kern="1200" dirty="0">
              <a:latin typeface="Arial" pitchFamily="34" charset="0"/>
              <a:cs typeface="Arial" pitchFamily="34" charset="0"/>
            </a:endParaRPr>
          </a:p>
          <a:p>
            <a:pPr marL="228600" lvl="1" indent="-228600" algn="l" defTabSz="1022350" rtl="0">
              <a:lnSpc>
                <a:spcPct val="90000"/>
              </a:lnSpc>
              <a:spcBef>
                <a:spcPct val="0"/>
              </a:spcBef>
              <a:spcAft>
                <a:spcPct val="15000"/>
              </a:spcAft>
              <a:buChar char="••"/>
            </a:pPr>
            <a:r>
              <a:rPr lang="en-US" sz="2400" kern="1200" dirty="0">
                <a:latin typeface="Arial" pitchFamily="34" charset="0"/>
                <a:cs typeface="Arial" pitchFamily="34" charset="0"/>
              </a:rPr>
              <a:t>Expands the number of possible problem solutions; creative thinking that diverges in different directions</a:t>
            </a:r>
          </a:p>
        </p:txBody>
      </p:sp>
      <p:sp>
        <p:nvSpPr>
          <p:cNvPr id="4" name="Up Arrow 3" descr="Upward-facing arrow"/>
          <p:cNvSpPr/>
          <p:nvPr/>
        </p:nvSpPr>
        <p:spPr>
          <a:xfrm>
            <a:off x="610841" y="1568611"/>
            <a:ext cx="2542320" cy="2071100"/>
          </a:xfrm>
          <a:prstGeom prst="upArrow">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 name="Title 1"/>
          <p:cNvSpPr>
            <a:spLocks noGrp="1"/>
          </p:cNvSpPr>
          <p:nvPr>
            <p:ph type="title"/>
          </p:nvPr>
        </p:nvSpPr>
        <p:spPr>
          <a:xfrm>
            <a:off x="457200" y="0"/>
            <a:ext cx="8229600" cy="1417638"/>
          </a:xfrm>
        </p:spPr>
        <p:txBody>
          <a:bodyPr/>
          <a:lstStyle/>
          <a:p>
            <a:r>
              <a:rPr lang="en-US" dirty="0"/>
              <a:t>Thinking</a:t>
            </a:r>
            <a:br>
              <a:rPr lang="en-US" dirty="0"/>
            </a:br>
            <a:r>
              <a:rPr lang="en-US" sz="2800" dirty="0" err="1"/>
              <a:t>Thinking</a:t>
            </a:r>
            <a:r>
              <a:rPr lang="en-US" sz="2800" dirty="0"/>
              <a:t> Creatively</a:t>
            </a:r>
          </a:p>
        </p:txBody>
      </p:sp>
    </p:spTree>
    <p:extLst>
      <p:ext uri="{BB962C8B-B14F-4D97-AF65-F5344CB8AC3E}">
        <p14:creationId xmlns:p14="http://schemas.microsoft.com/office/powerpoint/2010/main" val="2245081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223682"/>
            <a:ext cx="8686800" cy="5634318"/>
          </a:xfrm>
        </p:spPr>
        <p:txBody>
          <a:bodyPr>
            <a:normAutofit lnSpcReduction="10000"/>
          </a:bodyPr>
          <a:lstStyle/>
          <a:p>
            <a:r>
              <a:rPr lang="en-US" dirty="0"/>
              <a:t>Robert Sternberg and his colleagues propose f</a:t>
            </a:r>
            <a:r>
              <a:rPr lang="pl-PL" dirty="0"/>
              <a:t>ive </a:t>
            </a:r>
            <a:r>
              <a:rPr lang="en-US" dirty="0"/>
              <a:t>components </a:t>
            </a:r>
            <a:r>
              <a:rPr lang="pl-PL" dirty="0"/>
              <a:t>of creativity</a:t>
            </a:r>
            <a:r>
              <a:rPr lang="en-US" dirty="0"/>
              <a:t> (Sternberg, 1988, 2003; Sternberg &amp; </a:t>
            </a:r>
            <a:r>
              <a:rPr lang="en-US" dirty="0" err="1"/>
              <a:t>Lubart</a:t>
            </a:r>
            <a:r>
              <a:rPr lang="en-US" dirty="0"/>
              <a:t>, 1991, 1992):</a:t>
            </a:r>
            <a:endParaRPr lang="pl-PL" dirty="0"/>
          </a:p>
          <a:p>
            <a:pPr lvl="1"/>
            <a:r>
              <a:rPr lang="en-US" dirty="0"/>
              <a:t>Expertise</a:t>
            </a:r>
          </a:p>
          <a:p>
            <a:pPr lvl="1"/>
            <a:r>
              <a:rPr lang="en-US" dirty="0"/>
              <a:t>Imaginative thinking skills</a:t>
            </a:r>
          </a:p>
          <a:p>
            <a:pPr lvl="1"/>
            <a:r>
              <a:rPr lang="en-US" dirty="0"/>
              <a:t>A venturesome personality</a:t>
            </a:r>
          </a:p>
          <a:p>
            <a:pPr lvl="1"/>
            <a:r>
              <a:rPr lang="en-US" dirty="0"/>
              <a:t>Intrinsic motivation</a:t>
            </a:r>
          </a:p>
          <a:p>
            <a:pPr lvl="1"/>
            <a:r>
              <a:rPr lang="en-US" dirty="0"/>
              <a:t>A creative environment</a:t>
            </a:r>
          </a:p>
          <a:p>
            <a:pPr marL="171450" indent="-171450"/>
            <a:r>
              <a:rPr lang="en-US" dirty="0"/>
              <a:t>Ideas to boost your own creativity: </a:t>
            </a:r>
          </a:p>
          <a:p>
            <a:pPr marL="571500" lvl="1" indent="-171450"/>
            <a:r>
              <a:rPr lang="en-US" dirty="0"/>
              <a:t>Develop your expertise</a:t>
            </a:r>
          </a:p>
          <a:p>
            <a:pPr marL="571500" lvl="1" indent="-171450"/>
            <a:r>
              <a:rPr lang="en-US" dirty="0"/>
              <a:t>Allow time for incubation, setting aside problems for a while when needed</a:t>
            </a:r>
          </a:p>
          <a:p>
            <a:pPr marL="571500" lvl="1" indent="-171450"/>
            <a:r>
              <a:rPr lang="en-US" dirty="0"/>
              <a:t>Allow the mind to roam freely, without distractions</a:t>
            </a:r>
          </a:p>
          <a:p>
            <a:pPr marL="571500" lvl="1" indent="-171450"/>
            <a:r>
              <a:rPr lang="en-US" dirty="0"/>
              <a:t>Experience other cultures and ways of thinking</a:t>
            </a:r>
          </a:p>
          <a:p>
            <a:endParaRPr lang="en-US" dirty="0"/>
          </a:p>
        </p:txBody>
      </p:sp>
      <p:sp>
        <p:nvSpPr>
          <p:cNvPr id="2" name="Title 1"/>
          <p:cNvSpPr>
            <a:spLocks noGrp="1"/>
          </p:cNvSpPr>
          <p:nvPr>
            <p:ph type="title"/>
          </p:nvPr>
        </p:nvSpPr>
        <p:spPr>
          <a:xfrm>
            <a:off x="457200" y="0"/>
            <a:ext cx="8229600" cy="1223682"/>
          </a:xfrm>
        </p:spPr>
        <p:txBody>
          <a:bodyPr/>
          <a:lstStyle/>
          <a:p>
            <a:r>
              <a:rPr lang="en-US" dirty="0"/>
              <a:t>Thinking</a:t>
            </a:r>
            <a:br>
              <a:rPr lang="en-US" dirty="0"/>
            </a:br>
            <a:r>
              <a:rPr lang="en-US" sz="2800" dirty="0" err="1"/>
              <a:t>Thinking</a:t>
            </a:r>
            <a:r>
              <a:rPr lang="en-US" sz="2800" dirty="0"/>
              <a:t> Creatively</a:t>
            </a:r>
          </a:p>
        </p:txBody>
      </p:sp>
    </p:spTree>
    <p:extLst>
      <p:ext uri="{BB962C8B-B14F-4D97-AF65-F5344CB8AC3E}">
        <p14:creationId xmlns:p14="http://schemas.microsoft.com/office/powerpoint/2010/main" val="996612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47261" y="1636904"/>
            <a:ext cx="8229600" cy="4525963"/>
          </a:xfrm>
        </p:spPr>
        <p:txBody>
          <a:bodyPr>
            <a:normAutofit/>
          </a:bodyPr>
          <a:lstStyle/>
          <a:p>
            <a:pPr marL="0" indent="0">
              <a:buNone/>
            </a:pPr>
            <a:r>
              <a:rPr lang="en-US" b="1" dirty="0"/>
              <a:t>9-7: WHAT DO WE KNOW ABOUT THINKING IN OTHER ANIMALS? </a:t>
            </a:r>
          </a:p>
          <a:p>
            <a:r>
              <a:rPr lang="en-US" dirty="0"/>
              <a:t>Researchers make inferences about other species’ consciousness and intelligence based on behavior. </a:t>
            </a:r>
          </a:p>
          <a:p>
            <a:pPr lvl="1"/>
            <a:r>
              <a:rPr lang="en-US" dirty="0"/>
              <a:t>Many other animals use concepts, numbers, and tools, and can transmit learning from one generation to the next.</a:t>
            </a:r>
          </a:p>
          <a:p>
            <a:pPr lvl="1"/>
            <a:r>
              <a:rPr lang="en-US" dirty="0"/>
              <a:t>Some species also show insight, self-awareness, altruism, cooperation, empathy, group aggression, and grief.</a:t>
            </a:r>
          </a:p>
        </p:txBody>
      </p:sp>
      <p:sp>
        <p:nvSpPr>
          <p:cNvPr id="2" name="Title 1"/>
          <p:cNvSpPr>
            <a:spLocks noGrp="1"/>
          </p:cNvSpPr>
          <p:nvPr>
            <p:ph type="title"/>
          </p:nvPr>
        </p:nvSpPr>
        <p:spPr/>
        <p:txBody>
          <a:bodyPr>
            <a:noAutofit/>
          </a:bodyPr>
          <a:lstStyle/>
          <a:p>
            <a:r>
              <a:rPr lang="en-US" dirty="0"/>
              <a:t>Thinking</a:t>
            </a:r>
            <a:br>
              <a:rPr lang="en-US" dirty="0"/>
            </a:br>
            <a:r>
              <a:rPr lang="en-US" sz="2800" dirty="0"/>
              <a:t>Do Other Species Share Our Cognitive Skills?</a:t>
            </a:r>
          </a:p>
        </p:txBody>
      </p:sp>
    </p:spTree>
    <p:extLst>
      <p:ext uri="{BB962C8B-B14F-4D97-AF65-F5344CB8AC3E}">
        <p14:creationId xmlns:p14="http://schemas.microsoft.com/office/powerpoint/2010/main" val="3302852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63737" y="1677471"/>
            <a:ext cx="8229600" cy="4525963"/>
          </a:xfrm>
        </p:spPr>
        <p:txBody>
          <a:bodyPr>
            <a:normAutofit/>
          </a:bodyPr>
          <a:lstStyle/>
          <a:p>
            <a:r>
              <a:rPr lang="en-US" b="1" dirty="0"/>
              <a:t>Using concepts and numbers</a:t>
            </a:r>
          </a:p>
          <a:p>
            <a:pPr lvl="1"/>
            <a:r>
              <a:rPr lang="en-US" dirty="0"/>
              <a:t>Several species demonstrate ability to sort (even pigeons and bears).</a:t>
            </a:r>
          </a:p>
          <a:p>
            <a:r>
              <a:rPr lang="en-US" b="1" dirty="0"/>
              <a:t>Displaying insight</a:t>
            </a:r>
          </a:p>
          <a:p>
            <a:pPr lvl="1"/>
            <a:r>
              <a:rPr lang="en-US" dirty="0"/>
              <a:t>Humans are not the only species to display insight (chimpanzees and even crows).</a:t>
            </a:r>
            <a:endParaRPr lang="en-US" b="1" dirty="0"/>
          </a:p>
          <a:p>
            <a:r>
              <a:rPr lang="en-US" b="1" dirty="0"/>
              <a:t>Using tools and transmitting culture</a:t>
            </a:r>
          </a:p>
          <a:p>
            <a:pPr lvl="1"/>
            <a:r>
              <a:rPr lang="en-US" dirty="0"/>
              <a:t>Various species have displayed creative tool use (e.g., forest-dwelling chimpanzees; elephants; humans).</a:t>
            </a:r>
          </a:p>
        </p:txBody>
      </p:sp>
      <p:sp>
        <p:nvSpPr>
          <p:cNvPr id="2" name="Title 1"/>
          <p:cNvSpPr>
            <a:spLocks noGrp="1"/>
          </p:cNvSpPr>
          <p:nvPr>
            <p:ph type="title"/>
          </p:nvPr>
        </p:nvSpPr>
        <p:spPr/>
        <p:txBody>
          <a:bodyPr>
            <a:noAutofit/>
          </a:bodyPr>
          <a:lstStyle/>
          <a:p>
            <a:r>
              <a:rPr lang="en-US" dirty="0"/>
              <a:t>Thinking</a:t>
            </a:r>
            <a:br>
              <a:rPr lang="en-US" dirty="0"/>
            </a:br>
            <a:r>
              <a:rPr lang="en-US" sz="2800" dirty="0"/>
              <a:t>Do Other Species Share Our Cognitive Skills?</a:t>
            </a:r>
          </a:p>
        </p:txBody>
      </p:sp>
    </p:spTree>
    <p:extLst>
      <p:ext uri="{BB962C8B-B14F-4D97-AF65-F5344CB8AC3E}">
        <p14:creationId xmlns:p14="http://schemas.microsoft.com/office/powerpoint/2010/main" val="266320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378487"/>
            <a:ext cx="8229600" cy="5340365"/>
          </a:xfrm>
        </p:spPr>
        <p:txBody>
          <a:bodyPr/>
          <a:lstStyle/>
          <a:p>
            <a:pPr marL="0" indent="0">
              <a:lnSpc>
                <a:spcPct val="90000"/>
              </a:lnSpc>
              <a:buNone/>
            </a:pPr>
            <a:r>
              <a:rPr lang="en-US" sz="2400" b="1" dirty="0"/>
              <a:t>Language: </a:t>
            </a:r>
            <a:r>
              <a:rPr lang="en-US" dirty="0"/>
              <a:t>Our spoken, written, or signed words and the ways we combine them to communicate meaning.</a:t>
            </a:r>
          </a:p>
          <a:p>
            <a:pPr marL="0" indent="0">
              <a:lnSpc>
                <a:spcPct val="90000"/>
              </a:lnSpc>
              <a:buNone/>
            </a:pPr>
            <a:endParaRPr lang="en-US" dirty="0"/>
          </a:p>
          <a:p>
            <a:pPr>
              <a:lnSpc>
                <a:spcPct val="90000"/>
              </a:lnSpc>
            </a:pPr>
            <a:r>
              <a:rPr lang="en-US" dirty="0"/>
              <a:t>As cognitive scientist Steven Pinker (1998) has noted, we sometimes sit for hours “listening to other people make noise as they exhale, because those hisses and squeaks contain </a:t>
            </a:r>
            <a:r>
              <a:rPr lang="en-US" i="1" dirty="0"/>
              <a:t>information.</a:t>
            </a:r>
            <a:r>
              <a:rPr lang="en-US" dirty="0"/>
              <a:t>”</a:t>
            </a:r>
          </a:p>
          <a:p>
            <a:pPr>
              <a:lnSpc>
                <a:spcPct val="90000"/>
              </a:lnSpc>
            </a:pPr>
            <a:r>
              <a:rPr lang="en-US" dirty="0"/>
              <a:t>Psychologist </a:t>
            </a:r>
            <a:r>
              <a:rPr lang="en-US" dirty="0" err="1"/>
              <a:t>Lera</a:t>
            </a:r>
            <a:r>
              <a:rPr lang="en-US" dirty="0"/>
              <a:t> </a:t>
            </a:r>
            <a:r>
              <a:rPr lang="en-US" dirty="0" err="1"/>
              <a:t>Boroditsky</a:t>
            </a:r>
            <a:r>
              <a:rPr lang="en-US" dirty="0"/>
              <a:t> (2009): “Language is so fundamental to our experience, so deeply a part of being human, that it’s hard to imagine life without it.”</a:t>
            </a:r>
          </a:p>
        </p:txBody>
      </p:sp>
      <p:sp>
        <p:nvSpPr>
          <p:cNvPr id="2" name="Title 1"/>
          <p:cNvSpPr>
            <a:spLocks noGrp="1"/>
          </p:cNvSpPr>
          <p:nvPr>
            <p:ph type="title"/>
          </p:nvPr>
        </p:nvSpPr>
        <p:spPr/>
        <p:txBody>
          <a:bodyPr/>
          <a:lstStyle/>
          <a:p>
            <a:r>
              <a:rPr lang="en-US" dirty="0"/>
              <a:t>Language and Thought</a:t>
            </a:r>
          </a:p>
        </p:txBody>
      </p:sp>
    </p:spTree>
    <p:extLst>
      <p:ext uri="{BB962C8B-B14F-4D97-AF65-F5344CB8AC3E}">
        <p14:creationId xmlns:p14="http://schemas.microsoft.com/office/powerpoint/2010/main" val="688859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378487"/>
            <a:ext cx="8229600" cy="4525963"/>
          </a:xfrm>
        </p:spPr>
        <p:txBody>
          <a:bodyPr>
            <a:noAutofit/>
          </a:bodyPr>
          <a:lstStyle/>
          <a:p>
            <a:pPr marL="0" indent="0">
              <a:buNone/>
            </a:pPr>
            <a:r>
              <a:rPr lang="en-US" b="1" dirty="0"/>
              <a:t>9-8: WHAT ARE THE STRUCTURAL COMPONENTS OF LANGUAGE? </a:t>
            </a:r>
          </a:p>
          <a:p>
            <a:pPr marL="0" indent="0">
              <a:buNone/>
            </a:pPr>
            <a:r>
              <a:rPr lang="en-US" b="1" dirty="0"/>
              <a:t>Three building blocks of spoken language</a:t>
            </a:r>
          </a:p>
          <a:p>
            <a:pPr lvl="1"/>
            <a:r>
              <a:rPr lang="en-US" b="1" dirty="0"/>
              <a:t>Phonemes</a:t>
            </a:r>
            <a:r>
              <a:rPr lang="en-US" dirty="0"/>
              <a:t> are smallest distinctive sound units in language.</a:t>
            </a:r>
          </a:p>
          <a:p>
            <a:pPr lvl="1"/>
            <a:r>
              <a:rPr lang="en-US" b="1" dirty="0"/>
              <a:t>Morphemes</a:t>
            </a:r>
            <a:r>
              <a:rPr lang="en-US" dirty="0"/>
              <a:t> are smallest language units that carry meaning.</a:t>
            </a:r>
          </a:p>
          <a:p>
            <a:pPr lvl="1"/>
            <a:r>
              <a:rPr lang="en-US" b="1" dirty="0"/>
              <a:t>Grammar</a:t>
            </a:r>
            <a:r>
              <a:rPr lang="en-US" dirty="0"/>
              <a:t> is the system of rules that enables humans to communicate with one another.</a:t>
            </a:r>
          </a:p>
          <a:p>
            <a:pPr lvl="2"/>
            <a:r>
              <a:rPr lang="en-US" i="1" dirty="0"/>
              <a:t>Semantics: </a:t>
            </a:r>
            <a:r>
              <a:rPr lang="en-US" dirty="0"/>
              <a:t>How we derive meaning from sounds</a:t>
            </a:r>
          </a:p>
          <a:p>
            <a:pPr lvl="2"/>
            <a:r>
              <a:rPr lang="en-US" i="1" dirty="0"/>
              <a:t>Syntax: </a:t>
            </a:r>
            <a:r>
              <a:rPr lang="en-US" dirty="0"/>
              <a:t>How we order words into sentences</a:t>
            </a:r>
          </a:p>
        </p:txBody>
      </p:sp>
      <p:sp>
        <p:nvSpPr>
          <p:cNvPr id="2" name="Title 1"/>
          <p:cNvSpPr>
            <a:spLocks noGrp="1"/>
          </p:cNvSpPr>
          <p:nvPr>
            <p:ph type="title"/>
          </p:nvPr>
        </p:nvSpPr>
        <p:spPr/>
        <p:txBody>
          <a:bodyPr/>
          <a:lstStyle/>
          <a:p>
            <a:r>
              <a:rPr lang="en-US" dirty="0"/>
              <a:t>Language and Thought</a:t>
            </a:r>
            <a:br>
              <a:rPr lang="en-US" dirty="0"/>
            </a:br>
            <a:r>
              <a:rPr lang="en-US" sz="2800" dirty="0"/>
              <a:t>Language Structure</a:t>
            </a:r>
          </a:p>
        </p:txBody>
      </p:sp>
    </p:spTree>
    <p:extLst>
      <p:ext uri="{BB962C8B-B14F-4D97-AF65-F5344CB8AC3E}">
        <p14:creationId xmlns:p14="http://schemas.microsoft.com/office/powerpoint/2010/main" val="3935129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and Thought</a:t>
            </a:r>
            <a:br>
              <a:rPr lang="en-US" dirty="0"/>
            </a:br>
            <a:r>
              <a:rPr lang="en-US" sz="2800" dirty="0"/>
              <a:t>Language Structure</a:t>
            </a:r>
            <a:endParaRPr lang="en-US" dirty="0"/>
          </a:p>
        </p:txBody>
      </p:sp>
      <p:sp>
        <p:nvSpPr>
          <p:cNvPr id="3" name="Text Placeholder 2"/>
          <p:cNvSpPr>
            <a:spLocks noGrp="1"/>
          </p:cNvSpPr>
          <p:nvPr>
            <p:ph type="body" sz="half" idx="1"/>
          </p:nvPr>
        </p:nvSpPr>
        <p:spPr/>
        <p:txBody>
          <a:bodyPr/>
          <a:lstStyle/>
          <a:p>
            <a:pPr marL="0" indent="0">
              <a:buNone/>
            </a:pPr>
            <a:r>
              <a:rPr lang="en-US" dirty="0"/>
              <a:t>Language is complexity built from simplicity.</a:t>
            </a:r>
          </a:p>
          <a:p>
            <a:r>
              <a:rPr lang="en-US" dirty="0"/>
              <a:t>Linguist Noam Chomsky: All languages share some basic elements, which he calls </a:t>
            </a:r>
            <a:r>
              <a:rPr lang="en-US" i="1" dirty="0"/>
              <a:t>universal grammar.</a:t>
            </a:r>
            <a:r>
              <a:rPr lang="en-US" dirty="0"/>
              <a:t> </a:t>
            </a:r>
          </a:p>
          <a:p>
            <a:r>
              <a:rPr lang="en-US" dirty="0"/>
              <a:t>Behaviorist B. F. Skinner: We can explain the wide diversity of languages with familiar learning principles, such as </a:t>
            </a:r>
            <a:r>
              <a:rPr lang="en-US" i="1" dirty="0"/>
              <a:t>association, imitation, </a:t>
            </a:r>
            <a:r>
              <a:rPr lang="en-US" dirty="0"/>
              <a:t>and </a:t>
            </a:r>
            <a:r>
              <a:rPr lang="en-US" i="1" dirty="0"/>
              <a:t>reinforcement.</a:t>
            </a:r>
            <a:r>
              <a:rPr lang="en-US" dirty="0"/>
              <a:t> </a:t>
            </a:r>
          </a:p>
          <a:p>
            <a:r>
              <a:rPr lang="en-US" dirty="0"/>
              <a:t>No matter what the language, we start speaking it mostly in nouns rather than verbs and adjectives. Biology and experience work together.</a:t>
            </a:r>
          </a:p>
          <a:p>
            <a:endParaRPr lang="en-US" i="1" dirty="0"/>
          </a:p>
        </p:txBody>
      </p:sp>
    </p:spTree>
    <p:extLst>
      <p:ext uri="{BB962C8B-B14F-4D97-AF65-F5344CB8AC3E}">
        <p14:creationId xmlns:p14="http://schemas.microsoft.com/office/powerpoint/2010/main" val="3559857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descr="Table:&#10;Month: 4&#10;Stage: Babbles many speech sounds (&quot;ah-goo&quot;)&#10;&#10;Month: 10&#10;Stage: Babbling resembles household language (&quot;ma-ma&quot;)&#10;&#10;Month: 12&#10;Stage: One-word stage (&quot;kitty!&quot;)&#10;&#10;Month: 24&#10;Stage: Two-word speech (&quot;get ball.&quot;)&#10;&#10;Month: 24+&#10;Stage: Rapid development into complete sentences"/>
          <p:cNvGraphicFramePr>
            <a:graphicFrameLocks noGrp="1"/>
          </p:cNvGraphicFramePr>
          <p:nvPr>
            <p:extLst>
              <p:ext uri="{D42A27DB-BD31-4B8C-83A1-F6EECF244321}">
                <p14:modId xmlns:p14="http://schemas.microsoft.com/office/powerpoint/2010/main" val="44897719"/>
              </p:ext>
            </p:extLst>
          </p:nvPr>
        </p:nvGraphicFramePr>
        <p:xfrm>
          <a:off x="780542" y="4499316"/>
          <a:ext cx="7404100" cy="2225040"/>
        </p:xfrm>
        <a:graphic>
          <a:graphicData uri="http://schemas.openxmlformats.org/drawingml/2006/table">
            <a:tbl>
              <a:tblPr firstRow="1" bandRow="1">
                <a:tableStyleId>{775DCB02-9BB8-47FD-8907-85C794F793BA}</a:tableStyleId>
              </a:tblPr>
              <a:tblGrid>
                <a:gridCol w="1955800">
                  <a:extLst>
                    <a:ext uri="{9D8B030D-6E8A-4147-A177-3AD203B41FA5}">
                      <a16:colId xmlns:a16="http://schemas.microsoft.com/office/drawing/2014/main" val="20000"/>
                    </a:ext>
                  </a:extLst>
                </a:gridCol>
                <a:gridCol w="5448300">
                  <a:extLst>
                    <a:ext uri="{9D8B030D-6E8A-4147-A177-3AD203B41FA5}">
                      <a16:colId xmlns:a16="http://schemas.microsoft.com/office/drawing/2014/main" val="20001"/>
                    </a:ext>
                  </a:extLst>
                </a:gridCol>
              </a:tblGrid>
              <a:tr h="370840">
                <a:tc>
                  <a:txBody>
                    <a:bodyPr/>
                    <a:lstStyle/>
                    <a:p>
                      <a:r>
                        <a:rPr lang="en-US" dirty="0">
                          <a:solidFill>
                            <a:srgbClr val="000000"/>
                          </a:solidFill>
                        </a:rPr>
                        <a:t>Month (approx.)</a:t>
                      </a:r>
                    </a:p>
                  </a:txBody>
                  <a:tcPr/>
                </a:tc>
                <a:tc>
                  <a:txBody>
                    <a:bodyPr/>
                    <a:lstStyle/>
                    <a:p>
                      <a:r>
                        <a:rPr lang="en-US" dirty="0">
                          <a:solidFill>
                            <a:srgbClr val="000000"/>
                          </a:solidFill>
                        </a:rPr>
                        <a:t>Stage</a:t>
                      </a:r>
                    </a:p>
                  </a:txBody>
                  <a:tcPr/>
                </a:tc>
                <a:extLst>
                  <a:ext uri="{0D108BD9-81ED-4DB2-BD59-A6C34878D82A}">
                    <a16:rowId xmlns:a16="http://schemas.microsoft.com/office/drawing/2014/main" val="10000"/>
                  </a:ext>
                </a:extLst>
              </a:tr>
              <a:tr h="370840">
                <a:tc>
                  <a:txBody>
                    <a:bodyPr/>
                    <a:lstStyle/>
                    <a:p>
                      <a:r>
                        <a:rPr lang="en-US" dirty="0">
                          <a:solidFill>
                            <a:srgbClr val="000000"/>
                          </a:solidFill>
                        </a:rPr>
                        <a:t>4</a:t>
                      </a:r>
                    </a:p>
                  </a:txBody>
                  <a:tcPr/>
                </a:tc>
                <a:tc>
                  <a:txBody>
                    <a:bodyPr/>
                    <a:lstStyle/>
                    <a:p>
                      <a:r>
                        <a:rPr lang="en-US" sz="1800" b="0" i="0" u="none" strike="noStrike" kern="1200" baseline="0" dirty="0">
                          <a:solidFill>
                            <a:srgbClr val="000000"/>
                          </a:solidFill>
                          <a:latin typeface="+mn-lt"/>
                          <a:ea typeface="+mn-ea"/>
                          <a:cs typeface="+mn-cs"/>
                        </a:rPr>
                        <a:t>Babbles many speech sounds (“ah-goo”)</a:t>
                      </a:r>
                      <a:endParaRPr lang="en-US" dirty="0">
                        <a:solidFill>
                          <a:srgbClr val="000000"/>
                        </a:solidFill>
                      </a:endParaRPr>
                    </a:p>
                  </a:txBody>
                  <a:tcPr/>
                </a:tc>
                <a:extLst>
                  <a:ext uri="{0D108BD9-81ED-4DB2-BD59-A6C34878D82A}">
                    <a16:rowId xmlns:a16="http://schemas.microsoft.com/office/drawing/2014/main" val="10001"/>
                  </a:ext>
                </a:extLst>
              </a:tr>
              <a:tr h="370840">
                <a:tc>
                  <a:txBody>
                    <a:bodyPr/>
                    <a:lstStyle/>
                    <a:p>
                      <a:r>
                        <a:rPr lang="en-US" dirty="0">
                          <a:solidFill>
                            <a:srgbClr val="000000"/>
                          </a:solidFill>
                        </a:rPr>
                        <a:t>10</a:t>
                      </a:r>
                    </a:p>
                  </a:txBody>
                  <a:tcPr/>
                </a:tc>
                <a:tc>
                  <a:txBody>
                    <a:bodyPr/>
                    <a:lstStyle/>
                    <a:p>
                      <a:r>
                        <a:rPr lang="en-US" sz="1800" b="0" i="0" u="none" strike="noStrike" kern="1200" baseline="0" dirty="0">
                          <a:solidFill>
                            <a:srgbClr val="000000"/>
                          </a:solidFill>
                          <a:latin typeface="+mn-lt"/>
                          <a:ea typeface="+mn-ea"/>
                          <a:cs typeface="+mn-cs"/>
                        </a:rPr>
                        <a:t>Babbling resembles household language (“ma-ma”)</a:t>
                      </a:r>
                      <a:endParaRPr lang="en-US" dirty="0">
                        <a:solidFill>
                          <a:srgbClr val="000000"/>
                        </a:solidFill>
                      </a:endParaRPr>
                    </a:p>
                  </a:txBody>
                  <a:tcPr/>
                </a:tc>
                <a:extLst>
                  <a:ext uri="{0D108BD9-81ED-4DB2-BD59-A6C34878D82A}">
                    <a16:rowId xmlns:a16="http://schemas.microsoft.com/office/drawing/2014/main" val="10002"/>
                  </a:ext>
                </a:extLst>
              </a:tr>
              <a:tr h="370840">
                <a:tc>
                  <a:txBody>
                    <a:bodyPr/>
                    <a:lstStyle/>
                    <a:p>
                      <a:r>
                        <a:rPr lang="en-US" dirty="0">
                          <a:solidFill>
                            <a:srgbClr val="000000"/>
                          </a:solidFill>
                        </a:rPr>
                        <a:t>12</a:t>
                      </a:r>
                    </a:p>
                  </a:txBody>
                  <a:tcPr/>
                </a:tc>
                <a:tc>
                  <a:txBody>
                    <a:bodyPr/>
                    <a:lstStyle/>
                    <a:p>
                      <a:r>
                        <a:rPr lang="en-US" sz="1800" b="0" i="0" u="none" strike="noStrike" kern="1200" baseline="0" dirty="0">
                          <a:solidFill>
                            <a:srgbClr val="000000"/>
                          </a:solidFill>
                          <a:latin typeface="+mn-lt"/>
                          <a:ea typeface="+mn-ea"/>
                          <a:cs typeface="+mn-cs"/>
                        </a:rPr>
                        <a:t>One-word stage (“Kitty!”)</a:t>
                      </a:r>
                      <a:endParaRPr lang="en-US" dirty="0">
                        <a:solidFill>
                          <a:srgbClr val="000000"/>
                        </a:solidFill>
                      </a:endParaRPr>
                    </a:p>
                  </a:txBody>
                  <a:tcPr/>
                </a:tc>
                <a:extLst>
                  <a:ext uri="{0D108BD9-81ED-4DB2-BD59-A6C34878D82A}">
                    <a16:rowId xmlns:a16="http://schemas.microsoft.com/office/drawing/2014/main" val="10003"/>
                  </a:ext>
                </a:extLst>
              </a:tr>
              <a:tr h="370840">
                <a:tc>
                  <a:txBody>
                    <a:bodyPr/>
                    <a:lstStyle/>
                    <a:p>
                      <a:r>
                        <a:rPr lang="en-US" dirty="0">
                          <a:solidFill>
                            <a:srgbClr val="000000"/>
                          </a:solidFill>
                        </a:rPr>
                        <a:t>24</a:t>
                      </a:r>
                    </a:p>
                  </a:txBody>
                  <a:tcPr/>
                </a:tc>
                <a:tc>
                  <a:txBody>
                    <a:bodyPr/>
                    <a:lstStyle/>
                    <a:p>
                      <a:r>
                        <a:rPr lang="en-US" sz="1800" b="0" i="0" u="none" strike="noStrike" kern="1200" baseline="0" dirty="0">
                          <a:solidFill>
                            <a:srgbClr val="000000"/>
                          </a:solidFill>
                          <a:latin typeface="+mn-lt"/>
                          <a:ea typeface="+mn-ea"/>
                          <a:cs typeface="+mn-cs"/>
                        </a:rPr>
                        <a:t>Two-word speech (“Get ball.”)</a:t>
                      </a:r>
                      <a:endParaRPr lang="en-US" dirty="0">
                        <a:solidFill>
                          <a:srgbClr val="000000"/>
                        </a:solidFill>
                      </a:endParaRPr>
                    </a:p>
                  </a:txBody>
                  <a:tcPr/>
                </a:tc>
                <a:extLst>
                  <a:ext uri="{0D108BD9-81ED-4DB2-BD59-A6C34878D82A}">
                    <a16:rowId xmlns:a16="http://schemas.microsoft.com/office/drawing/2014/main" val="10004"/>
                  </a:ext>
                </a:extLst>
              </a:tr>
              <a:tr h="370840">
                <a:tc>
                  <a:txBody>
                    <a:bodyPr/>
                    <a:lstStyle/>
                    <a:p>
                      <a:r>
                        <a:rPr lang="en-US" dirty="0">
                          <a:solidFill>
                            <a:srgbClr val="000000"/>
                          </a:solidFill>
                        </a:rPr>
                        <a:t>24+</a:t>
                      </a:r>
                    </a:p>
                  </a:txBody>
                  <a:tcPr/>
                </a:tc>
                <a:tc>
                  <a:txBody>
                    <a:bodyPr/>
                    <a:lstStyle/>
                    <a:p>
                      <a:r>
                        <a:rPr lang="en-US" sz="1800" b="0" i="0" u="none" strike="noStrike" kern="1200" baseline="0" dirty="0">
                          <a:solidFill>
                            <a:srgbClr val="000000"/>
                          </a:solidFill>
                          <a:latin typeface="+mn-lt"/>
                          <a:ea typeface="+mn-ea"/>
                          <a:cs typeface="+mn-cs"/>
                        </a:rPr>
                        <a:t>Rapid development into complete sentences</a:t>
                      </a:r>
                      <a:endParaRPr lang="en-US" dirty="0">
                        <a:solidFill>
                          <a:srgbClr val="000000"/>
                        </a:solidFill>
                      </a:endParaRPr>
                    </a:p>
                  </a:txBody>
                  <a:tcPr/>
                </a:tc>
                <a:extLst>
                  <a:ext uri="{0D108BD9-81ED-4DB2-BD59-A6C34878D82A}">
                    <a16:rowId xmlns:a16="http://schemas.microsoft.com/office/drawing/2014/main" val="10005"/>
                  </a:ext>
                </a:extLst>
              </a:tr>
            </a:tbl>
          </a:graphicData>
        </a:graphic>
      </p:graphicFrame>
      <p:sp>
        <p:nvSpPr>
          <p:cNvPr id="5" name="Text Placeholder 4"/>
          <p:cNvSpPr>
            <a:spLocks noGrp="1"/>
          </p:cNvSpPr>
          <p:nvPr>
            <p:ph type="body" sz="half" idx="1"/>
          </p:nvPr>
        </p:nvSpPr>
        <p:spPr>
          <a:xfrm>
            <a:off x="341067" y="1325217"/>
            <a:ext cx="8908949" cy="5532782"/>
          </a:xfrm>
        </p:spPr>
        <p:txBody>
          <a:bodyPr>
            <a:normAutofit/>
          </a:bodyPr>
          <a:lstStyle/>
          <a:p>
            <a:pPr marL="0" indent="0">
              <a:buNone/>
            </a:pPr>
            <a:r>
              <a:rPr lang="en-US" b="1" dirty="0"/>
              <a:t>9-9: WHAT ARE THE MILESTONES IN LANGUAGE DEVELOPMENT, AND HOW DO WE ACQUIRE LANGUAGE? </a:t>
            </a:r>
          </a:p>
          <a:p>
            <a:r>
              <a:rPr lang="en-US" b="1" dirty="0"/>
              <a:t>Receptive language</a:t>
            </a:r>
            <a:r>
              <a:rPr lang="en-US" dirty="0"/>
              <a:t>: Infant ability to understand what is said to them begins around 4 months, when they start to recognize differences in speech sounds.</a:t>
            </a:r>
          </a:p>
          <a:p>
            <a:r>
              <a:rPr lang="en-US" b="1" dirty="0"/>
              <a:t>Productive language</a:t>
            </a:r>
            <a:r>
              <a:rPr lang="en-US" dirty="0"/>
              <a:t>: Infant ability to produce words begins around 10 months, when babbling starts to resemble the household language.</a:t>
            </a:r>
          </a:p>
          <a:p>
            <a:endParaRPr lang="en-US" dirty="0"/>
          </a:p>
        </p:txBody>
      </p:sp>
      <p:sp>
        <p:nvSpPr>
          <p:cNvPr id="4" name="Title 3"/>
          <p:cNvSpPr>
            <a:spLocks noGrp="1"/>
          </p:cNvSpPr>
          <p:nvPr>
            <p:ph type="title"/>
          </p:nvPr>
        </p:nvSpPr>
        <p:spPr>
          <a:xfrm>
            <a:off x="492684" y="397566"/>
            <a:ext cx="8271100" cy="927651"/>
          </a:xfrm>
        </p:spPr>
        <p:txBody>
          <a:bodyPr>
            <a:noAutofit/>
          </a:bodyPr>
          <a:lstStyle/>
          <a:p>
            <a:r>
              <a:rPr lang="en-US" dirty="0"/>
              <a:t>Language and Thought</a:t>
            </a:r>
            <a:br>
              <a:rPr lang="en-US" dirty="0"/>
            </a:br>
            <a:r>
              <a:rPr lang="en-US" sz="2800" dirty="0"/>
              <a:t>Language Development</a:t>
            </a:r>
            <a:br>
              <a:rPr lang="en-US" sz="2800" dirty="0"/>
            </a:br>
            <a:r>
              <a:rPr lang="en-US" sz="2800" dirty="0"/>
              <a:t>When and How Do We Learn Language?</a:t>
            </a:r>
            <a:br>
              <a:rPr lang="en-US" b="1" dirty="0"/>
            </a:br>
            <a:endParaRPr lang="en-US" dirty="0"/>
          </a:p>
        </p:txBody>
      </p:sp>
    </p:spTree>
    <p:extLst>
      <p:ext uri="{BB962C8B-B14F-4D97-AF65-F5344CB8AC3E}">
        <p14:creationId xmlns:p14="http://schemas.microsoft.com/office/powerpoint/2010/main" val="3481331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8052"/>
            <a:ext cx="8229600" cy="1073426"/>
          </a:xfrm>
        </p:spPr>
        <p:txBody>
          <a:bodyPr>
            <a:normAutofit fontScale="90000"/>
          </a:bodyPr>
          <a:lstStyle/>
          <a:p>
            <a:r>
              <a:rPr lang="en-US" sz="3600" dirty="0"/>
              <a:t>Language and Thought</a:t>
            </a:r>
            <a:br>
              <a:rPr lang="en-US" dirty="0"/>
            </a:br>
            <a:r>
              <a:rPr lang="en-US" sz="3100" dirty="0"/>
              <a:t>Language Development</a:t>
            </a:r>
            <a:br>
              <a:rPr lang="en-US" sz="2800" dirty="0"/>
            </a:br>
            <a:r>
              <a:rPr lang="en-US" sz="3100" dirty="0"/>
              <a:t>When and How Do We Learn Language?</a:t>
            </a:r>
            <a:br>
              <a:rPr lang="en-US" b="1" dirty="0"/>
            </a:br>
            <a:endParaRPr lang="en-US" dirty="0"/>
          </a:p>
        </p:txBody>
      </p:sp>
      <p:sp>
        <p:nvSpPr>
          <p:cNvPr id="3" name="Text Placeholder 2"/>
          <p:cNvSpPr>
            <a:spLocks noGrp="1"/>
          </p:cNvSpPr>
          <p:nvPr>
            <p:ph type="body" sz="half" idx="1"/>
          </p:nvPr>
        </p:nvSpPr>
        <p:spPr>
          <a:xfrm>
            <a:off x="457200" y="1391478"/>
            <a:ext cx="8229600" cy="5466522"/>
          </a:xfrm>
        </p:spPr>
        <p:txBody>
          <a:bodyPr>
            <a:normAutofit fontScale="92500" lnSpcReduction="20000"/>
          </a:bodyPr>
          <a:lstStyle/>
          <a:p>
            <a:pPr marL="171450" lvl="0" indent="-171450">
              <a:buFont typeface="Arial"/>
              <a:buChar char="•"/>
            </a:pPr>
            <a:r>
              <a:rPr lang="en-US" b="1" dirty="0"/>
              <a:t>One-word stage</a:t>
            </a:r>
          </a:p>
          <a:p>
            <a:pPr marL="628650" lvl="1" indent="-171450">
              <a:buFont typeface="Arial"/>
              <a:buChar char="•"/>
            </a:pPr>
            <a:r>
              <a:rPr lang="en-US" dirty="0"/>
              <a:t>By year one, most children enter this stage.</a:t>
            </a:r>
          </a:p>
          <a:p>
            <a:pPr marL="628650" lvl="1" indent="-171450">
              <a:buFont typeface="Arial"/>
              <a:buChar char="•"/>
            </a:pPr>
            <a:r>
              <a:rPr lang="en-US" dirty="0"/>
              <a:t>They begin to use barely recognizable syllables to communicate.</a:t>
            </a:r>
          </a:p>
          <a:p>
            <a:pPr marL="628650" lvl="1" indent="-171450">
              <a:buFont typeface="Arial"/>
              <a:buChar char="•"/>
            </a:pPr>
            <a:r>
              <a:rPr lang="en-US" dirty="0"/>
              <a:t>First words are often nouns that label objects or people.</a:t>
            </a:r>
          </a:p>
          <a:p>
            <a:pPr marL="171450" lvl="0" indent="-171450">
              <a:buFont typeface="Arial"/>
              <a:buChar char="•"/>
            </a:pPr>
            <a:r>
              <a:rPr lang="en-US" b="1" dirty="0"/>
              <a:t>Two-word stage</a:t>
            </a:r>
          </a:p>
          <a:p>
            <a:pPr marL="628650" lvl="1" indent="-171450">
              <a:buFont typeface="Arial"/>
              <a:buChar char="•"/>
            </a:pPr>
            <a:r>
              <a:rPr lang="en-US" dirty="0"/>
              <a:t>Around 18 months, word learning explodes—from a word each week to a word each day.</a:t>
            </a:r>
          </a:p>
          <a:p>
            <a:pPr marL="628650" lvl="1" indent="-171450">
              <a:buFont typeface="Arial"/>
              <a:buChar char="•"/>
            </a:pPr>
            <a:r>
              <a:rPr lang="en-US" dirty="0"/>
              <a:t>During this stage, children speak mostly in two-word sentences.</a:t>
            </a:r>
          </a:p>
          <a:p>
            <a:pPr marL="228600" indent="-171450">
              <a:buFont typeface="Arial"/>
              <a:buChar char="•"/>
            </a:pPr>
            <a:r>
              <a:rPr lang="en-US" b="1" dirty="0"/>
              <a:t>Telegraphic speech</a:t>
            </a:r>
            <a:endParaRPr lang="en-US" dirty="0"/>
          </a:p>
          <a:p>
            <a:pPr marL="628650" lvl="1" indent="-171450">
              <a:buFont typeface="Arial"/>
              <a:buChar char="•"/>
            </a:pPr>
            <a:r>
              <a:rPr lang="en-US" dirty="0"/>
              <a:t>Early speech stage in which children’s speech resembles a telegram—“go car”—using mostly nouns and verbs</a:t>
            </a:r>
          </a:p>
          <a:p>
            <a:pPr marL="628650" lvl="1" indent="-171450">
              <a:buFont typeface="Arial"/>
              <a:buChar char="•"/>
            </a:pPr>
            <a:r>
              <a:rPr lang="en-US" dirty="0"/>
              <a:t>Speech follows rules of syntax and arrange words in sensible order.</a:t>
            </a:r>
          </a:p>
          <a:p>
            <a:pPr marL="171450" lvl="0" indent="-171450">
              <a:buFont typeface="Arial"/>
              <a:buChar char="•"/>
            </a:pPr>
            <a:r>
              <a:rPr lang="en-US" dirty="0"/>
              <a:t>By early elementary school, children understand complex sentences.</a:t>
            </a:r>
          </a:p>
          <a:p>
            <a:endParaRPr lang="en-US" dirty="0"/>
          </a:p>
        </p:txBody>
      </p:sp>
    </p:spTree>
    <p:extLst>
      <p:ext uri="{BB962C8B-B14F-4D97-AF65-F5344CB8AC3E}">
        <p14:creationId xmlns:p14="http://schemas.microsoft.com/office/powerpoint/2010/main" val="55746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550505"/>
            <a:ext cx="8229600" cy="5194852"/>
          </a:xfrm>
        </p:spPr>
        <p:txBody>
          <a:bodyPr>
            <a:normAutofit/>
          </a:bodyPr>
          <a:lstStyle/>
          <a:p>
            <a:r>
              <a:rPr lang="en-US" dirty="0"/>
              <a:t>Childhood seems to represent a </a:t>
            </a:r>
            <a:r>
              <a:rPr lang="en-US" i="1" dirty="0"/>
              <a:t>critical period </a:t>
            </a:r>
            <a:r>
              <a:rPr lang="en-US" dirty="0"/>
              <a:t>for mastering certain aspects of language before the language-learning window closes.</a:t>
            </a:r>
          </a:p>
          <a:p>
            <a:r>
              <a:rPr lang="en-US" dirty="0"/>
              <a:t>People who learn a second language as adults usually speak it with the accent of their native language, and they also have difficulty mastering the new grammar.</a:t>
            </a:r>
          </a:p>
          <a:p>
            <a:r>
              <a:rPr lang="en-US" dirty="0"/>
              <a:t>Later-than-usual exposure to language (at age 2 or 3) unleashes the idle language capacity of a child’s brain, producing a rush of language. But by about age 7, those who have not been exposed to either a spoken or a signed language gradually lose their ability to master </a:t>
            </a:r>
            <a:r>
              <a:rPr lang="en-US" i="1" dirty="0"/>
              <a:t>any</a:t>
            </a:r>
            <a:r>
              <a:rPr lang="en-US" dirty="0"/>
              <a:t> language.</a:t>
            </a:r>
          </a:p>
          <a:p>
            <a:pPr lvl="1"/>
            <a:endParaRPr lang="en-US" dirty="0"/>
          </a:p>
          <a:p>
            <a:pPr marL="457200" lvl="1" indent="0">
              <a:buNone/>
            </a:pPr>
            <a:endParaRPr lang="en-US" dirty="0"/>
          </a:p>
        </p:txBody>
      </p:sp>
      <p:sp>
        <p:nvSpPr>
          <p:cNvPr id="2" name="Title 1"/>
          <p:cNvSpPr>
            <a:spLocks noGrp="1"/>
          </p:cNvSpPr>
          <p:nvPr>
            <p:ph type="title"/>
          </p:nvPr>
        </p:nvSpPr>
        <p:spPr>
          <a:xfrm>
            <a:off x="457200" y="185531"/>
            <a:ext cx="8229600" cy="1046922"/>
          </a:xfrm>
        </p:spPr>
        <p:txBody>
          <a:bodyPr>
            <a:normAutofit fontScale="90000"/>
          </a:bodyPr>
          <a:lstStyle/>
          <a:p>
            <a:r>
              <a:rPr lang="en-US" sz="3600" dirty="0"/>
              <a:t>Language and Thought</a:t>
            </a:r>
            <a:br>
              <a:rPr lang="en-US" dirty="0"/>
            </a:br>
            <a:r>
              <a:rPr lang="en-US" sz="3100" dirty="0"/>
              <a:t>Language Development</a:t>
            </a:r>
            <a:br>
              <a:rPr lang="en-US" sz="2800" dirty="0"/>
            </a:br>
            <a:r>
              <a:rPr lang="en-US" sz="3100" dirty="0"/>
              <a:t>When and How Do We Learn Language?</a:t>
            </a:r>
            <a:endParaRPr lang="en-US" sz="2800" dirty="0"/>
          </a:p>
        </p:txBody>
      </p:sp>
    </p:spTree>
    <p:extLst>
      <p:ext uri="{BB962C8B-B14F-4D97-AF65-F5344CB8AC3E}">
        <p14:creationId xmlns:p14="http://schemas.microsoft.com/office/powerpoint/2010/main" val="2224860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re is an image of two women sitting at a desk in a classroom with papers in front of them. The figure to the right is a line graph that demonstrates that as age of immigration rises, the grammar test scores decli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415" y="3452997"/>
            <a:ext cx="4939942" cy="3311754"/>
          </a:xfrm>
          <a:prstGeom prst="rect">
            <a:avLst/>
          </a:prstGeom>
        </p:spPr>
      </p:pic>
      <p:sp>
        <p:nvSpPr>
          <p:cNvPr id="8" name="Rectangle 7"/>
          <p:cNvSpPr/>
          <p:nvPr/>
        </p:nvSpPr>
        <p:spPr>
          <a:xfrm>
            <a:off x="119270" y="1256333"/>
            <a:ext cx="8919348" cy="2246769"/>
          </a:xfrm>
          <a:prstGeom prst="rect">
            <a:avLst/>
          </a:prstGeom>
          <a:solidFill>
            <a:srgbClr val="54728F"/>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nSpc>
                <a:spcPts val="2400"/>
              </a:lnSpc>
            </a:pPr>
            <a:r>
              <a:rPr lang="en-US" sz="2400" dirty="0">
                <a:solidFill>
                  <a:schemeClr val="bg1"/>
                </a:solidFill>
                <a:latin typeface="Arial" pitchFamily="34" charset="0"/>
                <a:cs typeface="Arial" pitchFamily="34" charset="0"/>
              </a:rPr>
              <a:t>OUR ABILITY TO LEARN A NEW LANGUAGE DIMINISHES WITH AGE  Ten years after coming to the United States, Asian immigrants took a grammar test. Although there is no sharply defined critical period for second language learning, those who arrived before age 8 understood American English grammar as well as native speakers did. Those who arrived later did not. (Data from Johnson &amp; Newport, 1991.)</a:t>
            </a:r>
          </a:p>
        </p:txBody>
      </p:sp>
      <p:sp>
        <p:nvSpPr>
          <p:cNvPr id="4" name="Title 3"/>
          <p:cNvSpPr>
            <a:spLocks noGrp="1"/>
          </p:cNvSpPr>
          <p:nvPr>
            <p:ph type="title"/>
          </p:nvPr>
        </p:nvSpPr>
        <p:spPr>
          <a:xfrm>
            <a:off x="291548" y="35752"/>
            <a:ext cx="8395252" cy="1220581"/>
          </a:xfrm>
        </p:spPr>
        <p:txBody>
          <a:bodyPr>
            <a:normAutofit/>
          </a:bodyPr>
          <a:lstStyle/>
          <a:p>
            <a:r>
              <a:rPr lang="en-US" dirty="0"/>
              <a:t>Language Development</a:t>
            </a:r>
            <a:br>
              <a:rPr lang="en-US" sz="2800" dirty="0"/>
            </a:br>
            <a:r>
              <a:rPr lang="en-US" sz="2800" dirty="0"/>
              <a:t>Critical Periods</a:t>
            </a:r>
          </a:p>
        </p:txBody>
      </p:sp>
    </p:spTree>
    <p:extLst>
      <p:ext uri="{BB962C8B-B14F-4D97-AF65-F5344CB8AC3E}">
        <p14:creationId xmlns:p14="http://schemas.microsoft.com/office/powerpoint/2010/main" val="1348749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4566500"/>
            <a:ext cx="8229600" cy="1847551"/>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4" tIns="156464" rIns="156464" bIns="45720" numCol="1" spcCol="1270" anchor="ctr" anchorCtr="0">
            <a:noAutofit/>
          </a:bodyPr>
          <a:lstStyle/>
          <a:p>
            <a:pPr lvl="0" algn="ctr" defTabSz="977900" rtl="0">
              <a:lnSpc>
                <a:spcPct val="90000"/>
              </a:lnSpc>
              <a:spcBef>
                <a:spcPct val="0"/>
              </a:spcBef>
              <a:spcAft>
                <a:spcPct val="35000"/>
              </a:spcAft>
            </a:pPr>
            <a:r>
              <a:rPr lang="en-US" sz="2400" kern="1200" dirty="0">
                <a:latin typeface="Arial" pitchFamily="34" charset="0"/>
                <a:cs typeface="Arial" pitchFamily="34" charset="0"/>
              </a:rPr>
              <a:t>Those who learn to sign as teens or adults are like immigrants who learn English after childhood: They can master basic words and learn to order them, but never become as fluent as native signers in producing and comprehending subtle grammatical differences.</a:t>
            </a:r>
          </a:p>
        </p:txBody>
      </p:sp>
      <p:sp>
        <p:nvSpPr>
          <p:cNvPr id="6" name="Rectangle 5"/>
          <p:cNvSpPr/>
          <p:nvPr/>
        </p:nvSpPr>
        <p:spPr>
          <a:xfrm>
            <a:off x="457200" y="2803961"/>
            <a:ext cx="8229600" cy="1595762"/>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3" tIns="156465" rIns="156464" bIns="45720" numCol="1" spcCol="1270" anchor="ctr" anchorCtr="0">
            <a:noAutofit/>
          </a:bodyPr>
          <a:lstStyle/>
          <a:p>
            <a:pPr lvl="0" algn="ctr" defTabSz="977900" rtl="0">
              <a:lnSpc>
                <a:spcPct val="90000"/>
              </a:lnSpc>
              <a:spcBef>
                <a:spcPct val="0"/>
              </a:spcBef>
              <a:spcAft>
                <a:spcPct val="35000"/>
              </a:spcAft>
            </a:pPr>
            <a:r>
              <a:rPr lang="en-US" sz="2400" kern="1200" dirty="0">
                <a:latin typeface="Arial" pitchFamily="34" charset="0"/>
                <a:cs typeface="Arial" pitchFamily="34" charset="0"/>
              </a:rPr>
              <a:t>Natively </a:t>
            </a:r>
            <a:r>
              <a:rPr lang="en-US" sz="2400" dirty="0">
                <a:latin typeface="Arial" pitchFamily="34" charset="0"/>
                <a:cs typeface="Arial" pitchFamily="34" charset="0"/>
              </a:rPr>
              <a:t>d</a:t>
            </a:r>
            <a:r>
              <a:rPr lang="en-US" sz="2400" kern="1200" dirty="0">
                <a:latin typeface="Arial" pitchFamily="34" charset="0"/>
                <a:cs typeface="Arial" pitchFamily="34" charset="0"/>
              </a:rPr>
              <a:t>eaf children who learn sign language after age 9 never learn it as well as those who lose their hearing at age 9 after learning a spoken language, </a:t>
            </a:r>
            <a:r>
              <a:rPr lang="en-US" sz="2400" dirty="0">
                <a:latin typeface="Arial" pitchFamily="34" charset="0"/>
                <a:cs typeface="Arial" pitchFamily="34" charset="0"/>
              </a:rPr>
              <a:t>or as well </a:t>
            </a:r>
            <a:r>
              <a:rPr lang="en-US" sz="2400" kern="1200" dirty="0">
                <a:latin typeface="Arial" pitchFamily="34" charset="0"/>
                <a:cs typeface="Arial" pitchFamily="34" charset="0"/>
              </a:rPr>
              <a:t>as natively deaf children who learned sign in infancy.</a:t>
            </a:r>
          </a:p>
        </p:txBody>
      </p:sp>
      <p:sp>
        <p:nvSpPr>
          <p:cNvPr id="7" name="Rectangle 6"/>
          <p:cNvSpPr/>
          <p:nvPr/>
        </p:nvSpPr>
        <p:spPr>
          <a:xfrm>
            <a:off x="457200" y="1696277"/>
            <a:ext cx="8229600" cy="940905"/>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6463" tIns="156465" rIns="156464" bIns="45720" numCol="1" spcCol="1270" anchor="ctr" anchorCtr="0">
            <a:noAutofit/>
          </a:bodyPr>
          <a:lstStyle/>
          <a:p>
            <a:pPr lvl="0" algn="ctr" defTabSz="977900" rtl="0">
              <a:lnSpc>
                <a:spcPct val="90000"/>
              </a:lnSpc>
              <a:spcBef>
                <a:spcPct val="0"/>
              </a:spcBef>
              <a:spcAft>
                <a:spcPct val="35000"/>
              </a:spcAft>
            </a:pPr>
            <a:r>
              <a:rPr lang="en-US" sz="2400" dirty="0">
                <a:latin typeface="Arial" pitchFamily="34" charset="0"/>
                <a:cs typeface="Arial" pitchFamily="34" charset="0"/>
              </a:rPr>
              <a:t>Deaf c</a:t>
            </a:r>
            <a:r>
              <a:rPr lang="en-US" sz="2400" kern="1200" dirty="0">
                <a:latin typeface="Arial" pitchFamily="34" charset="0"/>
                <a:cs typeface="Arial" pitchFamily="34" charset="0"/>
              </a:rPr>
              <a:t>hildren born to hearing-</a:t>
            </a:r>
            <a:r>
              <a:rPr lang="en-US" sz="2400" kern="1200" dirty="0" err="1">
                <a:latin typeface="Arial" pitchFamily="34" charset="0"/>
                <a:cs typeface="Arial" pitchFamily="34" charset="0"/>
              </a:rPr>
              <a:t>nonsigning</a:t>
            </a:r>
            <a:r>
              <a:rPr lang="en-US" sz="2400" kern="1200" dirty="0">
                <a:latin typeface="Arial" pitchFamily="34" charset="0"/>
                <a:cs typeface="Arial" pitchFamily="34" charset="0"/>
              </a:rPr>
              <a:t> parents typically do not experience language during their early years.</a:t>
            </a:r>
          </a:p>
        </p:txBody>
      </p:sp>
      <p:sp>
        <p:nvSpPr>
          <p:cNvPr id="2" name="Title 1"/>
          <p:cNvSpPr>
            <a:spLocks noGrp="1"/>
          </p:cNvSpPr>
          <p:nvPr>
            <p:ph type="title"/>
          </p:nvPr>
        </p:nvSpPr>
        <p:spPr>
          <a:xfrm>
            <a:off x="216569" y="145774"/>
            <a:ext cx="8734926" cy="1271864"/>
          </a:xfrm>
        </p:spPr>
        <p:txBody>
          <a:bodyPr>
            <a:noAutofit/>
          </a:bodyPr>
          <a:lstStyle/>
          <a:p>
            <a:r>
              <a:rPr lang="en-US" dirty="0"/>
              <a:t>Language and Thought </a:t>
            </a:r>
            <a:br>
              <a:rPr lang="en-US" dirty="0"/>
            </a:br>
            <a:r>
              <a:rPr lang="en-US" sz="2800" dirty="0"/>
              <a:t>Language Development</a:t>
            </a:r>
            <a:br>
              <a:rPr lang="en-US" sz="2800" dirty="0"/>
            </a:br>
            <a:r>
              <a:rPr lang="en-US" sz="2800" dirty="0"/>
              <a:t>Deafness and Language Development</a:t>
            </a:r>
          </a:p>
        </p:txBody>
      </p:sp>
    </p:spTree>
    <p:extLst>
      <p:ext uri="{BB962C8B-B14F-4D97-AF65-F5344CB8AC3E}">
        <p14:creationId xmlns:p14="http://schemas.microsoft.com/office/powerpoint/2010/main" val="2123530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200" y="1277471"/>
            <a:ext cx="8686800" cy="5580529"/>
          </a:xfrm>
        </p:spPr>
        <p:txBody>
          <a:bodyPr>
            <a:normAutofit fontScale="92500" lnSpcReduction="10000"/>
          </a:bodyPr>
          <a:lstStyle/>
          <a:p>
            <a:pPr marL="0" indent="0">
              <a:buNone/>
            </a:pPr>
            <a:r>
              <a:rPr lang="en-US" b="1" dirty="0"/>
              <a:t>9-10</a:t>
            </a:r>
            <a:r>
              <a:rPr lang="en-US" sz="2400" b="1" dirty="0"/>
              <a:t>: WHAT BRAIN AREAS ARE INVOLVED IN LANGUAGE PROCESSING AND SPEECH? </a:t>
            </a:r>
          </a:p>
          <a:p>
            <a:r>
              <a:rPr lang="en-US" sz="2600" b="1" dirty="0"/>
              <a:t>Aphasia</a:t>
            </a:r>
            <a:r>
              <a:rPr lang="en-US" sz="2600" dirty="0"/>
              <a:t>: An impairment of language, usually caused by left hemisphere damage either to </a:t>
            </a:r>
            <a:r>
              <a:rPr lang="en-US" sz="2600" dirty="0" err="1"/>
              <a:t>Broca’s</a:t>
            </a:r>
            <a:r>
              <a:rPr lang="en-US" sz="2600" dirty="0"/>
              <a:t> area or Wernicke’s area.</a:t>
            </a:r>
          </a:p>
          <a:p>
            <a:pPr lvl="1"/>
            <a:r>
              <a:rPr lang="en-US" sz="2600" dirty="0"/>
              <a:t>Damage to </a:t>
            </a:r>
            <a:r>
              <a:rPr lang="en-US" sz="2600" b="1" dirty="0" err="1"/>
              <a:t>Broca’s</a:t>
            </a:r>
            <a:r>
              <a:rPr lang="en-US" sz="2600" b="1" dirty="0"/>
              <a:t> area </a:t>
            </a:r>
            <a:r>
              <a:rPr lang="en-US" sz="2600" dirty="0"/>
              <a:t>impairs speaking</a:t>
            </a:r>
          </a:p>
          <a:p>
            <a:pPr lvl="1"/>
            <a:r>
              <a:rPr lang="en-US" sz="2600" dirty="0"/>
              <a:t>Damage to </a:t>
            </a:r>
            <a:r>
              <a:rPr lang="en-US" sz="2600" b="1" dirty="0"/>
              <a:t>Wernicke’s area </a:t>
            </a:r>
            <a:r>
              <a:rPr lang="en-US" sz="2600" dirty="0"/>
              <a:t>impairs understanding</a:t>
            </a:r>
          </a:p>
          <a:p>
            <a:r>
              <a:rPr lang="en-US" sz="2600" dirty="0"/>
              <a:t>Damage to any one of several areas of the brain’s cortex can impair language.</a:t>
            </a:r>
          </a:p>
          <a:p>
            <a:r>
              <a:rPr lang="en-US" sz="2600" dirty="0"/>
              <a:t>Today’s neuroscience has confirmed brain activity in </a:t>
            </a:r>
            <a:r>
              <a:rPr lang="en-US" sz="2600" dirty="0" err="1"/>
              <a:t>Broca’s</a:t>
            </a:r>
            <a:r>
              <a:rPr lang="en-US" sz="2600" dirty="0"/>
              <a:t> and Wernicke’s areas during language processing.</a:t>
            </a:r>
          </a:p>
          <a:p>
            <a:r>
              <a:rPr lang="en-US" sz="2600" dirty="0"/>
              <a:t>In processing language, as in other forms of information processing, the brain operates by dividing its mental functions—speaking, perceiving, thinking, remembering—into smaller </a:t>
            </a:r>
            <a:r>
              <a:rPr lang="en-US" sz="2600" dirty="0" err="1"/>
              <a:t>subfunctions</a:t>
            </a:r>
            <a:r>
              <a:rPr lang="en-US" sz="2600" dirty="0"/>
              <a:t>.</a:t>
            </a:r>
          </a:p>
        </p:txBody>
      </p:sp>
      <p:sp>
        <p:nvSpPr>
          <p:cNvPr id="4" name="Title 3"/>
          <p:cNvSpPr>
            <a:spLocks noGrp="1"/>
          </p:cNvSpPr>
          <p:nvPr>
            <p:ph type="title"/>
          </p:nvPr>
        </p:nvSpPr>
        <p:spPr>
          <a:xfrm>
            <a:off x="457200" y="0"/>
            <a:ext cx="8229600" cy="1169894"/>
          </a:xfrm>
        </p:spPr>
        <p:txBody>
          <a:bodyPr/>
          <a:lstStyle/>
          <a:p>
            <a:r>
              <a:rPr lang="en-US" dirty="0"/>
              <a:t>Language and Thought</a:t>
            </a:r>
            <a:br>
              <a:rPr lang="en-US" dirty="0"/>
            </a:br>
            <a:r>
              <a:rPr lang="en-US" sz="2800" dirty="0"/>
              <a:t>The Brain and Language</a:t>
            </a:r>
          </a:p>
        </p:txBody>
      </p:sp>
    </p:spTree>
    <p:extLst>
      <p:ext uri="{BB962C8B-B14F-4D97-AF65-F5344CB8AC3E}">
        <p14:creationId xmlns:p14="http://schemas.microsoft.com/office/powerpoint/2010/main" val="1574844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figure shows two cross sectional crawings of a human head. The two areas are highlighted. Broca's area is located in the center of the brain, and Wernicke's area is located slightly below and to the front of Broca's are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639" y="2445026"/>
            <a:ext cx="5795123" cy="4005074"/>
          </a:xfrm>
          <a:prstGeom prst="rect">
            <a:avLst/>
          </a:prstGeom>
        </p:spPr>
      </p:pic>
      <p:sp>
        <p:nvSpPr>
          <p:cNvPr id="4" name="Text Placeholder 3"/>
          <p:cNvSpPr>
            <a:spLocks noGrp="1"/>
          </p:cNvSpPr>
          <p:nvPr>
            <p:ph idx="1"/>
          </p:nvPr>
        </p:nvSpPr>
        <p:spPr>
          <a:xfrm>
            <a:off x="515438" y="1236921"/>
            <a:ext cx="8230735" cy="1027943"/>
          </a:xfrm>
        </p:spPr>
        <p:txBody>
          <a:bodyPr>
            <a:normAutofit/>
          </a:bodyPr>
          <a:lstStyle/>
          <a:p>
            <a:r>
              <a:rPr lang="en-US" dirty="0" err="1"/>
              <a:t>Broca’s</a:t>
            </a:r>
            <a:r>
              <a:rPr lang="en-US" dirty="0"/>
              <a:t> area</a:t>
            </a:r>
          </a:p>
          <a:p>
            <a:r>
              <a:rPr lang="en-US" dirty="0"/>
              <a:t>Wernicke’s area</a:t>
            </a:r>
          </a:p>
        </p:txBody>
      </p:sp>
      <p:sp>
        <p:nvSpPr>
          <p:cNvPr id="3" name="Title 2"/>
          <p:cNvSpPr>
            <a:spLocks noGrp="1"/>
          </p:cNvSpPr>
          <p:nvPr>
            <p:ph type="title"/>
          </p:nvPr>
        </p:nvSpPr>
        <p:spPr>
          <a:xfrm>
            <a:off x="0" y="371674"/>
            <a:ext cx="9144000" cy="546100"/>
          </a:xfrm>
        </p:spPr>
        <p:txBody>
          <a:bodyPr>
            <a:noAutofit/>
          </a:bodyPr>
          <a:lstStyle/>
          <a:p>
            <a:r>
              <a:rPr lang="en-US" sz="2800" dirty="0">
                <a:solidFill>
                  <a:schemeClr val="tx1"/>
                </a:solidFill>
              </a:rPr>
              <a:t>Brain Activity When Speaking and Hearing Words</a:t>
            </a:r>
          </a:p>
        </p:txBody>
      </p:sp>
    </p:spTree>
    <p:extLst>
      <p:ext uri="{BB962C8B-B14F-4D97-AF65-F5344CB8AC3E}">
        <p14:creationId xmlns:p14="http://schemas.microsoft.com/office/powerpoint/2010/main" val="3765348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200" y="1139687"/>
            <a:ext cx="8686800" cy="5565913"/>
          </a:xfrm>
        </p:spPr>
        <p:txBody>
          <a:bodyPr>
            <a:noAutofit/>
          </a:bodyPr>
          <a:lstStyle/>
          <a:p>
            <a:pPr marL="0" indent="0">
              <a:buNone/>
            </a:pPr>
            <a:r>
              <a:rPr lang="en-US" b="1" dirty="0"/>
              <a:t>9-11: WHAT DO WE KNOW ABOUT OTHER ANIMALS’ CAPACITY FOR LANGUAGE? </a:t>
            </a:r>
          </a:p>
          <a:p>
            <a:r>
              <a:rPr lang="en-US" dirty="0"/>
              <a:t>Animals display a wide range of comprehension and communication.</a:t>
            </a:r>
          </a:p>
          <a:p>
            <a:pPr lvl="1"/>
            <a:r>
              <a:rPr lang="en-US" i="1" dirty="0" err="1"/>
              <a:t>Vervet</a:t>
            </a:r>
            <a:r>
              <a:rPr lang="en-US" i="1" dirty="0"/>
              <a:t> monkeys </a:t>
            </a:r>
            <a:r>
              <a:rPr lang="en-US" dirty="0"/>
              <a:t>sound different alarms for different predators.</a:t>
            </a:r>
          </a:p>
          <a:p>
            <a:pPr lvl="1"/>
            <a:r>
              <a:rPr lang="en-US" i="1" dirty="0"/>
              <a:t>Chimpanzees</a:t>
            </a:r>
            <a:r>
              <a:rPr lang="en-US" dirty="0"/>
              <a:t> (Washoe, for example) have been taught some sign language. A </a:t>
            </a:r>
            <a:r>
              <a:rPr lang="en-US" i="1" dirty="0"/>
              <a:t>bonobo</a:t>
            </a:r>
            <a:r>
              <a:rPr lang="en-US" dirty="0"/>
              <a:t> (</a:t>
            </a:r>
            <a:r>
              <a:rPr lang="en-US" dirty="0" err="1"/>
              <a:t>Kanzi</a:t>
            </a:r>
            <a:r>
              <a:rPr lang="en-US" dirty="0"/>
              <a:t>) has done even better.</a:t>
            </a:r>
          </a:p>
          <a:p>
            <a:pPr lvl="1"/>
            <a:r>
              <a:rPr lang="en-US" dirty="0"/>
              <a:t>Critics note that signed ape vocabularies and sentences are simple; vocabulary gained with great difficulties.</a:t>
            </a:r>
          </a:p>
          <a:p>
            <a:r>
              <a:rPr lang="en-US" dirty="0"/>
              <a:t>If by language we mean verbal or signed expression of complex grammar, most psychologists would agree humans alone possess language.</a:t>
            </a:r>
          </a:p>
          <a:p>
            <a:pPr marL="457200" lvl="1" indent="0">
              <a:buNone/>
            </a:pPr>
            <a:endParaRPr lang="en-US" dirty="0"/>
          </a:p>
        </p:txBody>
      </p:sp>
      <p:sp>
        <p:nvSpPr>
          <p:cNvPr id="2" name="Title 1"/>
          <p:cNvSpPr>
            <a:spLocks noGrp="1"/>
          </p:cNvSpPr>
          <p:nvPr>
            <p:ph type="title"/>
          </p:nvPr>
        </p:nvSpPr>
        <p:spPr>
          <a:xfrm>
            <a:off x="457200" y="0"/>
            <a:ext cx="8229600" cy="1139687"/>
          </a:xfrm>
        </p:spPr>
        <p:txBody>
          <a:bodyPr/>
          <a:lstStyle/>
          <a:p>
            <a:r>
              <a:rPr lang="en-US" dirty="0"/>
              <a:t>Language and Thought</a:t>
            </a:r>
            <a:br>
              <a:rPr lang="en-US" dirty="0"/>
            </a:br>
            <a:r>
              <a:rPr lang="en-US" sz="2800" dirty="0"/>
              <a:t>Do Other Species Have Language?</a:t>
            </a:r>
          </a:p>
        </p:txBody>
      </p:sp>
    </p:spTree>
    <p:extLst>
      <p:ext uri="{BB962C8B-B14F-4D97-AF65-F5344CB8AC3E}">
        <p14:creationId xmlns:p14="http://schemas.microsoft.com/office/powerpoint/2010/main" val="2143436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179443"/>
            <a:ext cx="8229600" cy="5678557"/>
          </a:xfrm>
        </p:spPr>
        <p:txBody>
          <a:bodyPr>
            <a:noAutofit/>
          </a:bodyPr>
          <a:lstStyle/>
          <a:p>
            <a:pPr marL="0" indent="0">
              <a:buNone/>
            </a:pPr>
            <a:r>
              <a:rPr lang="en-US" b="1" dirty="0"/>
              <a:t>9-12: WHAT IS THE RELATIONSHIP BETWEEN THINKING AND LANGUAGE, AND WHAT IS THE VALUE OF THINKING IN IMAGES? </a:t>
            </a:r>
          </a:p>
          <a:p>
            <a:pPr marL="0" indent="0">
              <a:buNone/>
            </a:pPr>
            <a:r>
              <a:rPr lang="en-US" b="1" dirty="0"/>
              <a:t>Language Influences Thinking</a:t>
            </a:r>
          </a:p>
          <a:p>
            <a:r>
              <a:rPr lang="en-US" dirty="0"/>
              <a:t>Benjamin Lee Whorf’s </a:t>
            </a:r>
            <a:r>
              <a:rPr lang="en-US" b="1" dirty="0"/>
              <a:t>linguistic determinism </a:t>
            </a:r>
            <a:r>
              <a:rPr lang="en-US" dirty="0"/>
              <a:t>hypothesis: Language determines the way we think</a:t>
            </a:r>
          </a:p>
          <a:p>
            <a:pPr lvl="1"/>
            <a:r>
              <a:rPr lang="en-US" dirty="0"/>
              <a:t>Evidence from bilingual speakers suggest people think differently in different languages</a:t>
            </a:r>
          </a:p>
          <a:p>
            <a:pPr lvl="1"/>
            <a:r>
              <a:rPr lang="en-US" dirty="0"/>
              <a:t>Bilingual parents often switch language to express different emotions (from English to Mandarin when expressing anger by one mother of a Chinese-American student, for example).</a:t>
            </a:r>
          </a:p>
          <a:p>
            <a:r>
              <a:rPr lang="en-US" dirty="0" err="1"/>
              <a:t>Worf’s</a:t>
            </a:r>
            <a:r>
              <a:rPr lang="en-US" dirty="0"/>
              <a:t> hypothesis is too extreme: Words </a:t>
            </a:r>
            <a:r>
              <a:rPr lang="en-US" i="1" dirty="0"/>
              <a:t>influence</a:t>
            </a:r>
            <a:r>
              <a:rPr lang="en-US" dirty="0"/>
              <a:t> but do not </a:t>
            </a:r>
            <a:r>
              <a:rPr lang="en-US" i="1" dirty="0"/>
              <a:t>determine</a:t>
            </a:r>
            <a:r>
              <a:rPr lang="en-US" dirty="0"/>
              <a:t> thinking.</a:t>
            </a:r>
          </a:p>
          <a:p>
            <a:pPr marL="457200" lvl="1" indent="0">
              <a:buNone/>
            </a:pPr>
            <a:r>
              <a:rPr lang="en-US" dirty="0"/>
              <a:t> </a:t>
            </a:r>
          </a:p>
          <a:p>
            <a:pPr marL="457200" lvl="1" indent="0">
              <a:buNone/>
            </a:pPr>
            <a:endParaRPr lang="en-US" dirty="0"/>
          </a:p>
        </p:txBody>
      </p:sp>
      <p:sp>
        <p:nvSpPr>
          <p:cNvPr id="2" name="Title 1"/>
          <p:cNvSpPr>
            <a:spLocks noGrp="1"/>
          </p:cNvSpPr>
          <p:nvPr>
            <p:ph type="title"/>
          </p:nvPr>
        </p:nvSpPr>
        <p:spPr>
          <a:xfrm>
            <a:off x="457200" y="0"/>
            <a:ext cx="8229600" cy="1179443"/>
          </a:xfrm>
        </p:spPr>
        <p:txBody>
          <a:bodyPr/>
          <a:lstStyle/>
          <a:p>
            <a:r>
              <a:rPr lang="en-US" dirty="0"/>
              <a:t>Language and Thought</a:t>
            </a:r>
            <a:br>
              <a:rPr lang="en-US" dirty="0"/>
            </a:br>
            <a:r>
              <a:rPr lang="en-US" sz="2800" dirty="0"/>
              <a:t>Thinking Influences Language</a:t>
            </a:r>
          </a:p>
        </p:txBody>
      </p:sp>
    </p:spTree>
    <p:extLst>
      <p:ext uri="{BB962C8B-B14F-4D97-AF65-F5344CB8AC3E}">
        <p14:creationId xmlns:p14="http://schemas.microsoft.com/office/powerpoint/2010/main" val="64905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558209" y="3072348"/>
            <a:ext cx="5585791" cy="3785652"/>
          </a:xfrm>
          <a:prstGeom prst="rect">
            <a:avLst/>
          </a:prstGeom>
          <a:solidFill>
            <a:srgbClr val="54728F"/>
          </a:solidFill>
        </p:spPr>
        <p:txBody>
          <a:bodyPr wrap="square">
            <a:spAutoFit/>
          </a:bodyPr>
          <a:lstStyle/>
          <a:p>
            <a:r>
              <a:rPr lang="en-US" sz="2400" dirty="0">
                <a:solidFill>
                  <a:schemeClr val="bg1"/>
                </a:solidFill>
              </a:rPr>
              <a:t>In Papua New Guinea, </a:t>
            </a:r>
            <a:r>
              <a:rPr lang="en-US" sz="2400" dirty="0" err="1">
                <a:solidFill>
                  <a:schemeClr val="bg1"/>
                </a:solidFill>
              </a:rPr>
              <a:t>Berinmo</a:t>
            </a:r>
            <a:r>
              <a:rPr lang="en-US" sz="2400" dirty="0">
                <a:solidFill>
                  <a:schemeClr val="bg1"/>
                </a:solidFill>
              </a:rPr>
              <a:t> children have words for different shades of “yellow,” which might enable them to spot and recall yellow variations more quickly. Here and everywhere, “the languages we speak profoundly shape the way we think, the way we see the world, the way we live our lives,” notes psychologist </a:t>
            </a:r>
            <a:r>
              <a:rPr lang="en-US" sz="2400" dirty="0" err="1">
                <a:solidFill>
                  <a:schemeClr val="bg1"/>
                </a:solidFill>
              </a:rPr>
              <a:t>Lera</a:t>
            </a:r>
            <a:r>
              <a:rPr lang="en-US" sz="2400" dirty="0">
                <a:solidFill>
                  <a:schemeClr val="bg1"/>
                </a:solidFill>
              </a:rPr>
              <a:t> </a:t>
            </a:r>
            <a:r>
              <a:rPr lang="en-US" sz="2400" dirty="0" err="1">
                <a:solidFill>
                  <a:schemeClr val="bg1"/>
                </a:solidFill>
              </a:rPr>
              <a:t>Boroditsky</a:t>
            </a:r>
            <a:r>
              <a:rPr lang="en-US" sz="2400" dirty="0">
                <a:solidFill>
                  <a:schemeClr val="bg1"/>
                </a:solidFill>
              </a:rPr>
              <a:t> (2009). </a:t>
            </a:r>
          </a:p>
        </p:txBody>
      </p:sp>
      <p:pic>
        <p:nvPicPr>
          <p:cNvPr id="4" name="Picture 3" descr="The image is of two children from Paupa, New Guinea who are wearing colorful cultural cloth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802" y="302927"/>
            <a:ext cx="2826603" cy="2730539"/>
          </a:xfrm>
          <a:prstGeom prst="rect">
            <a:avLst/>
          </a:prstGeom>
        </p:spPr>
      </p:pic>
      <p:sp>
        <p:nvSpPr>
          <p:cNvPr id="3" name="Text Placeholder 2"/>
          <p:cNvSpPr>
            <a:spLocks noGrp="1"/>
          </p:cNvSpPr>
          <p:nvPr>
            <p:ph idx="1"/>
          </p:nvPr>
        </p:nvSpPr>
        <p:spPr>
          <a:xfrm>
            <a:off x="248479" y="1457739"/>
            <a:ext cx="3409121" cy="4718119"/>
          </a:xfrm>
        </p:spPr>
        <p:txBody>
          <a:bodyPr>
            <a:normAutofit/>
          </a:bodyPr>
          <a:lstStyle/>
          <a:p>
            <a:pPr>
              <a:buFont typeface="Arial"/>
              <a:buChar char="•"/>
            </a:pPr>
            <a:r>
              <a:rPr lang="en-US" dirty="0"/>
              <a:t>Words influence our thinking about colors.</a:t>
            </a:r>
          </a:p>
          <a:p>
            <a:pPr>
              <a:buFont typeface="Arial"/>
              <a:buChar char="•"/>
            </a:pPr>
            <a:r>
              <a:rPr lang="en-US" dirty="0"/>
              <a:t>Colors seen in same way but we use our native languages to classify and remember them.</a:t>
            </a:r>
          </a:p>
          <a:p>
            <a:pPr>
              <a:buFont typeface="Arial"/>
              <a:buChar char="•"/>
            </a:pPr>
            <a:r>
              <a:rPr lang="en-US" dirty="0"/>
              <a:t>Perceived differences expand as we assign different names.</a:t>
            </a:r>
          </a:p>
          <a:p>
            <a:pPr marL="457200" lvl="1" indent="0">
              <a:buNone/>
            </a:pPr>
            <a:endParaRPr lang="en-US" dirty="0"/>
          </a:p>
        </p:txBody>
      </p:sp>
      <p:sp>
        <p:nvSpPr>
          <p:cNvPr id="2" name="Title 1"/>
          <p:cNvSpPr>
            <a:spLocks noGrp="1"/>
          </p:cNvSpPr>
          <p:nvPr>
            <p:ph type="title"/>
          </p:nvPr>
        </p:nvSpPr>
        <p:spPr>
          <a:xfrm>
            <a:off x="106017" y="132522"/>
            <a:ext cx="4452731" cy="1563412"/>
          </a:xfrm>
        </p:spPr>
        <p:txBody>
          <a:bodyPr>
            <a:noAutofit/>
          </a:bodyPr>
          <a:lstStyle/>
          <a:p>
            <a:r>
              <a:rPr lang="en-US" dirty="0"/>
              <a:t>Language and Thought</a:t>
            </a:r>
            <a:br>
              <a:rPr lang="en-US" dirty="0"/>
            </a:br>
            <a:r>
              <a:rPr lang="en-US" sz="2400" dirty="0"/>
              <a:t>Language Influences Thinking</a:t>
            </a:r>
          </a:p>
        </p:txBody>
      </p:sp>
    </p:spTree>
    <p:extLst>
      <p:ext uri="{BB962C8B-B14F-4D97-AF65-F5344CB8AC3E}">
        <p14:creationId xmlns:p14="http://schemas.microsoft.com/office/powerpoint/2010/main" val="3402828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diagram is of six squares in varying shades of green and blue. A bracket marked as 'A' appears over the middle two squares, and a bracket marked ad 'B' appears beneath the fourth and fifth squar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0829" y="2640080"/>
            <a:ext cx="8846360" cy="3224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1"/>
          </p:nvPr>
        </p:nvSpPr>
        <p:spPr>
          <a:xfrm>
            <a:off x="457200" y="1378487"/>
            <a:ext cx="8229600" cy="4525963"/>
          </a:xfrm>
        </p:spPr>
        <p:txBody>
          <a:bodyPr>
            <a:normAutofit/>
          </a:bodyPr>
          <a:lstStyle/>
          <a:p>
            <a:pPr marL="0" indent="0">
              <a:buNone/>
            </a:pPr>
            <a:endParaRPr lang="en-US" dirty="0"/>
          </a:p>
          <a:p>
            <a:pPr marL="0" indent="0">
              <a:buNone/>
            </a:pPr>
            <a:r>
              <a:rPr lang="en-US" dirty="0"/>
              <a:t>Language and Perception</a:t>
            </a:r>
          </a:p>
          <a:p>
            <a:pPr marL="457200" lvl="1" indent="0">
              <a:buNone/>
            </a:pPr>
            <a:r>
              <a:rPr lang="en-US" dirty="0"/>
              <a:t> </a:t>
            </a:r>
          </a:p>
          <a:p>
            <a:pPr marL="457200" lvl="1" indent="0">
              <a:buNone/>
            </a:pPr>
            <a:endParaRPr lang="en-US" dirty="0"/>
          </a:p>
        </p:txBody>
      </p:sp>
      <p:sp>
        <p:nvSpPr>
          <p:cNvPr id="2" name="Title 1"/>
          <p:cNvSpPr>
            <a:spLocks noGrp="1"/>
          </p:cNvSpPr>
          <p:nvPr>
            <p:ph type="title"/>
          </p:nvPr>
        </p:nvSpPr>
        <p:spPr/>
        <p:txBody>
          <a:bodyPr/>
          <a:lstStyle/>
          <a:p>
            <a:r>
              <a:rPr lang="en-US" dirty="0"/>
              <a:t>Language and Thought</a:t>
            </a:r>
            <a:br>
              <a:rPr lang="en-US" dirty="0"/>
            </a:br>
            <a:r>
              <a:rPr lang="en-US" dirty="0"/>
              <a:t>Language Influences Thinking</a:t>
            </a:r>
          </a:p>
        </p:txBody>
      </p:sp>
    </p:spTree>
    <p:extLst>
      <p:ext uri="{BB962C8B-B14F-4D97-AF65-F5344CB8AC3E}">
        <p14:creationId xmlns:p14="http://schemas.microsoft.com/office/powerpoint/2010/main" val="1205844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lstStyle/>
          <a:p>
            <a:pPr>
              <a:buFont typeface="Arial"/>
              <a:buChar char="•"/>
            </a:pPr>
            <a:r>
              <a:rPr lang="en-US" dirty="0"/>
              <a:t>Expanding language expands ability to think</a:t>
            </a:r>
          </a:p>
          <a:p>
            <a:pPr>
              <a:buFont typeface="Arial"/>
              <a:buChar char="•"/>
            </a:pPr>
            <a:r>
              <a:rPr lang="en-US" dirty="0"/>
              <a:t>Bilingual speakers use executive control over language (the </a:t>
            </a:r>
            <a:r>
              <a:rPr lang="en-US" i="1" dirty="0"/>
              <a:t>bilingual advantage</a:t>
            </a:r>
            <a:r>
              <a:rPr lang="en-US" dirty="0"/>
              <a:t>) to inhibit attention to irrelevant information</a:t>
            </a:r>
          </a:p>
          <a:p>
            <a:pPr>
              <a:buFont typeface="Arial"/>
              <a:buChar char="•"/>
            </a:pPr>
            <a:r>
              <a:rPr lang="en-US" dirty="0"/>
              <a:t>Language connects us to each other, and to the past and the future. “To destroy a people, destroy their language” (poet Joy Harjo).</a:t>
            </a:r>
          </a:p>
          <a:p>
            <a:pPr marL="457200" lvl="1" indent="0">
              <a:buNone/>
            </a:pPr>
            <a:endParaRPr lang="en-US" dirty="0"/>
          </a:p>
        </p:txBody>
      </p:sp>
      <p:sp>
        <p:nvSpPr>
          <p:cNvPr id="2" name="Title 1"/>
          <p:cNvSpPr>
            <a:spLocks noGrp="1"/>
          </p:cNvSpPr>
          <p:nvPr>
            <p:ph type="title"/>
          </p:nvPr>
        </p:nvSpPr>
        <p:spPr/>
        <p:txBody>
          <a:bodyPr/>
          <a:lstStyle/>
          <a:p>
            <a:r>
              <a:rPr lang="en-US" dirty="0"/>
              <a:t>Language and Thought</a:t>
            </a:r>
            <a:br>
              <a:rPr lang="en-US" dirty="0"/>
            </a:br>
            <a:r>
              <a:rPr lang="en-US" sz="2800" dirty="0"/>
              <a:t>Language Influences Thinking</a:t>
            </a:r>
          </a:p>
        </p:txBody>
      </p:sp>
    </p:spTree>
    <p:extLst>
      <p:ext uri="{BB962C8B-B14F-4D97-AF65-F5344CB8AC3E}">
        <p14:creationId xmlns:p14="http://schemas.microsoft.com/office/powerpoint/2010/main" val="3665419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835687"/>
            <a:ext cx="8229600" cy="4107913"/>
          </a:xfrm>
        </p:spPr>
        <p:txBody>
          <a:bodyPr/>
          <a:lstStyle/>
          <a:p>
            <a:pPr marL="0" indent="0">
              <a:lnSpc>
                <a:spcPct val="90000"/>
              </a:lnSpc>
              <a:buNone/>
            </a:pPr>
            <a:r>
              <a:rPr lang="en-US" sz="2400" b="1" dirty="0"/>
              <a:t>Thinking in Images</a:t>
            </a:r>
          </a:p>
          <a:p>
            <a:pPr>
              <a:buFont typeface="Arial"/>
              <a:buChar char="•"/>
            </a:pPr>
            <a:r>
              <a:rPr lang="en-US" dirty="0"/>
              <a:t>After learning a skill, watching the activity activates the brain’s internal stimulation of it (fMRI research of </a:t>
            </a:r>
            <a:r>
              <a:rPr lang="en-US" dirty="0" err="1"/>
              <a:t>Calvo</a:t>
            </a:r>
            <a:r>
              <a:rPr lang="en-US" dirty="0"/>
              <a:t>-Merino et al., 2004).</a:t>
            </a:r>
          </a:p>
          <a:p>
            <a:pPr>
              <a:buFont typeface="Arial"/>
              <a:buChar char="•"/>
            </a:pPr>
            <a:r>
              <a:rPr lang="en-US" dirty="0"/>
              <a:t>Mental rehearsal can aid in academic goal achievement (process stimulation).</a:t>
            </a:r>
          </a:p>
          <a:p>
            <a:pPr>
              <a:buFont typeface="Arial"/>
              <a:buChar char="•"/>
            </a:pPr>
            <a:r>
              <a:rPr lang="en-US" i="1" dirty="0"/>
              <a:t>The point to remember: </a:t>
            </a:r>
            <a:r>
              <a:rPr lang="en-US" dirty="0"/>
              <a:t>It’s better to spend time planning </a:t>
            </a:r>
            <a:r>
              <a:rPr lang="en-US" i="1" dirty="0"/>
              <a:t>how</a:t>
            </a:r>
            <a:r>
              <a:rPr lang="en-US" dirty="0"/>
              <a:t> to get somewhere than to dwell on the imagined destination.</a:t>
            </a:r>
          </a:p>
          <a:p>
            <a:pPr marL="457200" lvl="1" indent="0">
              <a:buNone/>
            </a:pPr>
            <a:endParaRPr lang="en-US" dirty="0"/>
          </a:p>
        </p:txBody>
      </p:sp>
      <p:sp>
        <p:nvSpPr>
          <p:cNvPr id="2" name="Title 1"/>
          <p:cNvSpPr>
            <a:spLocks noGrp="1"/>
          </p:cNvSpPr>
          <p:nvPr>
            <p:ph type="title"/>
          </p:nvPr>
        </p:nvSpPr>
        <p:spPr/>
        <p:txBody>
          <a:bodyPr/>
          <a:lstStyle/>
          <a:p>
            <a:r>
              <a:rPr lang="en-US" dirty="0"/>
              <a:t>Language and Thought</a:t>
            </a:r>
            <a:br>
              <a:rPr lang="en-US" dirty="0"/>
            </a:br>
            <a:r>
              <a:rPr lang="en-US" sz="2800" dirty="0"/>
              <a:t>Language Influences Thinking</a:t>
            </a:r>
          </a:p>
        </p:txBody>
      </p:sp>
    </p:spTree>
    <p:extLst>
      <p:ext uri="{BB962C8B-B14F-4D97-AF65-F5344CB8AC3E}">
        <p14:creationId xmlns:p14="http://schemas.microsoft.com/office/powerpoint/2010/main" val="4265281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woman stands at a flipchart board with a pie graph. It appears that she is giving a lecture or lesson to a student, which is half visibl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48819" y="1336460"/>
            <a:ext cx="4108164" cy="4886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1"/>
          </p:nvPr>
        </p:nvSpPr>
        <p:spPr>
          <a:xfrm>
            <a:off x="457200" y="1524468"/>
            <a:ext cx="3806687" cy="619278"/>
          </a:xfrm>
        </p:spPr>
        <p:txBody>
          <a:bodyPr>
            <a:noAutofit/>
          </a:bodyPr>
          <a:lstStyle/>
          <a:p>
            <a:pPr marL="0" indent="0">
              <a:buNone/>
            </a:pPr>
            <a:r>
              <a:rPr lang="en-US" dirty="0"/>
              <a:t>The Interplay of Thought and Language</a:t>
            </a:r>
          </a:p>
          <a:p>
            <a:pPr marL="457200" lvl="1" indent="0">
              <a:buNone/>
            </a:pPr>
            <a:endParaRPr lang="en-US" dirty="0"/>
          </a:p>
        </p:txBody>
      </p:sp>
      <p:sp>
        <p:nvSpPr>
          <p:cNvPr id="2" name="Title 1"/>
          <p:cNvSpPr>
            <a:spLocks noGrp="1"/>
          </p:cNvSpPr>
          <p:nvPr>
            <p:ph type="title"/>
          </p:nvPr>
        </p:nvSpPr>
        <p:spPr>
          <a:xfrm>
            <a:off x="457200" y="0"/>
            <a:ext cx="8229600" cy="1417638"/>
          </a:xfrm>
        </p:spPr>
        <p:txBody>
          <a:bodyPr/>
          <a:lstStyle/>
          <a:p>
            <a:r>
              <a:rPr lang="en-US" dirty="0"/>
              <a:t>Language and Thought</a:t>
            </a:r>
            <a:br>
              <a:rPr lang="en-US" dirty="0"/>
            </a:br>
            <a:r>
              <a:rPr lang="en-US" sz="2800" dirty="0"/>
              <a:t>Language Influences Thinking</a:t>
            </a:r>
          </a:p>
        </p:txBody>
      </p:sp>
    </p:spTree>
    <p:extLst>
      <p:ext uri="{BB962C8B-B14F-4D97-AF65-F5344CB8AC3E}">
        <p14:creationId xmlns:p14="http://schemas.microsoft.com/office/powerpoint/2010/main" val="887085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8686800" cy="5029200"/>
          </a:xfrm>
        </p:spPr>
        <p:txBody>
          <a:bodyPr>
            <a:normAutofit/>
          </a:bodyPr>
          <a:lstStyle/>
          <a:p>
            <a:pPr marL="0" indent="0">
              <a:buNone/>
            </a:pPr>
            <a:r>
              <a:rPr lang="en-US" b="1" dirty="0"/>
              <a:t>9-13: HOW DO PSYCHOLOGISTS DEFINE </a:t>
            </a:r>
            <a:r>
              <a:rPr lang="en-US" b="1" i="1" dirty="0"/>
              <a:t>INTELLIGENCE</a:t>
            </a:r>
            <a:r>
              <a:rPr lang="en-US" b="1" dirty="0"/>
              <a:t>, AND WHAT ARE THE ARGUMENTS FOR </a:t>
            </a:r>
            <a:r>
              <a:rPr lang="en-US" b="1" i="1" dirty="0"/>
              <a:t>g</a:t>
            </a:r>
            <a:r>
              <a:rPr lang="en-US" b="1" dirty="0"/>
              <a:t>? </a:t>
            </a:r>
          </a:p>
          <a:p>
            <a:r>
              <a:rPr lang="en-US" b="1" dirty="0"/>
              <a:t>Intelligence:</a:t>
            </a:r>
            <a:r>
              <a:rPr lang="en-US" dirty="0"/>
              <a:t> The mental potential to learn from experience, solve problems, and use knowledge to adapt to new situations.</a:t>
            </a:r>
          </a:p>
          <a:p>
            <a:r>
              <a:rPr lang="en-US" dirty="0"/>
              <a:t>In many studies, intelligence has been defined as whatever </a:t>
            </a:r>
            <a:r>
              <a:rPr lang="en-US" i="1" dirty="0"/>
              <a:t>intelligence tests </a:t>
            </a:r>
            <a:r>
              <a:rPr lang="en-US" dirty="0"/>
              <a:t>measure (which has tended to be school smarts).</a:t>
            </a:r>
          </a:p>
          <a:p>
            <a:r>
              <a:rPr lang="en-US" dirty="0"/>
              <a:t>Intelligence is a socially constructed concept: It is the qualities that enable success in one’s own time and culture.</a:t>
            </a:r>
          </a:p>
          <a:p>
            <a:pPr marL="0" indent="0">
              <a:buNone/>
            </a:pPr>
            <a:endParaRPr lang="en-US" dirty="0"/>
          </a:p>
          <a:p>
            <a:pPr marL="0" indent="0">
              <a:buNone/>
            </a:pPr>
            <a:endParaRPr lang="en-US" dirty="0"/>
          </a:p>
        </p:txBody>
      </p:sp>
      <p:sp>
        <p:nvSpPr>
          <p:cNvPr id="2" name="Title 1"/>
          <p:cNvSpPr>
            <a:spLocks noGrp="1"/>
          </p:cNvSpPr>
          <p:nvPr>
            <p:ph type="title"/>
          </p:nvPr>
        </p:nvSpPr>
        <p:spPr/>
        <p:txBody>
          <a:bodyPr/>
          <a:lstStyle/>
          <a:p>
            <a:r>
              <a:rPr lang="en-US" dirty="0"/>
              <a:t>Intelligence and Its Assessment</a:t>
            </a:r>
            <a:br>
              <a:rPr lang="en-US" dirty="0"/>
            </a:br>
            <a:r>
              <a:rPr lang="en-US" sz="2800" dirty="0"/>
              <a:t>What Is Intelligence?</a:t>
            </a:r>
          </a:p>
        </p:txBody>
      </p:sp>
    </p:spTree>
    <p:extLst>
      <p:ext uri="{BB962C8B-B14F-4D97-AF65-F5344CB8AC3E}">
        <p14:creationId xmlns:p14="http://schemas.microsoft.com/office/powerpoint/2010/main" val="2722156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707776"/>
            <a:ext cx="8229600" cy="4418387"/>
          </a:xfrm>
        </p:spPr>
        <p:txBody>
          <a:bodyPr/>
          <a:lstStyle/>
          <a:p>
            <a:pPr marL="0" indent="0">
              <a:lnSpc>
                <a:spcPct val="90000"/>
              </a:lnSpc>
              <a:buNone/>
            </a:pPr>
            <a:r>
              <a:rPr lang="en-US" sz="2400" b="1" dirty="0"/>
              <a:t>General Intelligence </a:t>
            </a:r>
            <a:r>
              <a:rPr lang="en-US" sz="2400" b="1" i="1" dirty="0"/>
              <a:t>(g)</a:t>
            </a:r>
          </a:p>
          <a:p>
            <a:pPr lvl="1"/>
            <a:r>
              <a:rPr lang="en-US" dirty="0"/>
              <a:t>Charles Spearman (1863−1945) believed that humans have one general intelligence that is at the heart of everything a person does.</a:t>
            </a:r>
          </a:p>
          <a:p>
            <a:pPr lvl="1"/>
            <a:r>
              <a:rPr lang="en-US" dirty="0"/>
              <a:t>Mental abilities are like physical abilities in that they tend to cluster together.</a:t>
            </a:r>
          </a:p>
          <a:p>
            <a:pPr lvl="1"/>
            <a:r>
              <a:rPr lang="en-US" dirty="0"/>
              <a:t>Intelligence involves distinct abilities, which correlate enough to define a small general intelligence factor.</a:t>
            </a:r>
          </a:p>
          <a:p>
            <a:pPr lvl="1"/>
            <a:r>
              <a:rPr lang="en-US" dirty="0"/>
              <a:t>Spearman’s work involved </a:t>
            </a:r>
            <a:r>
              <a:rPr lang="en-US" i="1" dirty="0"/>
              <a:t>factor analysis, </a:t>
            </a:r>
            <a:r>
              <a:rPr lang="en-US" dirty="0"/>
              <a:t>a statistical procedure that identifies clusters of related items.</a:t>
            </a:r>
          </a:p>
        </p:txBody>
      </p:sp>
      <p:sp>
        <p:nvSpPr>
          <p:cNvPr id="2" name="Title 1"/>
          <p:cNvSpPr>
            <a:spLocks noGrp="1"/>
          </p:cNvSpPr>
          <p:nvPr>
            <p:ph type="title"/>
          </p:nvPr>
        </p:nvSpPr>
        <p:spPr>
          <a:xfrm>
            <a:off x="457200" y="0"/>
            <a:ext cx="8229600" cy="1417638"/>
          </a:xfrm>
        </p:spPr>
        <p:txBody>
          <a:bodyPr>
            <a:normAutofit fontScale="90000"/>
          </a:bodyPr>
          <a:lstStyle/>
          <a:p>
            <a:r>
              <a:rPr lang="en-US" sz="3600" dirty="0"/>
              <a:t>Intelligence and Its Assessment</a:t>
            </a:r>
            <a:br>
              <a:rPr lang="en-US" dirty="0"/>
            </a:br>
            <a:r>
              <a:rPr lang="en-US" sz="3100" dirty="0"/>
              <a:t>What Is Intelligence?</a:t>
            </a:r>
            <a:br>
              <a:rPr lang="en-US" sz="3100" dirty="0"/>
            </a:br>
            <a:r>
              <a:rPr lang="en-US" sz="3100" dirty="0"/>
              <a:t>Spearman’s General Intelligence Factor</a:t>
            </a:r>
          </a:p>
        </p:txBody>
      </p:sp>
    </p:spTree>
    <p:extLst>
      <p:ext uri="{BB962C8B-B14F-4D97-AF65-F5344CB8AC3E}">
        <p14:creationId xmlns:p14="http://schemas.microsoft.com/office/powerpoint/2010/main" val="4025322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417638"/>
            <a:ext cx="8229600" cy="5248205"/>
          </a:xfrm>
        </p:spPr>
        <p:txBody>
          <a:bodyPr>
            <a:noAutofit/>
          </a:bodyPr>
          <a:lstStyle/>
          <a:p>
            <a:pPr marL="0" indent="0">
              <a:buNone/>
            </a:pPr>
            <a:r>
              <a:rPr lang="en-US" b="1" dirty="0"/>
              <a:t>9-14: HOW DO GARDNER’S AND STERBERG’S THEORIES OF MULTIPLE INTELLIGENCES DIFFER, AND WHAT CRITICISMS HAVE THEY FACED? </a:t>
            </a:r>
          </a:p>
          <a:p>
            <a:pPr marL="0" indent="0">
              <a:buNone/>
            </a:pPr>
            <a:r>
              <a:rPr lang="en-US" b="1" dirty="0"/>
              <a:t>Gardner’s Eight Multiple Intelligences</a:t>
            </a:r>
          </a:p>
          <a:p>
            <a:pPr lvl="1"/>
            <a:r>
              <a:rPr lang="en-US" dirty="0"/>
              <a:t>Intelligence consists of multiple abilities that come in different packages.</a:t>
            </a:r>
          </a:p>
          <a:p>
            <a:pPr lvl="1"/>
            <a:r>
              <a:rPr lang="en-US" dirty="0"/>
              <a:t>Eight </a:t>
            </a:r>
            <a:r>
              <a:rPr lang="en-US" i="1" dirty="0"/>
              <a:t>relatively independent intelligences </a:t>
            </a:r>
            <a:r>
              <a:rPr lang="en-US" dirty="0"/>
              <a:t>exist, including the verbal and mathematical aptitudes assessed by standard tests. Gardner has also proposed an </a:t>
            </a:r>
            <a:r>
              <a:rPr lang="en-US" i="1" dirty="0"/>
              <a:t>existential, </a:t>
            </a:r>
            <a:r>
              <a:rPr lang="en-US" dirty="0"/>
              <a:t>ninth intelligence.</a:t>
            </a:r>
          </a:p>
          <a:p>
            <a:pPr lvl="1"/>
            <a:r>
              <a:rPr lang="en-US" dirty="0"/>
              <a:t>Evidence of multiple intelligence is found in people with </a:t>
            </a:r>
            <a:r>
              <a:rPr lang="en-US" b="1" dirty="0"/>
              <a:t>savant syndrome, </a:t>
            </a:r>
            <a:r>
              <a:rPr lang="en-US" dirty="0"/>
              <a:t>many of whom also have </a:t>
            </a:r>
            <a:r>
              <a:rPr lang="en-US" i="1" dirty="0"/>
              <a:t>autism spectrum disorder (ASD).</a:t>
            </a:r>
          </a:p>
        </p:txBody>
      </p:sp>
      <p:sp>
        <p:nvSpPr>
          <p:cNvPr id="2" name="Title 1"/>
          <p:cNvSpPr>
            <a:spLocks noGrp="1"/>
          </p:cNvSpPr>
          <p:nvPr>
            <p:ph type="title"/>
          </p:nvPr>
        </p:nvSpPr>
        <p:spPr>
          <a:xfrm>
            <a:off x="457200" y="0"/>
            <a:ext cx="8229600" cy="1417638"/>
          </a:xfrm>
        </p:spPr>
        <p:txBody>
          <a:bodyPr>
            <a:normAutofit fontScale="90000"/>
          </a:bodyPr>
          <a:lstStyle/>
          <a:p>
            <a:r>
              <a:rPr lang="en-US" sz="3600" dirty="0"/>
              <a:t>Intelligence and Its Assessment</a:t>
            </a:r>
            <a:br>
              <a:rPr lang="en-US" dirty="0"/>
            </a:br>
            <a:r>
              <a:rPr lang="en-US" sz="3100" dirty="0"/>
              <a:t>What Is Intelligence?</a:t>
            </a:r>
            <a:br>
              <a:rPr lang="en-US" sz="3100" dirty="0"/>
            </a:br>
            <a:r>
              <a:rPr lang="en-US" sz="3100" dirty="0"/>
              <a:t>Theories of Multiple Intelligences</a:t>
            </a:r>
          </a:p>
        </p:txBody>
      </p:sp>
    </p:spTree>
    <p:extLst>
      <p:ext uri="{BB962C8B-B14F-4D97-AF65-F5344CB8AC3E}">
        <p14:creationId xmlns:p14="http://schemas.microsoft.com/office/powerpoint/2010/main" val="3919476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drawing has a woman in the center with eight intelligences radiating from her:&#10;Naturalist (she is holding binoculars)&#10;Linguistic (she is giving a speech)&#10;Logical-mathematical (she is writing an equation on a whiteboard&#10;Musical (she is directing an orchestra)&#10;Spatial (she is painting a picture)&#10;Bodily-kinesthetic (she is doing ballet)&#10;Intrapersonal (she is talking to another woman in a therapy session)&#10;Interpersonal (she is talking to a group)"/>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05604" y="1878498"/>
            <a:ext cx="6662532" cy="476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1"/>
          </p:nvPr>
        </p:nvSpPr>
        <p:spPr>
          <a:xfrm>
            <a:off x="427383" y="1351723"/>
            <a:ext cx="8229600" cy="526774"/>
          </a:xfrm>
        </p:spPr>
        <p:txBody>
          <a:bodyPr>
            <a:normAutofit/>
          </a:bodyPr>
          <a:lstStyle/>
          <a:p>
            <a:pPr marL="0" indent="0">
              <a:buNone/>
            </a:pPr>
            <a:r>
              <a:rPr lang="en-US" dirty="0"/>
              <a:t>Gardner’s Eight Intelligences</a:t>
            </a:r>
          </a:p>
        </p:txBody>
      </p:sp>
      <p:sp>
        <p:nvSpPr>
          <p:cNvPr id="2" name="Title 1"/>
          <p:cNvSpPr>
            <a:spLocks noGrp="1"/>
          </p:cNvSpPr>
          <p:nvPr>
            <p:ph type="title"/>
          </p:nvPr>
        </p:nvSpPr>
        <p:spPr>
          <a:xfrm>
            <a:off x="457200" y="106016"/>
            <a:ext cx="8229600" cy="954157"/>
          </a:xfrm>
        </p:spPr>
        <p:txBody>
          <a:bodyPr>
            <a:normAutofit fontScale="90000"/>
          </a:bodyPr>
          <a:lstStyle/>
          <a:p>
            <a:r>
              <a:rPr lang="en-US" sz="3600" dirty="0"/>
              <a:t>Intelligence and Its Assessment</a:t>
            </a:r>
            <a:br>
              <a:rPr lang="en-US" dirty="0"/>
            </a:br>
            <a:r>
              <a:rPr lang="en-US" sz="3100" dirty="0"/>
              <a:t>What Is Intelligence?</a:t>
            </a:r>
          </a:p>
        </p:txBody>
      </p:sp>
    </p:spTree>
    <p:extLst>
      <p:ext uri="{BB962C8B-B14F-4D97-AF65-F5344CB8AC3E}">
        <p14:creationId xmlns:p14="http://schemas.microsoft.com/office/powerpoint/2010/main" val="3109997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789043"/>
            <a:ext cx="8229600" cy="4337120"/>
          </a:xfrm>
        </p:spPr>
        <p:txBody>
          <a:bodyPr/>
          <a:lstStyle/>
          <a:p>
            <a:pPr marL="0" indent="0">
              <a:buNone/>
            </a:pPr>
            <a:r>
              <a:rPr lang="en-US" b="1" dirty="0"/>
              <a:t>Sternberg’s Three Intelligences</a:t>
            </a:r>
          </a:p>
          <a:p>
            <a:pPr lvl="1"/>
            <a:r>
              <a:rPr lang="en-US" b="1" dirty="0"/>
              <a:t>Analytical intelligence </a:t>
            </a:r>
            <a:r>
              <a:rPr lang="en-US" dirty="0"/>
              <a:t>(school smarts: traditional academic problem solving)</a:t>
            </a:r>
          </a:p>
          <a:p>
            <a:pPr lvl="1"/>
            <a:r>
              <a:rPr lang="en-US" b="1" dirty="0"/>
              <a:t>Creative intelligence </a:t>
            </a:r>
            <a:r>
              <a:rPr lang="en-US" dirty="0"/>
              <a:t>(trailblazing smarts: ability to generate novel ideas)</a:t>
            </a:r>
          </a:p>
          <a:p>
            <a:pPr lvl="1"/>
            <a:r>
              <a:rPr lang="en-US" b="1" dirty="0"/>
              <a:t>Practical intelligence </a:t>
            </a:r>
            <a:r>
              <a:rPr lang="en-US" dirty="0"/>
              <a:t>(street smarts: skill at handling everyday tasks)</a:t>
            </a:r>
          </a:p>
        </p:txBody>
      </p:sp>
      <p:sp>
        <p:nvSpPr>
          <p:cNvPr id="2" name="Title 1"/>
          <p:cNvSpPr>
            <a:spLocks noGrp="1"/>
          </p:cNvSpPr>
          <p:nvPr>
            <p:ph type="title"/>
          </p:nvPr>
        </p:nvSpPr>
        <p:spPr>
          <a:xfrm>
            <a:off x="457200" y="-1"/>
            <a:ext cx="8229600" cy="1563757"/>
          </a:xfrm>
        </p:spPr>
        <p:txBody>
          <a:bodyPr>
            <a:normAutofit/>
          </a:bodyPr>
          <a:lstStyle/>
          <a:p>
            <a:r>
              <a:rPr lang="en-US" dirty="0"/>
              <a:t>Intelligence and Its Assessment</a:t>
            </a:r>
            <a:br>
              <a:rPr lang="en-US" dirty="0"/>
            </a:br>
            <a:r>
              <a:rPr lang="en-US" sz="2800" dirty="0"/>
              <a:t>What Is Intelligence?</a:t>
            </a:r>
            <a:br>
              <a:rPr lang="en-US" sz="2800" dirty="0"/>
            </a:br>
            <a:r>
              <a:rPr lang="en-US" sz="2800" dirty="0"/>
              <a:t>Theories of Multiple Intelligences</a:t>
            </a:r>
          </a:p>
        </p:txBody>
      </p:sp>
    </p:spTree>
    <p:extLst>
      <p:ext uri="{BB962C8B-B14F-4D97-AF65-F5344CB8AC3E}">
        <p14:creationId xmlns:p14="http://schemas.microsoft.com/office/powerpoint/2010/main" val="3961529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37322" y="995082"/>
            <a:ext cx="8706678" cy="5862918"/>
          </a:xfrm>
        </p:spPr>
        <p:txBody>
          <a:bodyPr>
            <a:normAutofit lnSpcReduction="10000"/>
          </a:bodyPr>
          <a:lstStyle/>
          <a:p>
            <a:pPr marL="0" indent="0">
              <a:buNone/>
            </a:pPr>
            <a:r>
              <a:rPr lang="en-US" b="1" dirty="0"/>
              <a:t>Gardner and Sternberg’s Theories of Multiple Intelligence</a:t>
            </a:r>
          </a:p>
          <a:p>
            <a:r>
              <a:rPr lang="en-US" b="1" dirty="0"/>
              <a:t>Similarities</a:t>
            </a:r>
          </a:p>
          <a:p>
            <a:pPr lvl="1"/>
            <a:r>
              <a:rPr lang="en-US" dirty="0"/>
              <a:t>Multiple abilities contribute to life successes.</a:t>
            </a:r>
          </a:p>
          <a:p>
            <a:pPr lvl="1"/>
            <a:r>
              <a:rPr lang="en-US" dirty="0"/>
              <a:t>Different varieties of giftedness bring spice to life but also educational challenges for education. As a result of this research, many teachers have been trained to appreciate such variety and to apply multiple intelligence theories in their classrooms.</a:t>
            </a:r>
          </a:p>
          <a:p>
            <a:r>
              <a:rPr lang="en-US" b="1" dirty="0"/>
              <a:t>Differences</a:t>
            </a:r>
          </a:p>
          <a:p>
            <a:pPr lvl="1"/>
            <a:r>
              <a:rPr lang="en-US" dirty="0"/>
              <a:t>Gardner identified eight relatively independent intelligences and views these intelligence domains as relatively independent multiple abilities.</a:t>
            </a:r>
          </a:p>
          <a:p>
            <a:pPr lvl="1"/>
            <a:r>
              <a:rPr lang="en-US" dirty="0"/>
              <a:t>Sternberg agrees with the concept of multiple intelligences, and the idea that there is more to success than traditional school-smarts conceptions of intelligence, but proposes three intelligences.</a:t>
            </a:r>
          </a:p>
        </p:txBody>
      </p:sp>
      <p:sp>
        <p:nvSpPr>
          <p:cNvPr id="2" name="Title 1"/>
          <p:cNvSpPr>
            <a:spLocks noGrp="1"/>
          </p:cNvSpPr>
          <p:nvPr>
            <p:ph type="title"/>
          </p:nvPr>
        </p:nvSpPr>
        <p:spPr>
          <a:xfrm>
            <a:off x="437322" y="1"/>
            <a:ext cx="8375374" cy="861390"/>
          </a:xfrm>
        </p:spPr>
        <p:txBody>
          <a:bodyPr>
            <a:normAutofit fontScale="90000"/>
          </a:bodyPr>
          <a:lstStyle/>
          <a:p>
            <a:r>
              <a:rPr lang="en-US" sz="3600" dirty="0"/>
              <a:t>What Is Intelligence?</a:t>
            </a:r>
            <a:br>
              <a:rPr lang="en-US" sz="2800" dirty="0"/>
            </a:br>
            <a:r>
              <a:rPr lang="en-US" sz="2700" dirty="0"/>
              <a:t>Theories of Multiple Intelligences</a:t>
            </a:r>
          </a:p>
        </p:txBody>
      </p:sp>
    </p:spTree>
    <p:extLst>
      <p:ext uri="{BB962C8B-B14F-4D97-AF65-F5344CB8AC3E}">
        <p14:creationId xmlns:p14="http://schemas.microsoft.com/office/powerpoint/2010/main" val="3453748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199" y="1417638"/>
            <a:ext cx="8580783" cy="5440362"/>
          </a:xfrm>
        </p:spPr>
        <p:txBody>
          <a:bodyPr>
            <a:normAutofit/>
          </a:bodyPr>
          <a:lstStyle/>
          <a:p>
            <a:pPr marL="0" indent="0">
              <a:buNone/>
            </a:pPr>
            <a:r>
              <a:rPr lang="en-US" b="1" dirty="0"/>
              <a:t>Criticisms of Multiple Intelligence Theories</a:t>
            </a:r>
          </a:p>
          <a:p>
            <a:r>
              <a:rPr lang="en-US" dirty="0"/>
              <a:t>Research has confirmed that there is a general intelligence factor: </a:t>
            </a:r>
            <a:r>
              <a:rPr lang="en-US" i="1" dirty="0"/>
              <a:t>g</a:t>
            </a:r>
            <a:r>
              <a:rPr lang="en-US" dirty="0"/>
              <a:t> matters. Abilities may be less independent than these theories suppose.</a:t>
            </a:r>
          </a:p>
          <a:p>
            <a:r>
              <a:rPr lang="en-US" dirty="0"/>
              <a:t>Should all our abilities be considered intelligences?</a:t>
            </a:r>
          </a:p>
          <a:p>
            <a:r>
              <a:rPr lang="en-US" dirty="0"/>
              <a:t>Modest abilities are not predictors of high achievement: It is extremely high cognitive ability scores, for example, that predict exception educational attainments.</a:t>
            </a:r>
          </a:p>
          <a:p>
            <a:r>
              <a:rPr lang="en-US" dirty="0"/>
              <a:t>However, success is not a one-ingredient recipe and thus is more than high intelligence; highly successful people are also conscientious, well-connected, and energetic.</a:t>
            </a:r>
          </a:p>
          <a:p>
            <a:pPr marL="342900" lvl="1" indent="-342900">
              <a:buSzPct val="86000"/>
              <a:buFont typeface="Wingdings" pitchFamily="2" charset="2"/>
              <a:buChar char="§"/>
            </a:pPr>
            <a:r>
              <a:rPr lang="en-US" dirty="0"/>
              <a:t>Researchers report a </a:t>
            </a:r>
            <a:r>
              <a:rPr lang="en-US" i="1" dirty="0"/>
              <a:t>10-year rule</a:t>
            </a:r>
            <a:r>
              <a:rPr lang="en-US" dirty="0"/>
              <a:t>: Expert performers spend about a decade in intense, daily practice.</a:t>
            </a:r>
          </a:p>
          <a:p>
            <a:pPr marL="0" indent="0">
              <a:buNone/>
            </a:pPr>
            <a:endParaRPr lang="en-US" dirty="0"/>
          </a:p>
        </p:txBody>
      </p:sp>
      <p:sp>
        <p:nvSpPr>
          <p:cNvPr id="2" name="Title 1"/>
          <p:cNvSpPr>
            <a:spLocks noGrp="1"/>
          </p:cNvSpPr>
          <p:nvPr>
            <p:ph type="title"/>
          </p:nvPr>
        </p:nvSpPr>
        <p:spPr>
          <a:xfrm>
            <a:off x="457200" y="106017"/>
            <a:ext cx="8229600" cy="1311621"/>
          </a:xfrm>
        </p:spPr>
        <p:txBody>
          <a:bodyPr>
            <a:normAutofit fontScale="90000"/>
          </a:bodyPr>
          <a:lstStyle/>
          <a:p>
            <a:r>
              <a:rPr lang="en-US" sz="3600" dirty="0"/>
              <a:t>Intelligence and Its Assessment</a:t>
            </a:r>
            <a:br>
              <a:rPr lang="en-US" dirty="0"/>
            </a:br>
            <a:r>
              <a:rPr lang="en-US" sz="3100" dirty="0"/>
              <a:t>What Is Intelligence?</a:t>
            </a:r>
            <a:br>
              <a:rPr lang="en-US" sz="3100" dirty="0"/>
            </a:br>
            <a:r>
              <a:rPr lang="en-US" sz="3100" dirty="0"/>
              <a:t>Theories of Multiple Intelligences </a:t>
            </a:r>
          </a:p>
        </p:txBody>
      </p:sp>
    </p:spTree>
    <p:extLst>
      <p:ext uri="{BB962C8B-B14F-4D97-AF65-F5344CB8AC3E}">
        <p14:creationId xmlns:p14="http://schemas.microsoft.com/office/powerpoint/2010/main" val="2880568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199" y="1600200"/>
            <a:ext cx="8428383" cy="4525963"/>
          </a:xfrm>
        </p:spPr>
        <p:txBody>
          <a:bodyPr>
            <a:noAutofit/>
          </a:bodyPr>
          <a:lstStyle/>
          <a:p>
            <a:pPr marL="0" indent="0">
              <a:buNone/>
            </a:pPr>
            <a:r>
              <a:rPr lang="en-US" b="1" dirty="0"/>
              <a:t>9-15: WHAT ARE THE FOUR COMPONENTS OF EMOTIONAL INTELLIGENCE? </a:t>
            </a:r>
          </a:p>
          <a:p>
            <a:r>
              <a:rPr lang="en-US" b="1" dirty="0"/>
              <a:t>Emotional intelligence</a:t>
            </a:r>
            <a:r>
              <a:rPr lang="en-US" dirty="0"/>
              <a:t>: The ability to perceive, understand, manage, and use emotions.</a:t>
            </a:r>
          </a:p>
          <a:p>
            <a:pPr lvl="1"/>
            <a:r>
              <a:rPr lang="en-US" i="1" dirty="0"/>
              <a:t>Perceiving</a:t>
            </a:r>
            <a:r>
              <a:rPr lang="en-US" dirty="0"/>
              <a:t> emotions (recognizing them in faces, music, and stories)</a:t>
            </a:r>
          </a:p>
          <a:p>
            <a:pPr lvl="1"/>
            <a:r>
              <a:rPr lang="en-US" i="1" dirty="0"/>
              <a:t>Understanding</a:t>
            </a:r>
            <a:r>
              <a:rPr lang="en-US" dirty="0"/>
              <a:t> emotions (predicting them and how they may change and blend)</a:t>
            </a:r>
          </a:p>
          <a:p>
            <a:pPr lvl="1"/>
            <a:r>
              <a:rPr lang="en-US" i="1" dirty="0"/>
              <a:t>Managing</a:t>
            </a:r>
            <a:r>
              <a:rPr lang="en-US" dirty="0"/>
              <a:t> emotions (knowing how to express them in varied situations)</a:t>
            </a:r>
          </a:p>
          <a:p>
            <a:pPr lvl="1"/>
            <a:r>
              <a:rPr lang="en-US" i="1" dirty="0"/>
              <a:t>Using</a:t>
            </a:r>
            <a:r>
              <a:rPr lang="en-US" dirty="0"/>
              <a:t> emotions to enable adaptive or creative thinking</a:t>
            </a:r>
          </a:p>
          <a:p>
            <a:endParaRPr lang="en-US" dirty="0"/>
          </a:p>
        </p:txBody>
      </p:sp>
      <p:sp>
        <p:nvSpPr>
          <p:cNvPr id="2" name="Title 1"/>
          <p:cNvSpPr>
            <a:spLocks noGrp="1"/>
          </p:cNvSpPr>
          <p:nvPr>
            <p:ph type="title"/>
          </p:nvPr>
        </p:nvSpPr>
        <p:spPr>
          <a:xfrm>
            <a:off x="457200" y="0"/>
            <a:ext cx="8229600" cy="1600200"/>
          </a:xfrm>
        </p:spPr>
        <p:txBody>
          <a:bodyPr>
            <a:noAutofit/>
          </a:bodyPr>
          <a:lstStyle/>
          <a:p>
            <a:r>
              <a:rPr lang="en-US" dirty="0"/>
              <a:t>Intelligence and Its Assessment</a:t>
            </a:r>
            <a:br>
              <a:rPr lang="en-US" dirty="0"/>
            </a:br>
            <a:r>
              <a:rPr lang="en-US" sz="2800" dirty="0"/>
              <a:t>What Is Intelligence? </a:t>
            </a:r>
            <a:br>
              <a:rPr lang="en-US" sz="2800" dirty="0"/>
            </a:br>
            <a:r>
              <a:rPr lang="en-US" sz="2800" dirty="0"/>
              <a:t>Emotional Intelligence</a:t>
            </a:r>
          </a:p>
        </p:txBody>
      </p:sp>
    </p:spTree>
    <p:extLst>
      <p:ext uri="{BB962C8B-B14F-4D97-AF65-F5344CB8AC3E}">
        <p14:creationId xmlns:p14="http://schemas.microsoft.com/office/powerpoint/2010/main" val="902178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able&#10;Theory: Spearman's general intelligence (g)&#10;Summary: A basic intelligence predicts our abilities in varied academic areas.&#10;Strengths: Different abilities, such as verbal and spatial, do have some tendency to correlate&#10;Other considerations: Human abilities are too diverse to be encapsulated by a single general intelligence factor.&#10;&#10;Theory: Gardner's multiple intelligences&#10;Summary: Our abilities are best classified into eight or nine independent intelligences, which include a broad range of skills beyond traditional school smarts.&#10;Strengths: Intelligence is more than just verbal and mathematical skills. Other abilities are equally important to our human adaptability.&#10;Other considerations: Should all of our abilities be considered intelligences? Shouldn't some be called less vital talents?&#10;&#10;Theory: Sternberg's triarchic theory&#10;Summary: Our intelligence is best classified into three areas that predict real-world success: analytical, reative, and practical&#10;Strengths: These three domains can be reliably measured.&#10;Other considerations: 1. These three domains may be less independent than Sternberg thought and may actually share an underlying g factor. 2. Additional testing is needed to determine whether these domains can reliably predict success.&#10;&#10;Theory: Emotional intelligence&#10;Summary: Social intelligence is an important indicator of life success. Emotional intelligence is a key aspect, consisting of perceiving, understanding, managing, and using emotions.&#10;Strengths: The four components that predict social success&#10;Other considerations: Does this stretch the concept of intelligence too fa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802" y="1572354"/>
            <a:ext cx="8986494" cy="4619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rmAutofit/>
          </a:bodyPr>
          <a:lstStyle/>
          <a:p>
            <a:r>
              <a:rPr lang="en-US" sz="2800" dirty="0">
                <a:solidFill>
                  <a:schemeClr val="tx1"/>
                </a:solidFill>
              </a:rPr>
              <a:t>Comparing Theories of Intelligence</a:t>
            </a:r>
            <a:br>
              <a:rPr lang="en-US" dirty="0"/>
            </a:br>
            <a:endParaRPr lang="en-US" dirty="0"/>
          </a:p>
        </p:txBody>
      </p:sp>
    </p:spTree>
    <p:extLst>
      <p:ext uri="{BB962C8B-B14F-4D97-AF65-F5344CB8AC3E}">
        <p14:creationId xmlns:p14="http://schemas.microsoft.com/office/powerpoint/2010/main" val="3649504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8229600" cy="5257800"/>
          </a:xfrm>
        </p:spPr>
        <p:txBody>
          <a:bodyPr>
            <a:normAutofit/>
          </a:bodyPr>
          <a:lstStyle/>
          <a:p>
            <a:pPr marL="0" indent="0">
              <a:buNone/>
            </a:pPr>
            <a:r>
              <a:rPr lang="en-US" b="1" dirty="0"/>
              <a:t>9-16: WHAT IS AN INTELLIGENCE TEST, AND WHAT IS THE DIFFERENCE BETWEEN ACHIEVEMENT AND APTITUDE TESTS? </a:t>
            </a:r>
          </a:p>
          <a:p>
            <a:r>
              <a:rPr lang="en-US" b="1" dirty="0"/>
              <a:t>Intelligence test: </a:t>
            </a:r>
            <a:r>
              <a:rPr lang="en-US" dirty="0"/>
              <a:t>Method for assessing an individual’s mental aptitudes and comparing them with those of others using numerical scores.</a:t>
            </a:r>
          </a:p>
          <a:p>
            <a:r>
              <a:rPr lang="en-US" dirty="0"/>
              <a:t>Such tests are classified as either</a:t>
            </a:r>
          </a:p>
          <a:p>
            <a:pPr lvl="1"/>
            <a:r>
              <a:rPr lang="en-US" b="1" dirty="0"/>
              <a:t>Aptitude tests: </a:t>
            </a:r>
            <a:r>
              <a:rPr lang="en-US" dirty="0"/>
              <a:t>Tests designed to predict a person’s future performance; </a:t>
            </a:r>
            <a:r>
              <a:rPr lang="en-US" i="1" dirty="0"/>
              <a:t>aptitude</a:t>
            </a:r>
            <a:r>
              <a:rPr lang="en-US" dirty="0"/>
              <a:t> is the capacity to learn.</a:t>
            </a:r>
          </a:p>
          <a:p>
            <a:pPr lvl="1"/>
            <a:r>
              <a:rPr lang="en-US" b="1" dirty="0"/>
              <a:t>Achievement tests: </a:t>
            </a:r>
            <a:r>
              <a:rPr lang="en-US" dirty="0"/>
              <a:t>Tests designed to assess what a person has learned</a:t>
            </a:r>
            <a:endParaRPr lang="en-US" i="1" dirty="0"/>
          </a:p>
          <a:p>
            <a:pPr marL="0" indent="0">
              <a:buNone/>
            </a:pPr>
            <a:endParaRPr lang="en-US" dirty="0"/>
          </a:p>
        </p:txBody>
      </p:sp>
      <p:sp>
        <p:nvSpPr>
          <p:cNvPr id="2" name="Title 1"/>
          <p:cNvSpPr>
            <a:spLocks noGrp="1"/>
          </p:cNvSpPr>
          <p:nvPr>
            <p:ph type="title"/>
          </p:nvPr>
        </p:nvSpPr>
        <p:spPr/>
        <p:txBody>
          <a:bodyPr/>
          <a:lstStyle/>
          <a:p>
            <a:r>
              <a:rPr lang="en-US" dirty="0"/>
              <a:t>Intelligence and Its Assessment</a:t>
            </a:r>
            <a:br>
              <a:rPr lang="en-US" dirty="0"/>
            </a:br>
            <a:r>
              <a:rPr lang="en-US" sz="2800" dirty="0"/>
              <a:t>Assessing Intelligence</a:t>
            </a:r>
          </a:p>
        </p:txBody>
      </p:sp>
    </p:spTree>
    <p:extLst>
      <p:ext uri="{BB962C8B-B14F-4D97-AF65-F5344CB8AC3E}">
        <p14:creationId xmlns:p14="http://schemas.microsoft.com/office/powerpoint/2010/main" val="24846857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199" y="1417639"/>
            <a:ext cx="8474765" cy="5440361"/>
          </a:xfrm>
        </p:spPr>
        <p:txBody>
          <a:bodyPr>
            <a:normAutofit lnSpcReduction="10000"/>
          </a:bodyPr>
          <a:lstStyle/>
          <a:p>
            <a:pPr marL="57150" indent="0">
              <a:buNone/>
            </a:pPr>
            <a:r>
              <a:rPr lang="en-US" sz="2600" b="1" dirty="0"/>
              <a:t>9-17: WHEN AND WHY WERE INTELLIGENCE TESTS CREATED, AND HOW DO TODAY’S TESTS DIFFER FROM EARLY INTELLIGENCE TESTS? </a:t>
            </a:r>
          </a:p>
          <a:p>
            <a:pPr marL="57150" indent="0">
              <a:buNone/>
            </a:pPr>
            <a:r>
              <a:rPr lang="en-US" b="1" dirty="0"/>
              <a:t>Alfred </a:t>
            </a:r>
            <a:r>
              <a:rPr lang="en-US" b="1" dirty="0" err="1"/>
              <a:t>Binet</a:t>
            </a:r>
            <a:r>
              <a:rPr lang="en-US" b="1" dirty="0"/>
              <a:t>: Predicting School Achievement</a:t>
            </a:r>
          </a:p>
          <a:p>
            <a:r>
              <a:rPr lang="en-US" dirty="0"/>
              <a:t>Tended toward an environmental explanation of intelligence differences, assuming that all children follow same course, but not the same rate, of intellectual development.</a:t>
            </a:r>
          </a:p>
          <a:p>
            <a:r>
              <a:rPr lang="en-US" dirty="0"/>
              <a:t>Measured each child’s </a:t>
            </a:r>
            <a:r>
              <a:rPr lang="en-US" b="1" dirty="0"/>
              <a:t>mental age </a:t>
            </a:r>
            <a:r>
              <a:rPr lang="en-US" dirty="0"/>
              <a:t>and tested a variety of reasoning and problem-solving questions that predicted how well French children would succeed in school.</a:t>
            </a:r>
          </a:p>
          <a:p>
            <a:r>
              <a:rPr lang="en-US" dirty="0"/>
              <a:t>Hoped that his test would be used to improve children’s education, but also feared it might be used to label children and limit their opportunities.</a:t>
            </a:r>
          </a:p>
        </p:txBody>
      </p:sp>
      <p:sp>
        <p:nvSpPr>
          <p:cNvPr id="2" name="Title 1"/>
          <p:cNvSpPr>
            <a:spLocks noGrp="1"/>
          </p:cNvSpPr>
          <p:nvPr>
            <p:ph type="title"/>
          </p:nvPr>
        </p:nvSpPr>
        <p:spPr>
          <a:xfrm>
            <a:off x="0" y="1"/>
            <a:ext cx="9144000" cy="1417638"/>
          </a:xfrm>
        </p:spPr>
        <p:txBody>
          <a:bodyPr>
            <a:normAutofit fontScale="90000"/>
          </a:bodyPr>
          <a:lstStyle/>
          <a:p>
            <a:r>
              <a:rPr lang="en-US" sz="3600" dirty="0"/>
              <a:t>Intelligence and Its Assessment</a:t>
            </a:r>
            <a:br>
              <a:rPr lang="en-US" dirty="0"/>
            </a:br>
            <a:r>
              <a:rPr lang="en-US" sz="3100" dirty="0"/>
              <a:t>Assessing Intelligence: What Do Intelligence Tests Test?</a:t>
            </a:r>
          </a:p>
        </p:txBody>
      </p:sp>
    </p:spTree>
    <p:extLst>
      <p:ext uri="{BB962C8B-B14F-4D97-AF65-F5344CB8AC3E}">
        <p14:creationId xmlns:p14="http://schemas.microsoft.com/office/powerpoint/2010/main" val="2811312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626" y="149087"/>
            <a:ext cx="8229600" cy="1417638"/>
          </a:xfrm>
        </p:spPr>
        <p:txBody>
          <a:bodyPr>
            <a:normAutofit fontScale="90000"/>
          </a:bodyPr>
          <a:lstStyle/>
          <a:p>
            <a:r>
              <a:rPr lang="en-US" sz="4000" dirty="0"/>
              <a:t>Intelligence and Its Assessment</a:t>
            </a:r>
            <a:br>
              <a:rPr lang="en-US" dirty="0"/>
            </a:br>
            <a:r>
              <a:rPr lang="en-US" dirty="0"/>
              <a:t>Assessing Intelligence </a:t>
            </a:r>
            <a:br>
              <a:rPr lang="en-US" dirty="0"/>
            </a:br>
            <a:r>
              <a:rPr lang="en-US" dirty="0"/>
              <a:t>What Do Intelligence Tests Test?</a:t>
            </a:r>
          </a:p>
        </p:txBody>
      </p:sp>
      <p:sp>
        <p:nvSpPr>
          <p:cNvPr id="3" name="Text Placeholder 2"/>
          <p:cNvSpPr>
            <a:spLocks noGrp="1"/>
          </p:cNvSpPr>
          <p:nvPr>
            <p:ph type="body" sz="half" idx="1"/>
          </p:nvPr>
        </p:nvSpPr>
        <p:spPr/>
        <p:txBody>
          <a:bodyPr/>
          <a:lstStyle/>
          <a:p>
            <a:pPr marL="57150" indent="0">
              <a:buNone/>
            </a:pPr>
            <a:r>
              <a:rPr lang="en-US" b="1" dirty="0">
                <a:solidFill>
                  <a:srgbClr val="000000"/>
                </a:solidFill>
              </a:rPr>
              <a:t>Lewis </a:t>
            </a:r>
            <a:r>
              <a:rPr lang="en-US" b="1" dirty="0" err="1">
                <a:solidFill>
                  <a:srgbClr val="000000"/>
                </a:solidFill>
              </a:rPr>
              <a:t>Terman</a:t>
            </a:r>
            <a:r>
              <a:rPr lang="en-US" b="1" dirty="0">
                <a:solidFill>
                  <a:srgbClr val="000000"/>
                </a:solidFill>
              </a:rPr>
              <a:t>: The Innate IQ</a:t>
            </a:r>
            <a:endParaRPr lang="en-US" dirty="0">
              <a:solidFill>
                <a:srgbClr val="000000"/>
              </a:solidFill>
            </a:endParaRPr>
          </a:p>
          <a:p>
            <a:pPr lvl="1"/>
            <a:r>
              <a:rPr lang="en-US" dirty="0" err="1">
                <a:solidFill>
                  <a:srgbClr val="000000"/>
                </a:solidFill>
              </a:rPr>
              <a:t>Binet’s</a:t>
            </a:r>
            <a:r>
              <a:rPr lang="en-US" dirty="0">
                <a:solidFill>
                  <a:srgbClr val="000000"/>
                </a:solidFill>
              </a:rPr>
              <a:t> fears were realized when others adapted his tests for use as a numerical measure of inherited intelligence (the intelligence with which people are born).</a:t>
            </a:r>
          </a:p>
          <a:p>
            <a:pPr lvl="1"/>
            <a:r>
              <a:rPr lang="en-US" dirty="0" err="1">
                <a:solidFill>
                  <a:srgbClr val="000000"/>
                </a:solidFill>
              </a:rPr>
              <a:t>Terman</a:t>
            </a:r>
            <a:r>
              <a:rPr lang="en-US" dirty="0">
                <a:solidFill>
                  <a:srgbClr val="000000"/>
                </a:solidFill>
              </a:rPr>
              <a:t> revised </a:t>
            </a:r>
            <a:r>
              <a:rPr lang="en-US" dirty="0" err="1">
                <a:solidFill>
                  <a:srgbClr val="000000"/>
                </a:solidFill>
              </a:rPr>
              <a:t>Binet’s</a:t>
            </a:r>
            <a:r>
              <a:rPr lang="en-US" dirty="0">
                <a:solidFill>
                  <a:srgbClr val="000000"/>
                </a:solidFill>
              </a:rPr>
              <a:t> test, as the </a:t>
            </a:r>
            <a:r>
              <a:rPr lang="en-US" b="1" dirty="0">
                <a:solidFill>
                  <a:srgbClr val="000000"/>
                </a:solidFill>
              </a:rPr>
              <a:t>Stanford-</a:t>
            </a:r>
            <a:r>
              <a:rPr lang="en-US" b="1" dirty="0" err="1">
                <a:solidFill>
                  <a:srgbClr val="000000"/>
                </a:solidFill>
              </a:rPr>
              <a:t>Binet</a:t>
            </a:r>
            <a:r>
              <a:rPr lang="en-US" b="1" dirty="0">
                <a:solidFill>
                  <a:srgbClr val="000000"/>
                </a:solidFill>
              </a:rPr>
              <a:t>,</a:t>
            </a:r>
            <a:r>
              <a:rPr lang="en-US" dirty="0">
                <a:solidFill>
                  <a:srgbClr val="000000"/>
                </a:solidFill>
              </a:rPr>
              <a:t> for wider use in U.S., with the assumption that certain ethnic groups were naturally more intelligent; he supported the </a:t>
            </a:r>
            <a:r>
              <a:rPr lang="en-US" i="1" dirty="0">
                <a:solidFill>
                  <a:srgbClr val="000000"/>
                </a:solidFill>
              </a:rPr>
              <a:t>eugenics </a:t>
            </a:r>
            <a:r>
              <a:rPr lang="en-US" dirty="0">
                <a:solidFill>
                  <a:srgbClr val="000000"/>
                </a:solidFill>
              </a:rPr>
              <a:t>movement.</a:t>
            </a:r>
          </a:p>
          <a:p>
            <a:pPr lvl="1"/>
            <a:r>
              <a:rPr lang="en-US" dirty="0">
                <a:solidFill>
                  <a:srgbClr val="000000"/>
                </a:solidFill>
              </a:rPr>
              <a:t>Extended upper end of test’s range to “superior adults.” </a:t>
            </a:r>
          </a:p>
          <a:p>
            <a:endParaRPr lang="en-US" dirty="0"/>
          </a:p>
        </p:txBody>
      </p:sp>
    </p:spTree>
    <p:extLst>
      <p:ext uri="{BB962C8B-B14F-4D97-AF65-F5344CB8AC3E}">
        <p14:creationId xmlns:p14="http://schemas.microsoft.com/office/powerpoint/2010/main" val="96388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is graphic is an example of how to calculate IQ: IQ= mental age of 10 divided by chronological age of 8 multiplied by 100 = 1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2470" y="5000724"/>
            <a:ext cx="5710711" cy="909454"/>
          </a:xfrm>
          <a:prstGeom prst="rect">
            <a:avLst/>
          </a:prstGeom>
        </p:spPr>
      </p:pic>
      <p:sp>
        <p:nvSpPr>
          <p:cNvPr id="3" name="Text Placeholder 2"/>
          <p:cNvSpPr>
            <a:spLocks noGrp="1"/>
          </p:cNvSpPr>
          <p:nvPr>
            <p:ph type="body" sz="half" idx="1"/>
          </p:nvPr>
        </p:nvSpPr>
        <p:spPr>
          <a:xfrm>
            <a:off x="265043" y="1073426"/>
            <a:ext cx="8878957" cy="5784574"/>
          </a:xfrm>
        </p:spPr>
        <p:txBody>
          <a:bodyPr>
            <a:normAutofit/>
          </a:bodyPr>
          <a:lstStyle/>
          <a:p>
            <a:pPr marL="171450" indent="-171450"/>
            <a:r>
              <a:rPr lang="en-US" dirty="0"/>
              <a:t>German psychologist William Stern derived the famous intelligence quotient (IQ) from such tests, with the ratio of mental age (ma) to chronological age (ca) multiplied by 100 (thus, IQ = ma/ca X 100).</a:t>
            </a:r>
          </a:p>
          <a:p>
            <a:pPr marL="171450" indent="-171450"/>
            <a:r>
              <a:rPr lang="en-US" dirty="0"/>
              <a:t>Most current intelligence tests, including the Stanford-</a:t>
            </a:r>
            <a:r>
              <a:rPr lang="en-US" dirty="0" err="1"/>
              <a:t>Binet</a:t>
            </a:r>
            <a:r>
              <a:rPr lang="en-US" dirty="0"/>
              <a:t>, no longer compute an IQ in this manner (though the term </a:t>
            </a:r>
            <a:r>
              <a:rPr lang="en-US" i="1" dirty="0"/>
              <a:t>IQ </a:t>
            </a:r>
            <a:r>
              <a:rPr lang="en-US" dirty="0"/>
              <a:t>still lingers in everyday vocabulary as shorthand for “intelligence test score”). Instead, they represent the test-taker’s performance </a:t>
            </a:r>
            <a:r>
              <a:rPr lang="en-US" i="1" dirty="0"/>
              <a:t>relative to the average performance of others the same age.</a:t>
            </a:r>
          </a:p>
        </p:txBody>
      </p:sp>
      <p:sp>
        <p:nvSpPr>
          <p:cNvPr id="2" name="Title 1"/>
          <p:cNvSpPr>
            <a:spLocks noGrp="1"/>
          </p:cNvSpPr>
          <p:nvPr>
            <p:ph type="title"/>
          </p:nvPr>
        </p:nvSpPr>
        <p:spPr>
          <a:xfrm>
            <a:off x="1" y="0"/>
            <a:ext cx="9144000" cy="1073426"/>
          </a:xfrm>
        </p:spPr>
        <p:txBody>
          <a:bodyPr>
            <a:normAutofit fontScale="90000"/>
          </a:bodyPr>
          <a:lstStyle/>
          <a:p>
            <a:r>
              <a:rPr lang="en-US" sz="3600" dirty="0"/>
              <a:t>Intelligence and Its Assessment</a:t>
            </a:r>
            <a:br>
              <a:rPr lang="en-US" dirty="0"/>
            </a:br>
            <a:r>
              <a:rPr lang="en-US" sz="3100" dirty="0"/>
              <a:t>Assessing Intelligence: What Do Intelligence Tests Test?</a:t>
            </a:r>
          </a:p>
        </p:txBody>
      </p:sp>
    </p:spTree>
    <p:extLst>
      <p:ext uri="{BB962C8B-B14F-4D97-AF65-F5344CB8AC3E}">
        <p14:creationId xmlns:p14="http://schemas.microsoft.com/office/powerpoint/2010/main" val="4255760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lnSpcReduction="10000"/>
          </a:bodyPr>
          <a:lstStyle/>
          <a:p>
            <a:pPr marL="0" indent="0">
              <a:buNone/>
            </a:pPr>
            <a:r>
              <a:rPr lang="en-US" b="1" dirty="0"/>
              <a:t>David Wechsler: Separate Scores for Separate Skills</a:t>
            </a:r>
          </a:p>
          <a:p>
            <a:r>
              <a:rPr lang="en-US" dirty="0"/>
              <a:t>Wechsler created most widely used intelligence test today, the </a:t>
            </a:r>
            <a:r>
              <a:rPr lang="en-US" b="1" dirty="0"/>
              <a:t>Wechsler Adult Intelligence Scale (WAIS).</a:t>
            </a:r>
          </a:p>
          <a:p>
            <a:r>
              <a:rPr lang="en-US" dirty="0"/>
              <a:t>Also preschool and school-age child versions.</a:t>
            </a:r>
          </a:p>
          <a:p>
            <a:r>
              <a:rPr lang="en-US" dirty="0"/>
              <a:t>The WAIS (2008) edition consists of 15 subtests, including </a:t>
            </a:r>
            <a:r>
              <a:rPr lang="en-US" i="1" dirty="0"/>
              <a:t>similarities, vocabulary, block design, </a:t>
            </a:r>
            <a:r>
              <a:rPr lang="en-US" dirty="0"/>
              <a:t>and</a:t>
            </a:r>
            <a:r>
              <a:rPr lang="en-US" i="1" dirty="0"/>
              <a:t> letter-number sequencing.</a:t>
            </a:r>
          </a:p>
          <a:p>
            <a:r>
              <a:rPr lang="en-US" dirty="0"/>
              <a:t>Yields both an overall intelligence score and separate scores for verbal comprehension, perceptual organization, working memory, and processing speed.</a:t>
            </a:r>
          </a:p>
          <a:p>
            <a:r>
              <a:rPr lang="en-US" dirty="0"/>
              <a:t>Striking differences between the separate scores can provide clues to cognitive strengths or weaknesses. </a:t>
            </a:r>
          </a:p>
        </p:txBody>
      </p:sp>
      <p:sp>
        <p:nvSpPr>
          <p:cNvPr id="2" name="Title 1"/>
          <p:cNvSpPr>
            <a:spLocks noGrp="1"/>
          </p:cNvSpPr>
          <p:nvPr>
            <p:ph type="title"/>
          </p:nvPr>
        </p:nvSpPr>
        <p:spPr>
          <a:xfrm>
            <a:off x="457200" y="106017"/>
            <a:ext cx="8229600" cy="1311621"/>
          </a:xfrm>
        </p:spPr>
        <p:txBody>
          <a:bodyPr>
            <a:normAutofit fontScale="90000"/>
          </a:bodyPr>
          <a:lstStyle/>
          <a:p>
            <a:r>
              <a:rPr lang="en-US" sz="3600" dirty="0"/>
              <a:t>Intelligence and Its Assessment</a:t>
            </a:r>
            <a:br>
              <a:rPr lang="en-US" dirty="0"/>
            </a:br>
            <a:r>
              <a:rPr lang="en-US" sz="3100" dirty="0"/>
              <a:t>Assessing Intelligence</a:t>
            </a:r>
            <a:br>
              <a:rPr lang="en-US" sz="3100" dirty="0"/>
            </a:br>
            <a:r>
              <a:rPr lang="en-US" sz="3100" dirty="0"/>
              <a:t>What Do Intelligence Tests Test?</a:t>
            </a:r>
          </a:p>
        </p:txBody>
      </p:sp>
    </p:spTree>
    <p:extLst>
      <p:ext uri="{BB962C8B-B14F-4D97-AF65-F5344CB8AC3E}">
        <p14:creationId xmlns:p14="http://schemas.microsoft.com/office/powerpoint/2010/main" val="1634975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lnSpcReduction="10000"/>
          </a:bodyPr>
          <a:lstStyle/>
          <a:p>
            <a:pPr marL="0" indent="0">
              <a:buNone/>
            </a:pPr>
            <a:r>
              <a:rPr lang="en-US" b="1" dirty="0"/>
              <a:t>Three Tests of a “Good” Test</a:t>
            </a:r>
          </a:p>
          <a:p>
            <a:pPr marL="57150" indent="0">
              <a:buNone/>
            </a:pPr>
            <a:r>
              <a:rPr lang="en-US" b="1" dirty="0"/>
              <a:t>9-18: WHAT IS A NORMAL CURVE, AND WHAT DOES IT MEAN TO SAY THAT A TEST HAS BEEN STANDARDIZED AND IS RELIABLE AND VALID? </a:t>
            </a:r>
          </a:p>
          <a:p>
            <a:r>
              <a:rPr lang="en-US" dirty="0"/>
              <a:t>To be widely accepted, three questions are asked of a psychological test:</a:t>
            </a:r>
          </a:p>
          <a:p>
            <a:pPr lvl="1"/>
            <a:r>
              <a:rPr lang="en-US" dirty="0"/>
              <a:t>Was the test </a:t>
            </a:r>
            <a:r>
              <a:rPr lang="en-US" i="1" dirty="0"/>
              <a:t>standardized?</a:t>
            </a:r>
          </a:p>
          <a:p>
            <a:pPr lvl="1"/>
            <a:r>
              <a:rPr lang="en-US" dirty="0"/>
              <a:t>Is the test </a:t>
            </a:r>
            <a:r>
              <a:rPr lang="en-US" i="1" dirty="0"/>
              <a:t>reliable?</a:t>
            </a:r>
          </a:p>
          <a:p>
            <a:pPr lvl="1"/>
            <a:r>
              <a:rPr lang="en-US" dirty="0"/>
              <a:t>Is the test </a:t>
            </a:r>
            <a:r>
              <a:rPr lang="en-US" i="1" dirty="0"/>
              <a:t>valid?</a:t>
            </a:r>
          </a:p>
          <a:p>
            <a:r>
              <a:rPr lang="en-US" dirty="0"/>
              <a:t>If we construct a graph of test-takers’ scores, they will typically form a bell-shaped pattern called the </a:t>
            </a:r>
            <a:r>
              <a:rPr lang="en-US" b="1" dirty="0"/>
              <a:t>normal curve.</a:t>
            </a:r>
          </a:p>
          <a:p>
            <a:pPr marL="0" indent="0">
              <a:buNone/>
            </a:pPr>
            <a:endParaRPr lang="en-US" dirty="0"/>
          </a:p>
        </p:txBody>
      </p:sp>
      <p:sp>
        <p:nvSpPr>
          <p:cNvPr id="2" name="Title 1"/>
          <p:cNvSpPr>
            <a:spLocks noGrp="1"/>
          </p:cNvSpPr>
          <p:nvPr>
            <p:ph type="title"/>
          </p:nvPr>
        </p:nvSpPr>
        <p:spPr/>
        <p:txBody>
          <a:bodyPr>
            <a:normAutofit fontScale="90000"/>
          </a:bodyPr>
          <a:lstStyle/>
          <a:p>
            <a:r>
              <a:rPr lang="en-US" sz="3600" dirty="0"/>
              <a:t>Intelligence and Its Assessment</a:t>
            </a:r>
            <a:br>
              <a:rPr lang="en-US" dirty="0"/>
            </a:br>
            <a:r>
              <a:rPr lang="en-US" sz="3100" dirty="0"/>
              <a:t>Assessing Intelligence</a:t>
            </a:r>
            <a:br>
              <a:rPr lang="en-US" sz="3100" dirty="0"/>
            </a:br>
            <a:r>
              <a:rPr lang="en-US" sz="3100" dirty="0"/>
              <a:t>What Do Intelligence Tests Test?</a:t>
            </a:r>
          </a:p>
        </p:txBody>
      </p:sp>
    </p:spTree>
    <p:extLst>
      <p:ext uri="{BB962C8B-B14F-4D97-AF65-F5344CB8AC3E}">
        <p14:creationId xmlns:p14="http://schemas.microsoft.com/office/powerpoint/2010/main" val="199923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0417"/>
          </a:xfrm>
        </p:spPr>
        <p:txBody>
          <a:bodyPr>
            <a:normAutofit fontScale="90000"/>
          </a:bodyPr>
          <a:lstStyle/>
          <a:p>
            <a:r>
              <a:rPr lang="en-US" sz="4000" dirty="0"/>
              <a:t>Intelligence and Its Assessment</a:t>
            </a:r>
            <a:br>
              <a:rPr lang="en-US" dirty="0"/>
            </a:br>
            <a:r>
              <a:rPr lang="en-US" sz="3100" dirty="0"/>
              <a:t>Assessing Intelligence: What Do Intelligence Tests Test?</a:t>
            </a:r>
          </a:p>
        </p:txBody>
      </p:sp>
      <p:sp>
        <p:nvSpPr>
          <p:cNvPr id="3" name="Text Placeholder 2"/>
          <p:cNvSpPr>
            <a:spLocks noGrp="1"/>
          </p:cNvSpPr>
          <p:nvPr>
            <p:ph type="body" sz="half" idx="1"/>
          </p:nvPr>
        </p:nvSpPr>
        <p:spPr>
          <a:xfrm>
            <a:off x="457200" y="1166191"/>
            <a:ext cx="8686800" cy="5691809"/>
          </a:xfrm>
        </p:spPr>
        <p:txBody>
          <a:bodyPr>
            <a:normAutofit lnSpcReduction="10000"/>
          </a:bodyPr>
          <a:lstStyle/>
          <a:p>
            <a:pPr marL="0" indent="0">
              <a:buNone/>
            </a:pPr>
            <a:r>
              <a:rPr lang="en-US" b="1" dirty="0"/>
              <a:t>Three Tests of a “Good” Test</a:t>
            </a:r>
            <a:endParaRPr lang="en-US" b="1" dirty="0">
              <a:latin typeface="Arial" charset="0"/>
              <a:ea typeface="ＭＳ Ｐゴシック" charset="0"/>
              <a:cs typeface="Arial" charset="0"/>
            </a:endParaRPr>
          </a:p>
          <a:p>
            <a:r>
              <a:rPr lang="en-US" b="1" dirty="0">
                <a:latin typeface="Arial" charset="0"/>
                <a:ea typeface="ＭＳ Ｐゴシック" charset="0"/>
                <a:cs typeface="Arial" charset="0"/>
              </a:rPr>
              <a:t>Standardization: </a:t>
            </a:r>
            <a:r>
              <a:rPr lang="en-US" dirty="0">
                <a:latin typeface="Arial" charset="0"/>
                <a:ea typeface="ＭＳ Ｐゴシック" charset="0"/>
                <a:cs typeface="Arial" charset="0"/>
              </a:rPr>
              <a:t>Defining uniform testing procedures and meaningful scores by comparison with the performance of a pretested group.</a:t>
            </a:r>
          </a:p>
          <a:p>
            <a:r>
              <a:rPr lang="en-US" b="1" dirty="0">
                <a:latin typeface="Arial" charset="0"/>
                <a:ea typeface="ＭＳ Ｐゴシック" charset="0"/>
                <a:cs typeface="Arial" charset="0"/>
              </a:rPr>
              <a:t>Reliability: </a:t>
            </a:r>
            <a:r>
              <a:rPr lang="en-US" dirty="0">
                <a:latin typeface="Arial" charset="0"/>
                <a:ea typeface="ＭＳ Ｐゴシック" charset="0"/>
                <a:cs typeface="Arial" charset="0"/>
              </a:rPr>
              <a:t>Extent to which a test yields consistent results, as assessed by the consistency of scores on two halves of the test, on alternative forms of the test, or on retesting.</a:t>
            </a:r>
          </a:p>
          <a:p>
            <a:r>
              <a:rPr lang="en-US" b="1" dirty="0">
                <a:latin typeface="Arial" charset="0"/>
                <a:ea typeface="ＭＳ Ｐゴシック" charset="0"/>
                <a:cs typeface="Arial" charset="0"/>
              </a:rPr>
              <a:t>Validity</a:t>
            </a:r>
            <a:r>
              <a:rPr lang="en-US" dirty="0">
                <a:latin typeface="Arial" charset="0"/>
                <a:ea typeface="ＭＳ Ｐゴシック" charset="0"/>
                <a:cs typeface="Arial" charset="0"/>
              </a:rPr>
              <a:t>: Extent to which a test measures or predicts what it is supposed to.</a:t>
            </a:r>
          </a:p>
          <a:p>
            <a:pPr lvl="1"/>
            <a:r>
              <a:rPr lang="en-US" b="1" dirty="0">
                <a:latin typeface="Arial" charset="0"/>
                <a:ea typeface="ＭＳ Ｐゴシック" charset="0"/>
                <a:cs typeface="Arial" charset="0"/>
              </a:rPr>
              <a:t>Content validity: </a:t>
            </a:r>
            <a:r>
              <a:rPr lang="en-US" dirty="0">
                <a:latin typeface="Arial" charset="0"/>
                <a:ea typeface="ＭＳ Ｐゴシック" charset="0"/>
                <a:cs typeface="Arial" charset="0"/>
              </a:rPr>
              <a:t>Extent to which a test samples the behavior that is of interest.</a:t>
            </a:r>
          </a:p>
          <a:p>
            <a:pPr lvl="1"/>
            <a:r>
              <a:rPr lang="en-US" b="1" dirty="0">
                <a:latin typeface="Arial" charset="0"/>
                <a:ea typeface="ＭＳ Ｐゴシック" charset="0"/>
                <a:cs typeface="Arial" charset="0"/>
              </a:rPr>
              <a:t>Predictive validity: </a:t>
            </a:r>
            <a:r>
              <a:rPr lang="en-US" dirty="0">
                <a:latin typeface="Arial" charset="0"/>
                <a:ea typeface="ＭＳ Ｐゴシック" charset="0"/>
                <a:cs typeface="Arial" charset="0"/>
              </a:rPr>
              <a:t>Success with which a test predicts the behavior it is designed to predict; it is assessed by computing the correlation between test scores and the criterion behavior. (Also called </a:t>
            </a:r>
            <a:r>
              <a:rPr lang="en-US" i="1" dirty="0">
                <a:latin typeface="Arial" charset="0"/>
                <a:ea typeface="ＭＳ Ｐゴシック" charset="0"/>
                <a:cs typeface="Arial" charset="0"/>
              </a:rPr>
              <a:t>criterion-related validity</a:t>
            </a:r>
            <a:r>
              <a:rPr lang="en-US" dirty="0">
                <a:latin typeface="Arial" charset="0"/>
                <a:ea typeface="ＭＳ Ｐゴシック" charset="0"/>
                <a:cs typeface="Arial" charset="0"/>
              </a:rPr>
              <a:t>.)</a:t>
            </a:r>
            <a:endParaRPr lang="en-US" dirty="0"/>
          </a:p>
          <a:p>
            <a:endParaRPr lang="en-US" dirty="0"/>
          </a:p>
        </p:txBody>
      </p:sp>
    </p:spTree>
    <p:extLst>
      <p:ext uri="{BB962C8B-B14F-4D97-AF65-F5344CB8AC3E}">
        <p14:creationId xmlns:p14="http://schemas.microsoft.com/office/powerpoint/2010/main" val="97515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figure shows a graph of a bell shaped curve. Scores on aptitude tests tend to form a normal, or bell shaped, curve. For example, the most commonly used intelligence test, the Wechsler Adult Intelligence Scale, calls the average score 100. About 95 percent of all people fall within 30 points of 100, and about 68 percent of people soce within 15 points of 10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47" y="2564390"/>
            <a:ext cx="6549476" cy="3900577"/>
          </a:xfrm>
          <a:prstGeom prst="rect">
            <a:avLst/>
          </a:prstGeom>
        </p:spPr>
      </p:pic>
      <p:sp>
        <p:nvSpPr>
          <p:cNvPr id="9" name="TextBox 8"/>
          <p:cNvSpPr txBox="1"/>
          <p:nvPr/>
        </p:nvSpPr>
        <p:spPr>
          <a:xfrm>
            <a:off x="601304" y="1071674"/>
            <a:ext cx="8067823" cy="1200329"/>
          </a:xfrm>
          <a:prstGeom prst="rect">
            <a:avLst/>
          </a:prstGeom>
          <a:solidFill>
            <a:srgbClr val="5472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solidFill>
                  <a:prstClr val="white"/>
                </a:solidFill>
                <a:latin typeface="Arial" pitchFamily="34" charset="0"/>
                <a:cs typeface="Arial" pitchFamily="34" charset="0"/>
              </a:rPr>
              <a:t>Scores on aptitude tests tend to form a normal, or bell-shaped, curve around an average score. For the Wechsler scale, for example, the average score is 100.</a:t>
            </a:r>
          </a:p>
        </p:txBody>
      </p:sp>
      <p:sp>
        <p:nvSpPr>
          <p:cNvPr id="5" name="Title 1"/>
          <p:cNvSpPr>
            <a:spLocks noGrp="1"/>
          </p:cNvSpPr>
          <p:nvPr>
            <p:ph type="title"/>
          </p:nvPr>
        </p:nvSpPr>
        <p:spPr>
          <a:xfrm>
            <a:off x="457200" y="274638"/>
            <a:ext cx="8229600" cy="709336"/>
          </a:xfrm>
        </p:spPr>
        <p:txBody>
          <a:bodyPr>
            <a:normAutofit/>
          </a:bodyPr>
          <a:lstStyle/>
          <a:p>
            <a:r>
              <a:rPr lang="en-US" sz="2800" dirty="0">
                <a:solidFill>
                  <a:schemeClr val="tx1"/>
                </a:solidFill>
              </a:rPr>
              <a:t>The Normal Curve</a:t>
            </a:r>
          </a:p>
        </p:txBody>
      </p:sp>
    </p:spTree>
    <p:extLst>
      <p:ext uri="{BB962C8B-B14F-4D97-AF65-F5344CB8AC3E}">
        <p14:creationId xmlns:p14="http://schemas.microsoft.com/office/powerpoint/2010/main" val="3436106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0" indent="0">
              <a:buNone/>
            </a:pPr>
            <a:r>
              <a:rPr lang="en-US" b="1" dirty="0"/>
              <a:t>Aging and Intelligence</a:t>
            </a:r>
          </a:p>
          <a:p>
            <a:pPr marL="0" indent="0">
              <a:buNone/>
            </a:pPr>
            <a:r>
              <a:rPr lang="en-US" b="1" dirty="0"/>
              <a:t>9-19: HOW DOES AGING AFFECT CRYSTALLIZED AND FLUID INTELLIGENCE? </a:t>
            </a:r>
          </a:p>
          <a:p>
            <a:r>
              <a:rPr lang="en-US" b="1" dirty="0"/>
              <a:t>Crystallized intelligence</a:t>
            </a:r>
            <a:r>
              <a:rPr lang="en-US" dirty="0"/>
              <a:t>: Accumulated knowledge, as reflected in vocabulary and analogy tests.</a:t>
            </a:r>
          </a:p>
          <a:p>
            <a:pPr lvl="1"/>
            <a:r>
              <a:rPr lang="en-US" i="1" dirty="0"/>
              <a:t>Increases</a:t>
            </a:r>
            <a:r>
              <a:rPr lang="en-US" dirty="0"/>
              <a:t> as we age, up to old age.</a:t>
            </a:r>
          </a:p>
          <a:p>
            <a:r>
              <a:rPr lang="en-US" b="1" dirty="0"/>
              <a:t>Fluid intelligence</a:t>
            </a:r>
            <a:r>
              <a:rPr lang="en-US" dirty="0"/>
              <a:t>: Ability to reason speedily and abstractly, as when solving unfamiliar logic problems</a:t>
            </a:r>
          </a:p>
          <a:p>
            <a:pPr lvl="1"/>
            <a:r>
              <a:rPr lang="en-US" i="1" dirty="0"/>
              <a:t>Decreases</a:t>
            </a:r>
            <a:r>
              <a:rPr lang="en-US" dirty="0"/>
              <a:t> with age; declines gradually until age 75. and then more rapidly after age 85.</a:t>
            </a:r>
          </a:p>
          <a:p>
            <a:pPr lvl="1"/>
            <a:endParaRPr lang="en-US" dirty="0"/>
          </a:p>
        </p:txBody>
      </p:sp>
      <p:sp>
        <p:nvSpPr>
          <p:cNvPr id="2" name="Title 1"/>
          <p:cNvSpPr>
            <a:spLocks noGrp="1"/>
          </p:cNvSpPr>
          <p:nvPr>
            <p:ph type="title"/>
          </p:nvPr>
        </p:nvSpPr>
        <p:spPr>
          <a:xfrm>
            <a:off x="457200" y="0"/>
            <a:ext cx="8229600" cy="1417638"/>
          </a:xfrm>
        </p:spPr>
        <p:txBody>
          <a:bodyPr>
            <a:normAutofit fontScale="90000"/>
          </a:bodyPr>
          <a:lstStyle/>
          <a:p>
            <a:r>
              <a:rPr lang="en-US" sz="3600" dirty="0"/>
              <a:t>Intelligence and Its Assessment</a:t>
            </a:r>
            <a:br>
              <a:rPr lang="en-US" dirty="0"/>
            </a:br>
            <a:r>
              <a:rPr lang="en-US" sz="3100" dirty="0"/>
              <a:t>Assessing Intelligence</a:t>
            </a:r>
            <a:br>
              <a:rPr lang="en-US" sz="3100" dirty="0"/>
            </a:br>
            <a:r>
              <a:rPr lang="en-US" sz="3100" dirty="0"/>
              <a:t>The Dynamics of Intelligence</a:t>
            </a:r>
          </a:p>
        </p:txBody>
      </p:sp>
    </p:spTree>
    <p:extLst>
      <p:ext uri="{BB962C8B-B14F-4D97-AF65-F5344CB8AC3E}">
        <p14:creationId xmlns:p14="http://schemas.microsoft.com/office/powerpoint/2010/main" val="1839867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sz="4000" dirty="0"/>
              <a:t>Intelligence and Its Assessment</a:t>
            </a:r>
            <a:br>
              <a:rPr lang="en-US" dirty="0"/>
            </a:br>
            <a:r>
              <a:rPr lang="en-US" dirty="0"/>
              <a:t>Assessing Intelligence</a:t>
            </a:r>
            <a:br>
              <a:rPr lang="en-US" dirty="0"/>
            </a:br>
            <a:r>
              <a:rPr lang="en-US" dirty="0"/>
              <a:t>The Dynamics of Intelligence</a:t>
            </a:r>
          </a:p>
        </p:txBody>
      </p:sp>
      <p:sp>
        <p:nvSpPr>
          <p:cNvPr id="3" name="Text Placeholder 2"/>
          <p:cNvSpPr>
            <a:spLocks noGrp="1"/>
          </p:cNvSpPr>
          <p:nvPr>
            <p:ph type="body" sz="half" idx="1"/>
          </p:nvPr>
        </p:nvSpPr>
        <p:spPr>
          <a:xfrm>
            <a:off x="457200" y="1600200"/>
            <a:ext cx="8229600" cy="5257800"/>
          </a:xfrm>
        </p:spPr>
        <p:txBody>
          <a:bodyPr>
            <a:normAutofit/>
          </a:bodyPr>
          <a:lstStyle/>
          <a:p>
            <a:pPr marL="0" indent="0">
              <a:buNone/>
            </a:pPr>
            <a:r>
              <a:rPr lang="en-US" b="1" dirty="0"/>
              <a:t>Aging and Intelligence</a:t>
            </a:r>
          </a:p>
          <a:p>
            <a:pPr marL="0" indent="0">
              <a:buNone/>
            </a:pPr>
            <a:r>
              <a:rPr lang="en-US" dirty="0"/>
              <a:t>How do we know about change and stability in intelligence over the life span? </a:t>
            </a:r>
          </a:p>
          <a:p>
            <a:r>
              <a:rPr lang="en-US" dirty="0"/>
              <a:t>Developmental psychologists use </a:t>
            </a:r>
            <a:r>
              <a:rPr lang="en-US" b="1" dirty="0"/>
              <a:t>longitudinal studies </a:t>
            </a:r>
            <a:r>
              <a:rPr lang="en-US" dirty="0"/>
              <a:t>(restudying the same group at different times across their life span) and </a:t>
            </a:r>
            <a:r>
              <a:rPr lang="en-US" b="1" dirty="0"/>
              <a:t>cross-sectional studies </a:t>
            </a:r>
            <a:r>
              <a:rPr lang="en-US" dirty="0"/>
              <a:t>(comparing members of different age groups at the same time) to study the way intelligence and other traits change with age.</a:t>
            </a:r>
          </a:p>
          <a:p>
            <a:r>
              <a:rPr lang="en-US" dirty="0"/>
              <a:t>With age we have both gains and losses. For example, we gain vocabulary and knowledge, but lose recall memory and processing speed.</a:t>
            </a:r>
          </a:p>
        </p:txBody>
      </p:sp>
    </p:spTree>
    <p:extLst>
      <p:ext uri="{BB962C8B-B14F-4D97-AF65-F5344CB8AC3E}">
        <p14:creationId xmlns:p14="http://schemas.microsoft.com/office/powerpoint/2010/main" val="112989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figure is a line graph. The vertical axis is labeled for relative performance. The horizontal axis ranges from 20 years of age to 90. There are data lines for vocabulary knowledge, reasoning, spatial visualization, memory, and processing speed. data show that vocabulary grows as we age, and all other fluid intelligence dimensions decline. On the right is a photo of a man working on a crossword puzz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658" y="2256989"/>
            <a:ext cx="8253683" cy="3766124"/>
          </a:xfrm>
          <a:prstGeom prst="rect">
            <a:avLst/>
          </a:prstGeom>
        </p:spPr>
      </p:pic>
      <p:sp>
        <p:nvSpPr>
          <p:cNvPr id="5" name="Content Placeholder 4"/>
          <p:cNvSpPr>
            <a:spLocks noGrp="1"/>
          </p:cNvSpPr>
          <p:nvPr>
            <p:ph idx="1"/>
          </p:nvPr>
        </p:nvSpPr>
        <p:spPr>
          <a:xfrm>
            <a:off x="395941" y="930176"/>
            <a:ext cx="8260080" cy="905819"/>
          </a:xfrm>
        </p:spPr>
        <p:txBody>
          <a:bodyPr>
            <a:noAutofit/>
          </a:bodyPr>
          <a:lstStyle/>
          <a:p>
            <a:pPr marL="0" indent="0">
              <a:buNone/>
            </a:pPr>
            <a:r>
              <a:rPr lang="en-US" dirty="0"/>
              <a:t>Studies reveal that word power grows with age, while fluid intelligence dimensions decline (</a:t>
            </a:r>
            <a:r>
              <a:rPr lang="en-US" dirty="0" err="1"/>
              <a:t>Salthouse</a:t>
            </a:r>
            <a:r>
              <a:rPr lang="en-US" dirty="0"/>
              <a:t>, 2010).</a:t>
            </a:r>
          </a:p>
        </p:txBody>
      </p:sp>
      <p:sp>
        <p:nvSpPr>
          <p:cNvPr id="4" name="Title 3"/>
          <p:cNvSpPr>
            <a:spLocks noGrp="1"/>
          </p:cNvSpPr>
          <p:nvPr>
            <p:ph type="title"/>
          </p:nvPr>
        </p:nvSpPr>
        <p:spPr>
          <a:xfrm>
            <a:off x="395941" y="304800"/>
            <a:ext cx="8077499" cy="546100"/>
          </a:xfrm>
        </p:spPr>
        <p:txBody>
          <a:bodyPr>
            <a:noAutofit/>
          </a:bodyPr>
          <a:lstStyle/>
          <a:p>
            <a:pPr algn="l"/>
            <a:r>
              <a:rPr lang="en-US" sz="2800" dirty="0">
                <a:solidFill>
                  <a:schemeClr val="tx1"/>
                </a:solidFill>
              </a:rPr>
              <a:t>With Age, We Lose and We Win</a:t>
            </a:r>
          </a:p>
        </p:txBody>
      </p:sp>
    </p:spTree>
    <p:extLst>
      <p:ext uri="{BB962C8B-B14F-4D97-AF65-F5344CB8AC3E}">
        <p14:creationId xmlns:p14="http://schemas.microsoft.com/office/powerpoint/2010/main" val="3475428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199" y="1600200"/>
            <a:ext cx="8421757" cy="4525963"/>
          </a:xfrm>
        </p:spPr>
        <p:txBody>
          <a:bodyPr>
            <a:normAutofit/>
          </a:bodyPr>
          <a:lstStyle/>
          <a:p>
            <a:pPr marL="0" indent="0">
              <a:lnSpc>
                <a:spcPct val="90000"/>
              </a:lnSpc>
              <a:buNone/>
            </a:pPr>
            <a:r>
              <a:rPr lang="en-US" b="1" dirty="0"/>
              <a:t>Stability Over the Life Span</a:t>
            </a:r>
          </a:p>
          <a:p>
            <a:pPr marL="0" indent="0">
              <a:buNone/>
            </a:pPr>
            <a:r>
              <a:rPr lang="en-US" b="1" dirty="0"/>
              <a:t>9-20: HOW STABLE ARE INTELLIGENCE TEST SCORES OVER THE LIFE SPAN? </a:t>
            </a:r>
          </a:p>
          <a:p>
            <a:pPr marL="0" indent="0">
              <a:buNone/>
            </a:pPr>
            <a:endParaRPr lang="en-US" b="1" dirty="0"/>
          </a:p>
          <a:p>
            <a:r>
              <a:rPr lang="en-US" b="1" dirty="0"/>
              <a:t>Before age 3</a:t>
            </a:r>
            <a:r>
              <a:rPr lang="en-US" dirty="0"/>
              <a:t>:  Casual observation and intelligence tests only modestly predict future aptitudes</a:t>
            </a:r>
          </a:p>
          <a:p>
            <a:r>
              <a:rPr lang="en-US" b="1" dirty="0"/>
              <a:t>By age 4</a:t>
            </a:r>
            <a:r>
              <a:rPr lang="en-US" dirty="0"/>
              <a:t>: Intelligence test performance begins to predict adolescent and adult scores</a:t>
            </a:r>
          </a:p>
          <a:p>
            <a:r>
              <a:rPr lang="en-US" b="1" dirty="0"/>
              <a:t>By age 11: </a:t>
            </a:r>
            <a:r>
              <a:rPr lang="en-US" dirty="0"/>
              <a:t>Remarkable stability of aptitude scores</a:t>
            </a:r>
          </a:p>
        </p:txBody>
      </p:sp>
      <p:sp>
        <p:nvSpPr>
          <p:cNvPr id="2" name="Title 1"/>
          <p:cNvSpPr>
            <a:spLocks noGrp="1"/>
          </p:cNvSpPr>
          <p:nvPr>
            <p:ph type="title"/>
          </p:nvPr>
        </p:nvSpPr>
        <p:spPr>
          <a:xfrm>
            <a:off x="457200" y="0"/>
            <a:ext cx="8229600" cy="1417638"/>
          </a:xfrm>
        </p:spPr>
        <p:txBody>
          <a:bodyPr>
            <a:noAutofit/>
          </a:bodyPr>
          <a:lstStyle/>
          <a:p>
            <a:br>
              <a:rPr lang="en-US" dirty="0"/>
            </a:br>
            <a:r>
              <a:rPr lang="en-US" dirty="0"/>
              <a:t>Intelligence and Its Assessment </a:t>
            </a:r>
            <a:br>
              <a:rPr lang="en-US" dirty="0"/>
            </a:br>
            <a:r>
              <a:rPr lang="en-US" sz="2800" dirty="0"/>
              <a:t>Assessing Intelligence</a:t>
            </a:r>
            <a:br>
              <a:rPr lang="en-US" sz="2800" dirty="0"/>
            </a:br>
            <a:r>
              <a:rPr lang="en-US" sz="2800" dirty="0"/>
              <a:t>The Dynamics of Intelligence</a:t>
            </a:r>
            <a:br>
              <a:rPr lang="en-US" dirty="0"/>
            </a:br>
            <a:endParaRPr lang="en-US" dirty="0"/>
          </a:p>
        </p:txBody>
      </p:sp>
    </p:spTree>
    <p:extLst>
      <p:ext uri="{BB962C8B-B14F-4D97-AF65-F5344CB8AC3E}">
        <p14:creationId xmlns:p14="http://schemas.microsoft.com/office/powerpoint/2010/main" val="130120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1" y="1577546"/>
            <a:ext cx="8229600" cy="4525963"/>
          </a:xfrm>
        </p:spPr>
        <p:txBody>
          <a:bodyPr>
            <a:noAutofit/>
          </a:bodyPr>
          <a:lstStyle/>
          <a:p>
            <a:pPr marL="0" indent="0">
              <a:buNone/>
            </a:pPr>
            <a:r>
              <a:rPr lang="en-US" b="1" dirty="0"/>
              <a:t>Stability Over the Life Span</a:t>
            </a:r>
          </a:p>
          <a:p>
            <a:r>
              <a:rPr lang="en-US" b="1" dirty="0" err="1"/>
              <a:t>Deary</a:t>
            </a:r>
            <a:r>
              <a:rPr lang="en-US" b="1" dirty="0"/>
              <a:t> et al. study (2004)</a:t>
            </a:r>
          </a:p>
          <a:p>
            <a:pPr lvl="1"/>
            <a:r>
              <a:rPr lang="en-US" dirty="0"/>
              <a:t>Intelligence test administered to 11-year-old Scots </a:t>
            </a:r>
            <a:r>
              <a:rPr lang="en-US" dirty="0" err="1"/>
              <a:t>readministered</a:t>
            </a:r>
            <a:r>
              <a:rPr lang="en-US" dirty="0"/>
              <a:t> to surviving 80-year-olds</a:t>
            </a:r>
          </a:p>
          <a:p>
            <a:pPr lvl="1"/>
            <a:r>
              <a:rPr lang="en-US" dirty="0"/>
              <a:t>After nearly 70 years of varied life experiences, the test-takers’ two sets of scores showed a striking correlation of +.66. </a:t>
            </a:r>
          </a:p>
          <a:p>
            <a:r>
              <a:rPr lang="en-US" b="1" dirty="0"/>
              <a:t>Johnson et al. study (2010)</a:t>
            </a:r>
          </a:p>
          <a:p>
            <a:pPr lvl="1"/>
            <a:r>
              <a:rPr lang="en-US" dirty="0"/>
              <a:t>Study that followed Scots born in 1936 from ages 11 to 70 confirmed the remarkable stability of intelligence, independent of life circumstance. </a:t>
            </a:r>
          </a:p>
        </p:txBody>
      </p:sp>
      <p:sp>
        <p:nvSpPr>
          <p:cNvPr id="2" name="Title 1"/>
          <p:cNvSpPr>
            <a:spLocks noGrp="1"/>
          </p:cNvSpPr>
          <p:nvPr>
            <p:ph type="title"/>
          </p:nvPr>
        </p:nvSpPr>
        <p:spPr>
          <a:xfrm>
            <a:off x="457200" y="0"/>
            <a:ext cx="8229600" cy="1417638"/>
          </a:xfrm>
        </p:spPr>
        <p:txBody>
          <a:bodyPr>
            <a:noAutofit/>
          </a:bodyPr>
          <a:lstStyle/>
          <a:p>
            <a:r>
              <a:rPr lang="en-US" dirty="0"/>
              <a:t>Intelligence and Its Assessment </a:t>
            </a:r>
            <a:br>
              <a:rPr lang="en-US" dirty="0"/>
            </a:br>
            <a:r>
              <a:rPr lang="en-US" sz="2800" dirty="0"/>
              <a:t>Assessing Intelligence</a:t>
            </a:r>
            <a:br>
              <a:rPr lang="en-US" sz="2800" dirty="0"/>
            </a:br>
            <a:r>
              <a:rPr lang="en-US" sz="2800" dirty="0"/>
              <a:t>The Dynamics of Intelligence</a:t>
            </a:r>
          </a:p>
        </p:txBody>
      </p:sp>
    </p:spTree>
    <p:extLst>
      <p:ext uri="{BB962C8B-B14F-4D97-AF65-F5344CB8AC3E}">
        <p14:creationId xmlns:p14="http://schemas.microsoft.com/office/powerpoint/2010/main" val="3758011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200" y="1734671"/>
            <a:ext cx="8229600" cy="4391492"/>
          </a:xfrm>
        </p:spPr>
        <p:txBody>
          <a:bodyPr/>
          <a:lstStyle/>
          <a:p>
            <a:r>
              <a:rPr lang="en-US" dirty="0"/>
              <a:t>Intelligent people tend to live healthier and longer. </a:t>
            </a:r>
            <a:r>
              <a:rPr lang="en-US" dirty="0" err="1"/>
              <a:t>Deary</a:t>
            </a:r>
            <a:r>
              <a:rPr lang="en-US" dirty="0"/>
              <a:t> (2008) proposes four possible explanations:</a:t>
            </a:r>
          </a:p>
          <a:p>
            <a:pPr lvl="1"/>
            <a:r>
              <a:rPr lang="en-US" dirty="0"/>
              <a:t>Intelligence provides better access to resources.</a:t>
            </a:r>
          </a:p>
          <a:p>
            <a:pPr lvl="1"/>
            <a:r>
              <a:rPr lang="en-US" dirty="0"/>
              <a:t>Intelligence encourages healthy lifestyles.</a:t>
            </a:r>
          </a:p>
          <a:p>
            <a:pPr lvl="1"/>
            <a:r>
              <a:rPr lang="en-US" dirty="0"/>
              <a:t>Prenatal events or early childhood illnesses could influence both intelligence and health.</a:t>
            </a:r>
          </a:p>
          <a:p>
            <a:pPr lvl="1"/>
            <a:r>
              <a:rPr lang="en-US" dirty="0"/>
              <a:t>A “well-wired body” as evidenced by fast reaction speeds, may foster both intelligence and longer life.</a:t>
            </a:r>
          </a:p>
        </p:txBody>
      </p:sp>
      <p:sp>
        <p:nvSpPr>
          <p:cNvPr id="4" name="Title 3"/>
          <p:cNvSpPr>
            <a:spLocks noGrp="1"/>
          </p:cNvSpPr>
          <p:nvPr>
            <p:ph type="title"/>
          </p:nvPr>
        </p:nvSpPr>
        <p:spPr>
          <a:xfrm>
            <a:off x="457200" y="0"/>
            <a:ext cx="8229600" cy="1417638"/>
          </a:xfrm>
        </p:spPr>
        <p:txBody>
          <a:bodyPr>
            <a:normAutofit fontScale="90000"/>
          </a:bodyPr>
          <a:lstStyle/>
          <a:p>
            <a:r>
              <a:rPr lang="en-US" sz="3600" dirty="0"/>
              <a:t>Intelligence and Its Assessment </a:t>
            </a:r>
            <a:br>
              <a:rPr lang="en-US" dirty="0"/>
            </a:br>
            <a:r>
              <a:rPr lang="en-US" sz="3100" dirty="0"/>
              <a:t>Assessing Intelligence</a:t>
            </a:r>
            <a:br>
              <a:rPr lang="en-US" sz="3100" dirty="0"/>
            </a:br>
            <a:r>
              <a:rPr lang="en-US" sz="3100" dirty="0"/>
              <a:t>The Dynamics of Intelligence</a:t>
            </a:r>
          </a:p>
        </p:txBody>
      </p:sp>
    </p:spTree>
    <p:extLst>
      <p:ext uri="{BB962C8B-B14F-4D97-AF65-F5344CB8AC3E}">
        <p14:creationId xmlns:p14="http://schemas.microsoft.com/office/powerpoint/2010/main" val="3322089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8229600" cy="5257800"/>
          </a:xfrm>
        </p:spPr>
        <p:txBody>
          <a:bodyPr>
            <a:normAutofit/>
          </a:bodyPr>
          <a:lstStyle/>
          <a:p>
            <a:pPr marL="0" indent="0">
              <a:lnSpc>
                <a:spcPct val="90000"/>
              </a:lnSpc>
              <a:buNone/>
            </a:pPr>
            <a:r>
              <a:rPr lang="en-US" b="1" dirty="0"/>
              <a:t>Extremes of Intelligence</a:t>
            </a:r>
          </a:p>
          <a:p>
            <a:pPr marL="0" indent="0">
              <a:buNone/>
            </a:pPr>
            <a:r>
              <a:rPr lang="en-US" b="1" dirty="0"/>
              <a:t>9-21: WHAT ARE THE TRAITS OF THOSE AT THE LOW AND HIGH INTELLIGENCE EXTREMES? </a:t>
            </a:r>
          </a:p>
          <a:p>
            <a:r>
              <a:rPr lang="en-US" dirty="0"/>
              <a:t>One way to evaluate the validity and significance of any test is to compare people who score at the two extremes of the normal curve. The two groups should differ noticeably, and with intelligence testing, they do.</a:t>
            </a:r>
          </a:p>
          <a:p>
            <a:pPr lvl="1"/>
            <a:r>
              <a:rPr lang="en-US" dirty="0"/>
              <a:t>The low extreme</a:t>
            </a:r>
          </a:p>
          <a:p>
            <a:pPr lvl="1"/>
            <a:r>
              <a:rPr lang="en-US" dirty="0"/>
              <a:t>The high extreme</a:t>
            </a:r>
          </a:p>
          <a:p>
            <a:pPr lvl="1"/>
            <a:endParaRPr lang="en-US" dirty="0"/>
          </a:p>
          <a:p>
            <a:pPr marL="0" indent="0" algn="ctr">
              <a:buNone/>
            </a:pPr>
            <a:r>
              <a:rPr lang="en-US" i="1" dirty="0">
                <a:solidFill>
                  <a:srgbClr val="54728F"/>
                </a:solidFill>
              </a:rPr>
              <a:t>Let’s look at each of these.</a:t>
            </a:r>
          </a:p>
        </p:txBody>
      </p:sp>
      <p:sp>
        <p:nvSpPr>
          <p:cNvPr id="2" name="Title 1"/>
          <p:cNvSpPr>
            <a:spLocks noGrp="1"/>
          </p:cNvSpPr>
          <p:nvPr>
            <p:ph type="title"/>
          </p:nvPr>
        </p:nvSpPr>
        <p:spPr>
          <a:xfrm>
            <a:off x="457200" y="0"/>
            <a:ext cx="8229600" cy="1417638"/>
          </a:xfrm>
        </p:spPr>
        <p:txBody>
          <a:bodyPr>
            <a:normAutofit fontScale="90000"/>
          </a:bodyPr>
          <a:lstStyle/>
          <a:p>
            <a:r>
              <a:rPr lang="en-US" sz="3600" dirty="0"/>
              <a:t>Intelligence and Its Assessment </a:t>
            </a:r>
            <a:br>
              <a:rPr lang="en-US" dirty="0"/>
            </a:br>
            <a:r>
              <a:rPr lang="en-US" sz="3100" dirty="0"/>
              <a:t>Assessing Intelligence</a:t>
            </a:r>
            <a:br>
              <a:rPr lang="en-US" sz="3100" dirty="0"/>
            </a:br>
            <a:r>
              <a:rPr lang="en-US" sz="3100" dirty="0"/>
              <a:t>The Dynamics of Intelligence</a:t>
            </a:r>
          </a:p>
        </p:txBody>
      </p:sp>
    </p:spTree>
    <p:extLst>
      <p:ext uri="{BB962C8B-B14F-4D97-AF65-F5344CB8AC3E}">
        <p14:creationId xmlns:p14="http://schemas.microsoft.com/office/powerpoint/2010/main" val="482929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1"/>
            <a:ext cx="8229600" cy="5257800"/>
          </a:xfrm>
        </p:spPr>
        <p:txBody>
          <a:bodyPr>
            <a:normAutofit/>
          </a:bodyPr>
          <a:lstStyle/>
          <a:p>
            <a:pPr marL="0" indent="0">
              <a:buNone/>
            </a:pPr>
            <a:r>
              <a:rPr lang="en-US" b="1" dirty="0"/>
              <a:t>The Low Extreme</a:t>
            </a:r>
          </a:p>
          <a:p>
            <a:r>
              <a:rPr lang="en-US" dirty="0"/>
              <a:t>To be diagnosed with an </a:t>
            </a:r>
            <a:r>
              <a:rPr lang="en-US" b="1" dirty="0"/>
              <a:t>intellectual disability:</a:t>
            </a:r>
          </a:p>
          <a:p>
            <a:pPr lvl="1"/>
            <a:r>
              <a:rPr lang="en-US" dirty="0"/>
              <a:t>Low intelligence test score (70 or below on an intelligence test with a midpoint of 100)</a:t>
            </a:r>
          </a:p>
          <a:p>
            <a:pPr lvl="1"/>
            <a:r>
              <a:rPr lang="en-US" dirty="0"/>
              <a:t>Difficulty in adapting to normal demands of independent living, as expressed in three areas:</a:t>
            </a:r>
          </a:p>
          <a:p>
            <a:pPr lvl="2"/>
            <a:r>
              <a:rPr lang="en-US" dirty="0"/>
              <a:t>Conceptual skills</a:t>
            </a:r>
          </a:p>
          <a:p>
            <a:pPr lvl="2"/>
            <a:r>
              <a:rPr lang="en-US" dirty="0"/>
              <a:t>Social skills</a:t>
            </a:r>
          </a:p>
          <a:p>
            <a:pPr lvl="2"/>
            <a:r>
              <a:rPr lang="en-US" dirty="0"/>
              <a:t>Practical skills</a:t>
            </a:r>
          </a:p>
          <a:p>
            <a:r>
              <a:rPr lang="en-US" dirty="0"/>
              <a:t>Intellectual disability is a developmental condition that is apparent before age 18, sometimes with a known physical cause, as is the case with </a:t>
            </a:r>
            <a:r>
              <a:rPr lang="en-US" b="1" dirty="0"/>
              <a:t>Down syndrome.</a:t>
            </a:r>
          </a:p>
        </p:txBody>
      </p:sp>
      <p:sp>
        <p:nvSpPr>
          <p:cNvPr id="2" name="Title 1"/>
          <p:cNvSpPr>
            <a:spLocks noGrp="1"/>
          </p:cNvSpPr>
          <p:nvPr>
            <p:ph type="title"/>
          </p:nvPr>
        </p:nvSpPr>
        <p:spPr>
          <a:xfrm>
            <a:off x="457200" y="92765"/>
            <a:ext cx="8229600" cy="1324873"/>
          </a:xfrm>
        </p:spPr>
        <p:txBody>
          <a:bodyPr>
            <a:normAutofit fontScale="90000"/>
          </a:bodyPr>
          <a:lstStyle/>
          <a:p>
            <a:r>
              <a:rPr lang="en-US" sz="3600" dirty="0"/>
              <a:t>Intelligence and Its Assessment </a:t>
            </a:r>
            <a:br>
              <a:rPr lang="en-US" dirty="0"/>
            </a:br>
            <a:r>
              <a:rPr lang="en-US" sz="3100" dirty="0"/>
              <a:t>Assessing Intelligence</a:t>
            </a:r>
            <a:br>
              <a:rPr lang="en-US" sz="3100" dirty="0"/>
            </a:br>
            <a:r>
              <a:rPr lang="en-US" sz="3100" dirty="0"/>
              <a:t>The Dynamics of Intelligence</a:t>
            </a:r>
          </a:p>
        </p:txBody>
      </p:sp>
    </p:spTree>
    <p:extLst>
      <p:ext uri="{BB962C8B-B14F-4D97-AF65-F5344CB8AC3E}">
        <p14:creationId xmlns:p14="http://schemas.microsoft.com/office/powerpoint/2010/main" val="149427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sz="3600" dirty="0"/>
              <a:t>Intelligence and Its Assessment </a:t>
            </a:r>
            <a:br>
              <a:rPr lang="en-US" dirty="0"/>
            </a:br>
            <a:r>
              <a:rPr lang="en-US" sz="3100" dirty="0"/>
              <a:t>Assessing Intelligence</a:t>
            </a:r>
            <a:br>
              <a:rPr lang="en-US" sz="3100" dirty="0"/>
            </a:br>
            <a:r>
              <a:rPr lang="en-US" sz="3100" dirty="0"/>
              <a:t>The Dynamics of Intelligence</a:t>
            </a:r>
          </a:p>
        </p:txBody>
      </p:sp>
      <p:sp>
        <p:nvSpPr>
          <p:cNvPr id="3" name="Text Placeholder 2"/>
          <p:cNvSpPr>
            <a:spLocks noGrp="1"/>
          </p:cNvSpPr>
          <p:nvPr>
            <p:ph type="body" sz="half" idx="1"/>
          </p:nvPr>
        </p:nvSpPr>
        <p:spPr>
          <a:xfrm>
            <a:off x="457200" y="1600200"/>
            <a:ext cx="8686800" cy="5257800"/>
          </a:xfrm>
        </p:spPr>
        <p:txBody>
          <a:bodyPr>
            <a:normAutofit lnSpcReduction="10000"/>
          </a:bodyPr>
          <a:lstStyle/>
          <a:p>
            <a:pPr marL="0" indent="0">
              <a:buNone/>
            </a:pPr>
            <a:r>
              <a:rPr lang="en-US" b="1" dirty="0"/>
              <a:t>The High Extreme</a:t>
            </a:r>
          </a:p>
          <a:p>
            <a:r>
              <a:rPr lang="en-US" dirty="0"/>
              <a:t>In one famous project begun in 1921, Lewis </a:t>
            </a:r>
            <a:r>
              <a:rPr lang="en-US" dirty="0" err="1"/>
              <a:t>Terman</a:t>
            </a:r>
            <a:r>
              <a:rPr lang="en-US" dirty="0"/>
              <a:t> studied more than 1500 California schoolchildren with IQ test scores over 135.</a:t>
            </a:r>
          </a:p>
          <a:p>
            <a:pPr lvl="1"/>
            <a:r>
              <a:rPr lang="en-US" dirty="0"/>
              <a:t>High-scoring children (the “Termites”) were healthy, well-adjusted, and unusually successful academically.</a:t>
            </a:r>
          </a:p>
          <a:p>
            <a:pPr lvl="1"/>
            <a:r>
              <a:rPr lang="en-US" dirty="0"/>
              <a:t>After many decades, </a:t>
            </a:r>
            <a:r>
              <a:rPr lang="en-US" dirty="0" err="1"/>
              <a:t>Terman’s</a:t>
            </a:r>
            <a:r>
              <a:rPr lang="en-US" dirty="0"/>
              <a:t> group had attained high levels of education and accolades, though no Nobel Prize winners (two future physics Nobel laureates </a:t>
            </a:r>
            <a:r>
              <a:rPr lang="en-US" dirty="0" err="1"/>
              <a:t>Terman</a:t>
            </a:r>
            <a:r>
              <a:rPr lang="en-US" dirty="0"/>
              <a:t> tested failed to score above his gifted-sample cutoff).</a:t>
            </a:r>
          </a:p>
          <a:p>
            <a:pPr lvl="1"/>
            <a:r>
              <a:rPr lang="en-US" dirty="0"/>
              <a:t>About 1 percent of Americans earn doctorates. But among those scoring in the top 1 in 10,000 on the SAT at age 12 or 13, 63 percent had done so.</a:t>
            </a:r>
          </a:p>
        </p:txBody>
      </p:sp>
    </p:spTree>
    <p:extLst>
      <p:ext uri="{BB962C8B-B14F-4D97-AF65-F5344CB8AC3E}">
        <p14:creationId xmlns:p14="http://schemas.microsoft.com/office/powerpoint/2010/main" val="2008799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77078" y="1734671"/>
            <a:ext cx="8507896" cy="5123329"/>
          </a:xfrm>
        </p:spPr>
        <p:txBody>
          <a:bodyPr>
            <a:normAutofit/>
          </a:bodyPr>
          <a:lstStyle/>
          <a:p>
            <a:pPr marL="0" indent="0">
              <a:buNone/>
            </a:pPr>
            <a:r>
              <a:rPr lang="en-US" b="1" dirty="0"/>
              <a:t>9-22: WHAT EVIDENCE POINTS TO A GENETIC INFLUENCE ON INTELLIGENCE, AND WHAT IS HERITABILITY? </a:t>
            </a:r>
          </a:p>
          <a:p>
            <a:pPr lvl="1"/>
            <a:r>
              <a:rPr lang="en-US" dirty="0"/>
              <a:t>Intelligence test scores of identical twins raised together are nearly as similar as those of the same person taking the same test twice.</a:t>
            </a:r>
          </a:p>
          <a:p>
            <a:pPr lvl="1"/>
            <a:r>
              <a:rPr lang="en-US" b="1" dirty="0"/>
              <a:t>Heritability: </a:t>
            </a:r>
            <a:r>
              <a:rPr lang="en-US" dirty="0"/>
              <a:t>The proportion of variation among individuals that we can attribute to genes. The heritability of a trait may vary, depending on the range of populations and environments studied.</a:t>
            </a:r>
          </a:p>
          <a:p>
            <a:pPr lvl="1"/>
            <a:r>
              <a:rPr lang="en-US" dirty="0"/>
              <a:t>Estimates of the heritability of intelligence (extent to which intelligence test score variation can be attributed to genetic variation) range from 50 to 80 percent.</a:t>
            </a:r>
          </a:p>
        </p:txBody>
      </p:sp>
      <p:sp>
        <p:nvSpPr>
          <p:cNvPr id="2" name="Title 1"/>
          <p:cNvSpPr>
            <a:spLocks noGrp="1"/>
          </p:cNvSpPr>
          <p:nvPr>
            <p:ph type="title"/>
          </p:nvPr>
        </p:nvSpPr>
        <p:spPr>
          <a:xfrm>
            <a:off x="457200" y="274638"/>
            <a:ext cx="7573617" cy="1265404"/>
          </a:xfrm>
        </p:spPr>
        <p:txBody>
          <a:bodyPr>
            <a:noAutofit/>
          </a:bodyPr>
          <a:lstStyle/>
          <a:p>
            <a:r>
              <a:rPr lang="en-US" dirty="0"/>
              <a:t>Genetics and Environmental Influences on Intelligence</a:t>
            </a:r>
            <a:br>
              <a:rPr lang="en-US" dirty="0"/>
            </a:br>
            <a:r>
              <a:rPr lang="en-US" sz="2800" dirty="0"/>
              <a:t>Twin and Adoption Studies</a:t>
            </a:r>
          </a:p>
        </p:txBody>
      </p:sp>
    </p:spTree>
    <p:extLst>
      <p:ext uri="{BB962C8B-B14F-4D97-AF65-F5344CB8AC3E}">
        <p14:creationId xmlns:p14="http://schemas.microsoft.com/office/powerpoint/2010/main" val="788680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figure is a bar graph. There are data bars for 5  sets. Indentical twins raised together, identical twins raised apart, fraternal twins raised together, siblings raised together, and unrelated individuals raised together. To the left is a photo of a mother bathing several children in a bathroo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896" y="2604052"/>
            <a:ext cx="8378845" cy="3804615"/>
          </a:xfrm>
          <a:prstGeom prst="rect">
            <a:avLst/>
          </a:prstGeom>
        </p:spPr>
      </p:pic>
      <p:sp>
        <p:nvSpPr>
          <p:cNvPr id="5" name="Content Placeholder 4"/>
          <p:cNvSpPr>
            <a:spLocks noGrp="1"/>
          </p:cNvSpPr>
          <p:nvPr>
            <p:ph idx="1"/>
          </p:nvPr>
        </p:nvSpPr>
        <p:spPr>
          <a:xfrm>
            <a:off x="457200" y="717707"/>
            <a:ext cx="8229600" cy="1909763"/>
          </a:xfrm>
        </p:spPr>
        <p:txBody>
          <a:bodyPr>
            <a:normAutofit/>
          </a:bodyPr>
          <a:lstStyle/>
          <a:p>
            <a:pPr marL="0" indent="0">
              <a:buNone/>
            </a:pPr>
            <a:r>
              <a:rPr lang="en-US" dirty="0"/>
              <a:t>The most genetically similar people have the most similar intelligence scores. Remember: 1.0 indicates a perfect correlation; zero indicates no correlation at all. (Data from </a:t>
            </a:r>
            <a:r>
              <a:rPr lang="en-US" dirty="0" err="1"/>
              <a:t>McGue</a:t>
            </a:r>
            <a:r>
              <a:rPr lang="en-US" dirty="0"/>
              <a:t> et al., 1993.)</a:t>
            </a:r>
          </a:p>
        </p:txBody>
      </p:sp>
      <p:sp>
        <p:nvSpPr>
          <p:cNvPr id="4" name="Title 3"/>
          <p:cNvSpPr>
            <a:spLocks noGrp="1"/>
          </p:cNvSpPr>
          <p:nvPr>
            <p:ph type="title"/>
          </p:nvPr>
        </p:nvSpPr>
        <p:spPr>
          <a:xfrm>
            <a:off x="0" y="85695"/>
            <a:ext cx="9144000" cy="546100"/>
          </a:xfrm>
        </p:spPr>
        <p:txBody>
          <a:bodyPr>
            <a:noAutofit/>
          </a:bodyPr>
          <a:lstStyle/>
          <a:p>
            <a:r>
              <a:rPr lang="en-US" sz="2800" dirty="0">
                <a:solidFill>
                  <a:schemeClr val="tx1"/>
                </a:solidFill>
              </a:rPr>
              <a:t>Intelligence: Nature and Nurture</a:t>
            </a:r>
          </a:p>
        </p:txBody>
      </p:sp>
    </p:spTree>
    <p:extLst>
      <p:ext uri="{BB962C8B-B14F-4D97-AF65-F5344CB8AC3E}">
        <p14:creationId xmlns:p14="http://schemas.microsoft.com/office/powerpoint/2010/main" val="709659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987826"/>
            <a:ext cx="8229600" cy="4870174"/>
          </a:xfrm>
        </p:spPr>
        <p:txBody>
          <a:bodyPr>
            <a:normAutofit/>
          </a:bodyPr>
          <a:lstStyle/>
          <a:p>
            <a:r>
              <a:rPr lang="en-US" dirty="0"/>
              <a:t>Although genes matter, is there a known “genius gene?”</a:t>
            </a:r>
          </a:p>
          <a:p>
            <a:pPr lvl="1"/>
            <a:r>
              <a:rPr lang="en-US" dirty="0"/>
              <a:t>In one massive international study of 126,559 people, no single DNA segment was more than a miniscule predictor of years of schooling; all genetic variations accounted for about 2 percent of schooling differences.</a:t>
            </a:r>
          </a:p>
          <a:p>
            <a:pPr lvl="1"/>
            <a:r>
              <a:rPr lang="en-US" dirty="0"/>
              <a:t>Intelligence is </a:t>
            </a:r>
            <a:r>
              <a:rPr lang="en-US" i="1" dirty="0"/>
              <a:t>polygenetic,</a:t>
            </a:r>
            <a:r>
              <a:rPr lang="en-US" dirty="0"/>
              <a:t> involving many genes.</a:t>
            </a:r>
          </a:p>
          <a:p>
            <a:pPr lvl="1"/>
            <a:r>
              <a:rPr lang="en-US" dirty="0"/>
              <a:t>Adoption studies help us assess the influence of environment. Adoption of mistreated or neglected children enhances their intelligence scores, for example.</a:t>
            </a:r>
          </a:p>
        </p:txBody>
      </p:sp>
      <p:sp>
        <p:nvSpPr>
          <p:cNvPr id="2" name="Title 1"/>
          <p:cNvSpPr>
            <a:spLocks noGrp="1"/>
          </p:cNvSpPr>
          <p:nvPr>
            <p:ph type="title"/>
          </p:nvPr>
        </p:nvSpPr>
        <p:spPr>
          <a:xfrm>
            <a:off x="427382" y="1"/>
            <a:ext cx="7484166" cy="1739348"/>
          </a:xfrm>
        </p:spPr>
        <p:txBody>
          <a:bodyPr>
            <a:noAutofit/>
          </a:bodyPr>
          <a:lstStyle/>
          <a:p>
            <a:r>
              <a:rPr lang="en-US" dirty="0"/>
              <a:t>Genetics and Environmental Influences on Intelligence</a:t>
            </a:r>
            <a:br>
              <a:rPr lang="en-US" dirty="0"/>
            </a:br>
            <a:r>
              <a:rPr lang="en-US" sz="2800" dirty="0"/>
              <a:t>Twin and Adoption Studies</a:t>
            </a:r>
            <a:endParaRPr lang="en-US" dirty="0"/>
          </a:p>
        </p:txBody>
      </p:sp>
    </p:spTree>
    <p:extLst>
      <p:ext uri="{BB962C8B-B14F-4D97-AF65-F5344CB8AC3E}">
        <p14:creationId xmlns:p14="http://schemas.microsoft.com/office/powerpoint/2010/main" val="757569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828800"/>
            <a:ext cx="8229600" cy="4297363"/>
          </a:xfrm>
        </p:spPr>
        <p:txBody>
          <a:bodyPr>
            <a:normAutofit/>
          </a:bodyPr>
          <a:lstStyle/>
          <a:p>
            <a:r>
              <a:rPr lang="en-US" dirty="0"/>
              <a:t>Significant evidence for environmental effects:</a:t>
            </a:r>
          </a:p>
          <a:p>
            <a:pPr lvl="1"/>
            <a:r>
              <a:rPr lang="en-US" dirty="0"/>
              <a:t>Where environments vary widely, environmental differences are more predictive of intelligence scores.</a:t>
            </a:r>
          </a:p>
          <a:p>
            <a:pPr lvl="1"/>
            <a:r>
              <a:rPr lang="en-US" dirty="0"/>
              <a:t>Adoption enhances the intelligence scores of mistreated or neglected children.</a:t>
            </a:r>
          </a:p>
          <a:p>
            <a:pPr lvl="1"/>
            <a:r>
              <a:rPr lang="en-US" dirty="0"/>
              <a:t>Intelligence scores of “virtual twins” (same-age, unrelated siblings adopted as infants and raised together) correlate +.28. This suggests a modest influence of their shared environment.</a:t>
            </a:r>
          </a:p>
        </p:txBody>
      </p:sp>
      <p:sp>
        <p:nvSpPr>
          <p:cNvPr id="2" name="Title 1"/>
          <p:cNvSpPr>
            <a:spLocks noGrp="1"/>
          </p:cNvSpPr>
          <p:nvPr>
            <p:ph type="title"/>
          </p:nvPr>
        </p:nvSpPr>
        <p:spPr>
          <a:xfrm>
            <a:off x="457200" y="1"/>
            <a:ext cx="7679635" cy="1600200"/>
          </a:xfrm>
        </p:spPr>
        <p:txBody>
          <a:bodyPr>
            <a:noAutofit/>
          </a:bodyPr>
          <a:lstStyle/>
          <a:p>
            <a:r>
              <a:rPr lang="en-US" dirty="0"/>
              <a:t>Genetics and Environmental Influences on Intelligence</a:t>
            </a:r>
            <a:br>
              <a:rPr lang="en-US" dirty="0"/>
            </a:br>
            <a:r>
              <a:rPr lang="en-US" sz="2800" dirty="0"/>
              <a:t>Twin and Adoption Studies</a:t>
            </a:r>
            <a:endParaRPr lang="en-US" dirty="0"/>
          </a:p>
        </p:txBody>
      </p:sp>
    </p:spTree>
    <p:extLst>
      <p:ext uri="{BB962C8B-B14F-4D97-AF65-F5344CB8AC3E}">
        <p14:creationId xmlns:p14="http://schemas.microsoft.com/office/powerpoint/2010/main" val="3597924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8229600" cy="5257800"/>
          </a:xfrm>
        </p:spPr>
        <p:txBody>
          <a:bodyPr>
            <a:normAutofit lnSpcReduction="10000"/>
          </a:bodyPr>
          <a:lstStyle/>
          <a:p>
            <a:r>
              <a:rPr lang="en-US" dirty="0"/>
              <a:t>Surprisingly powerful genetic influences:</a:t>
            </a:r>
          </a:p>
          <a:p>
            <a:pPr lvl="1"/>
            <a:r>
              <a:rPr lang="en-US" dirty="0"/>
              <a:t>Mental similarities between adopted children and their adoptive families </a:t>
            </a:r>
            <a:r>
              <a:rPr lang="en-US" i="1" dirty="0"/>
              <a:t>lessen</a:t>
            </a:r>
            <a:r>
              <a:rPr lang="en-US" dirty="0"/>
              <a:t> with age, until the correlation approaches zero by adulthood.</a:t>
            </a:r>
          </a:p>
          <a:p>
            <a:pPr lvl="1"/>
            <a:r>
              <a:rPr lang="en-US" dirty="0"/>
              <a:t>Identical twins’ similarities continue or increase into their eighties.</a:t>
            </a:r>
          </a:p>
          <a:p>
            <a:pPr lvl="1"/>
            <a:r>
              <a:rPr lang="en-US" dirty="0"/>
              <a:t>In a massive study of 11,000 twin pairs in four countries, the heritability of general intelligence (</a:t>
            </a:r>
            <a:r>
              <a:rPr lang="en-US" i="1" dirty="0"/>
              <a:t>g) </a:t>
            </a:r>
            <a:r>
              <a:rPr lang="en-US" dirty="0"/>
              <a:t>increased from 41 percent in middle childhood to 55 percent in adolescence to 66 percent in young adulthood.</a:t>
            </a:r>
          </a:p>
          <a:p>
            <a:pPr lvl="1"/>
            <a:r>
              <a:rPr lang="en-US" dirty="0"/>
              <a:t>Similarly, adopted children’s verbal ability scores over time become more like those of their biological parents, not their adoptive parents.</a:t>
            </a:r>
          </a:p>
          <a:p>
            <a:pPr lvl="1"/>
            <a:endParaRPr lang="en-US" dirty="0"/>
          </a:p>
        </p:txBody>
      </p:sp>
      <p:sp>
        <p:nvSpPr>
          <p:cNvPr id="2" name="Title 1"/>
          <p:cNvSpPr>
            <a:spLocks noGrp="1"/>
          </p:cNvSpPr>
          <p:nvPr>
            <p:ph type="title"/>
          </p:nvPr>
        </p:nvSpPr>
        <p:spPr>
          <a:xfrm>
            <a:off x="427382" y="0"/>
            <a:ext cx="7510670" cy="1566724"/>
          </a:xfrm>
        </p:spPr>
        <p:txBody>
          <a:bodyPr>
            <a:noAutofit/>
          </a:bodyPr>
          <a:lstStyle/>
          <a:p>
            <a:r>
              <a:rPr lang="en-US" dirty="0"/>
              <a:t>Genetics and Environmental Influences on Intelligence</a:t>
            </a:r>
            <a:br>
              <a:rPr lang="en-US" dirty="0"/>
            </a:br>
            <a:r>
              <a:rPr lang="en-US" sz="2800" dirty="0"/>
              <a:t>Twin and Adoption Studies</a:t>
            </a:r>
            <a:endParaRPr lang="en-US" dirty="0"/>
          </a:p>
        </p:txBody>
      </p:sp>
    </p:spTree>
    <p:extLst>
      <p:ext uri="{BB962C8B-B14F-4D97-AF65-F5344CB8AC3E}">
        <p14:creationId xmlns:p14="http://schemas.microsoft.com/office/powerpoint/2010/main" val="2790639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67435"/>
            <a:ext cx="8686800" cy="5190564"/>
          </a:xfrm>
        </p:spPr>
        <p:txBody>
          <a:bodyPr>
            <a:noAutofit/>
          </a:bodyPr>
          <a:lstStyle/>
          <a:p>
            <a:pPr marL="0" lvl="1" indent="0">
              <a:buSzPct val="86000"/>
              <a:buNone/>
            </a:pPr>
            <a:r>
              <a:rPr lang="en-US" b="1" dirty="0"/>
              <a:t>9-23: WHAT DOES EVIDENCE REVEAL ABOUT ENVIRONMENTAL INFLUENCES ON INTELLIGENCE? </a:t>
            </a:r>
          </a:p>
          <a:p>
            <a:pPr lvl="1"/>
            <a:r>
              <a:rPr lang="en-US" dirty="0"/>
              <a:t>J. </a:t>
            </a:r>
            <a:r>
              <a:rPr lang="en-US" dirty="0" err="1"/>
              <a:t>McVicker</a:t>
            </a:r>
            <a:r>
              <a:rPr lang="en-US" dirty="0"/>
              <a:t> Hunt (1982) study at a destitute Iranian orphanage found dire, negative effects of extreme deprivation. Extreme conditions, such as malnutrition, sensory deprivation, and social isolation, can slow normal brain development.</a:t>
            </a:r>
          </a:p>
          <a:p>
            <a:pPr lvl="1"/>
            <a:r>
              <a:rPr lang="en-US" dirty="0"/>
              <a:t>Early intervention has positive results. Intensive, high quality preschool programs can boost intelligence scores. A child's later schooling also pays intelligence dividends and enhances future income.</a:t>
            </a:r>
          </a:p>
        </p:txBody>
      </p:sp>
      <p:sp>
        <p:nvSpPr>
          <p:cNvPr id="2" name="Title 1"/>
          <p:cNvSpPr>
            <a:spLocks noGrp="1"/>
          </p:cNvSpPr>
          <p:nvPr>
            <p:ph type="title"/>
          </p:nvPr>
        </p:nvSpPr>
        <p:spPr>
          <a:xfrm>
            <a:off x="397565" y="1"/>
            <a:ext cx="7315200" cy="1391478"/>
          </a:xfrm>
        </p:spPr>
        <p:txBody>
          <a:bodyPr>
            <a:noAutofit/>
          </a:bodyPr>
          <a:lstStyle/>
          <a:p>
            <a:r>
              <a:rPr lang="en-US" dirty="0"/>
              <a:t>Genetic and Environmental Influences on Intelligence</a:t>
            </a:r>
            <a:br>
              <a:rPr lang="en-US" dirty="0"/>
            </a:br>
            <a:r>
              <a:rPr lang="en-US" sz="2800" dirty="0"/>
              <a:t>Environmental Influences</a:t>
            </a:r>
          </a:p>
        </p:txBody>
      </p:sp>
    </p:spTree>
    <p:extLst>
      <p:ext uri="{BB962C8B-B14F-4D97-AF65-F5344CB8AC3E}">
        <p14:creationId xmlns:p14="http://schemas.microsoft.com/office/powerpoint/2010/main" val="3709398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2388"/>
            <a:ext cx="8229600" cy="1398494"/>
          </a:xfrm>
        </p:spPr>
        <p:txBody>
          <a:bodyPr>
            <a:normAutofit fontScale="90000"/>
          </a:bodyPr>
          <a:lstStyle/>
          <a:p>
            <a:r>
              <a:rPr lang="en-US" sz="3600" dirty="0"/>
              <a:t>Genetic and Environmental Influences on Intelligence</a:t>
            </a:r>
            <a:br>
              <a:rPr lang="en-US" dirty="0"/>
            </a:br>
            <a:r>
              <a:rPr lang="en-US" sz="3100" dirty="0"/>
              <a:t>Environmental Influences</a:t>
            </a:r>
          </a:p>
        </p:txBody>
      </p:sp>
      <p:sp>
        <p:nvSpPr>
          <p:cNvPr id="3" name="Text Placeholder 2"/>
          <p:cNvSpPr>
            <a:spLocks noGrp="1"/>
          </p:cNvSpPr>
          <p:nvPr>
            <p:ph type="body" sz="half" idx="1"/>
          </p:nvPr>
        </p:nvSpPr>
        <p:spPr>
          <a:xfrm>
            <a:off x="457200" y="1936376"/>
            <a:ext cx="8229600" cy="4189787"/>
          </a:xfrm>
        </p:spPr>
        <p:txBody>
          <a:bodyPr>
            <a:normAutofit/>
          </a:bodyPr>
          <a:lstStyle/>
          <a:p>
            <a:pPr lvl="1"/>
            <a:r>
              <a:rPr lang="en-US" dirty="0"/>
              <a:t>Success of early intervention programs doesn’t mean “enriched” preschools will turn out geniuses. There is no environmental recipe for fast-forwarding a normal infant into a genius.</a:t>
            </a:r>
          </a:p>
          <a:p>
            <a:pPr lvl="1"/>
            <a:r>
              <a:rPr lang="en-US" dirty="0"/>
              <a:t>Motivation and expectations also play a role. Study motivation and study skills may rival aptitude and previous grades as predictors of academic achievement. </a:t>
            </a:r>
          </a:p>
          <a:p>
            <a:endParaRPr lang="en-US" dirty="0"/>
          </a:p>
        </p:txBody>
      </p:sp>
    </p:spTree>
    <p:extLst>
      <p:ext uri="{BB962C8B-B14F-4D97-AF65-F5344CB8AC3E}">
        <p14:creationId xmlns:p14="http://schemas.microsoft.com/office/powerpoint/2010/main" val="388409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176463" y="5610855"/>
            <a:ext cx="1888622" cy="1194724"/>
          </a:xfrm>
          <a:custGeom>
            <a:avLst/>
            <a:gdLst>
              <a:gd name="connsiteX0" fmla="*/ 0 w 2065085"/>
              <a:gd name="connsiteY0" fmla="*/ 236524 h 1419115"/>
              <a:gd name="connsiteX1" fmla="*/ 236524 w 2065085"/>
              <a:gd name="connsiteY1" fmla="*/ 0 h 1419115"/>
              <a:gd name="connsiteX2" fmla="*/ 1828561 w 2065085"/>
              <a:gd name="connsiteY2" fmla="*/ 0 h 1419115"/>
              <a:gd name="connsiteX3" fmla="*/ 2065085 w 2065085"/>
              <a:gd name="connsiteY3" fmla="*/ 236524 h 1419115"/>
              <a:gd name="connsiteX4" fmla="*/ 2065085 w 2065085"/>
              <a:gd name="connsiteY4" fmla="*/ 1182591 h 1419115"/>
              <a:gd name="connsiteX5" fmla="*/ 1828561 w 2065085"/>
              <a:gd name="connsiteY5" fmla="*/ 1419115 h 1419115"/>
              <a:gd name="connsiteX6" fmla="*/ 236524 w 2065085"/>
              <a:gd name="connsiteY6" fmla="*/ 1419115 h 1419115"/>
              <a:gd name="connsiteX7" fmla="*/ 0 w 2065085"/>
              <a:gd name="connsiteY7" fmla="*/ 1182591 h 1419115"/>
              <a:gd name="connsiteX8" fmla="*/ 0 w 2065085"/>
              <a:gd name="connsiteY8" fmla="*/ 236524 h 14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085" h="1419115">
                <a:moveTo>
                  <a:pt x="0" y="236524"/>
                </a:moveTo>
                <a:cubicBezTo>
                  <a:pt x="0" y="105895"/>
                  <a:pt x="105895" y="0"/>
                  <a:pt x="236524" y="0"/>
                </a:cubicBezTo>
                <a:lnTo>
                  <a:pt x="1828561" y="0"/>
                </a:lnTo>
                <a:cubicBezTo>
                  <a:pt x="1959190" y="0"/>
                  <a:pt x="2065085" y="105895"/>
                  <a:pt x="2065085" y="236524"/>
                </a:cubicBezTo>
                <a:lnTo>
                  <a:pt x="2065085" y="1182591"/>
                </a:lnTo>
                <a:cubicBezTo>
                  <a:pt x="2065085" y="1313220"/>
                  <a:pt x="1959190" y="1419115"/>
                  <a:pt x="1828561" y="1419115"/>
                </a:cubicBezTo>
                <a:lnTo>
                  <a:pt x="236524" y="1419115"/>
                </a:lnTo>
                <a:cubicBezTo>
                  <a:pt x="105895" y="1419115"/>
                  <a:pt x="0" y="1313220"/>
                  <a:pt x="0" y="1182591"/>
                </a:cubicBezTo>
                <a:lnTo>
                  <a:pt x="0" y="236524"/>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60715" tIns="114995" rIns="160715" bIns="114995" numCol="1" spcCol="1270" anchor="ctr" anchorCtr="0">
            <a:noAutofit/>
          </a:bodyPr>
          <a:lstStyle/>
          <a:p>
            <a:pPr lvl="0" algn="ctr" defTabSz="1066800">
              <a:lnSpc>
                <a:spcPct val="90000"/>
              </a:lnSpc>
              <a:spcBef>
                <a:spcPct val="0"/>
              </a:spcBef>
              <a:spcAft>
                <a:spcPct val="35000"/>
              </a:spcAft>
            </a:pPr>
            <a:r>
              <a:rPr lang="en-US" sz="2000" b="1" kern="1200" dirty="0">
                <a:latin typeface="Arial" pitchFamily="34" charset="0"/>
                <a:cs typeface="Arial" pitchFamily="34" charset="0"/>
              </a:rPr>
              <a:t>Boys</a:t>
            </a:r>
            <a:endParaRPr lang="en-US" sz="2000" kern="1200" dirty="0">
              <a:latin typeface="Arial" pitchFamily="34" charset="0"/>
              <a:cs typeface="Arial" pitchFamily="34" charset="0"/>
            </a:endParaRPr>
          </a:p>
        </p:txBody>
      </p:sp>
      <p:sp>
        <p:nvSpPr>
          <p:cNvPr id="10" name="Freeform 9"/>
          <p:cNvSpPr/>
          <p:nvPr/>
        </p:nvSpPr>
        <p:spPr>
          <a:xfrm>
            <a:off x="2065083" y="5670286"/>
            <a:ext cx="7078033" cy="1135292"/>
          </a:xfrm>
          <a:custGeom>
            <a:avLst/>
            <a:gdLst>
              <a:gd name="connsiteX0" fmla="*/ 189219 w 1135292"/>
              <a:gd name="connsiteY0" fmla="*/ 0 h 6668080"/>
              <a:gd name="connsiteX1" fmla="*/ 946073 w 1135292"/>
              <a:gd name="connsiteY1" fmla="*/ 0 h 6668080"/>
              <a:gd name="connsiteX2" fmla="*/ 1135292 w 1135292"/>
              <a:gd name="connsiteY2" fmla="*/ 189219 h 6668080"/>
              <a:gd name="connsiteX3" fmla="*/ 1135292 w 1135292"/>
              <a:gd name="connsiteY3" fmla="*/ 6668080 h 6668080"/>
              <a:gd name="connsiteX4" fmla="*/ 1135292 w 1135292"/>
              <a:gd name="connsiteY4" fmla="*/ 6668080 h 6668080"/>
              <a:gd name="connsiteX5" fmla="*/ 0 w 1135292"/>
              <a:gd name="connsiteY5" fmla="*/ 6668080 h 6668080"/>
              <a:gd name="connsiteX6" fmla="*/ 0 w 1135292"/>
              <a:gd name="connsiteY6" fmla="*/ 6668080 h 6668080"/>
              <a:gd name="connsiteX7" fmla="*/ 0 w 1135292"/>
              <a:gd name="connsiteY7" fmla="*/ 189219 h 6668080"/>
              <a:gd name="connsiteX8" fmla="*/ 189219 w 1135292"/>
              <a:gd name="connsiteY8" fmla="*/ 0 h 666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292" h="6668080">
                <a:moveTo>
                  <a:pt x="1135292" y="1111370"/>
                </a:moveTo>
                <a:lnTo>
                  <a:pt x="1135292" y="5556710"/>
                </a:lnTo>
                <a:cubicBezTo>
                  <a:pt x="1135292" y="6170502"/>
                  <a:pt x="1120868" y="6668077"/>
                  <a:pt x="1103076" y="6668077"/>
                </a:cubicBezTo>
                <a:lnTo>
                  <a:pt x="0" y="6668077"/>
                </a:lnTo>
                <a:lnTo>
                  <a:pt x="0" y="6668077"/>
                </a:lnTo>
                <a:lnTo>
                  <a:pt x="0" y="3"/>
                </a:lnTo>
                <a:lnTo>
                  <a:pt x="0" y="3"/>
                </a:lnTo>
                <a:lnTo>
                  <a:pt x="1103076" y="3"/>
                </a:lnTo>
                <a:cubicBezTo>
                  <a:pt x="1120868" y="3"/>
                  <a:pt x="1135292" y="497578"/>
                  <a:pt x="1135292" y="1111370"/>
                </a:cubicBez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79245" rIns="303070" bIns="179245" numCol="1" spcCol="1270" anchor="ctr" anchorCtr="0">
            <a:noAutofit/>
          </a:bodyPr>
          <a:lstStyle/>
          <a:p>
            <a:pPr marL="228600" lvl="1" indent="-228600" algn="l" defTabSz="1066800">
              <a:lnSpc>
                <a:spcPts val="2200"/>
              </a:lnSpc>
              <a:spcBef>
                <a:spcPct val="0"/>
              </a:spcBef>
              <a:spcAft>
                <a:spcPts val="0"/>
              </a:spcAft>
              <a:buChar char="••"/>
            </a:pPr>
            <a:r>
              <a:rPr lang="en-US" sz="2200" kern="1200" dirty="0">
                <a:latin typeface="Arial" pitchFamily="34" charset="0"/>
                <a:cs typeface="Arial" pitchFamily="34" charset="0"/>
              </a:rPr>
              <a:t>Outperform girls in tests of spatial ability and complex math problems</a:t>
            </a:r>
          </a:p>
          <a:p>
            <a:pPr marL="228600" lvl="1" indent="-228600" algn="l" defTabSz="1066800">
              <a:lnSpc>
                <a:spcPts val="2200"/>
              </a:lnSpc>
              <a:spcBef>
                <a:spcPct val="0"/>
              </a:spcBef>
              <a:spcAft>
                <a:spcPts val="0"/>
              </a:spcAft>
              <a:buChar char="••"/>
            </a:pPr>
            <a:r>
              <a:rPr lang="en-US" sz="2200" kern="1200" dirty="0">
                <a:latin typeface="Arial" pitchFamily="34" charset="0"/>
                <a:cs typeface="Arial" pitchFamily="34" charset="0"/>
              </a:rPr>
              <a:t>Vary in their mental ability scores more than girls do; thus more boys and the low and high extremes</a:t>
            </a:r>
          </a:p>
        </p:txBody>
      </p:sp>
      <p:sp>
        <p:nvSpPr>
          <p:cNvPr id="8" name="Freeform 7"/>
          <p:cNvSpPr/>
          <p:nvPr/>
        </p:nvSpPr>
        <p:spPr>
          <a:xfrm>
            <a:off x="2065083" y="4077099"/>
            <a:ext cx="7078033" cy="1492221"/>
          </a:xfrm>
          <a:custGeom>
            <a:avLst/>
            <a:gdLst>
              <a:gd name="connsiteX0" fmla="*/ 189219 w 1135292"/>
              <a:gd name="connsiteY0" fmla="*/ 0 h 6668080"/>
              <a:gd name="connsiteX1" fmla="*/ 946073 w 1135292"/>
              <a:gd name="connsiteY1" fmla="*/ 0 h 6668080"/>
              <a:gd name="connsiteX2" fmla="*/ 1135292 w 1135292"/>
              <a:gd name="connsiteY2" fmla="*/ 189219 h 6668080"/>
              <a:gd name="connsiteX3" fmla="*/ 1135292 w 1135292"/>
              <a:gd name="connsiteY3" fmla="*/ 6668080 h 6668080"/>
              <a:gd name="connsiteX4" fmla="*/ 1135292 w 1135292"/>
              <a:gd name="connsiteY4" fmla="*/ 6668080 h 6668080"/>
              <a:gd name="connsiteX5" fmla="*/ 0 w 1135292"/>
              <a:gd name="connsiteY5" fmla="*/ 6668080 h 6668080"/>
              <a:gd name="connsiteX6" fmla="*/ 0 w 1135292"/>
              <a:gd name="connsiteY6" fmla="*/ 6668080 h 6668080"/>
              <a:gd name="connsiteX7" fmla="*/ 0 w 1135292"/>
              <a:gd name="connsiteY7" fmla="*/ 189219 h 6668080"/>
              <a:gd name="connsiteX8" fmla="*/ 189219 w 1135292"/>
              <a:gd name="connsiteY8" fmla="*/ 0 h 666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292" h="6668080">
                <a:moveTo>
                  <a:pt x="1135292" y="1111370"/>
                </a:moveTo>
                <a:lnTo>
                  <a:pt x="1135292" y="5556710"/>
                </a:lnTo>
                <a:cubicBezTo>
                  <a:pt x="1135292" y="6170502"/>
                  <a:pt x="1120868" y="6668077"/>
                  <a:pt x="1103076" y="6668077"/>
                </a:cubicBezTo>
                <a:lnTo>
                  <a:pt x="0" y="6668077"/>
                </a:lnTo>
                <a:lnTo>
                  <a:pt x="0" y="6668077"/>
                </a:lnTo>
                <a:lnTo>
                  <a:pt x="0" y="3"/>
                </a:lnTo>
                <a:lnTo>
                  <a:pt x="0" y="3"/>
                </a:lnTo>
                <a:lnTo>
                  <a:pt x="1103076" y="3"/>
                </a:lnTo>
                <a:cubicBezTo>
                  <a:pt x="1120868" y="3"/>
                  <a:pt x="1135292" y="497578"/>
                  <a:pt x="1135292" y="1111370"/>
                </a:cubicBez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79245" rIns="303070" bIns="179245" numCol="1" spcCol="1270" anchor="ctr" anchorCtr="0">
            <a:noAutofit/>
          </a:bodyPr>
          <a:lstStyle/>
          <a:p>
            <a:pPr marL="228600" lvl="1" indent="-228600" algn="l" defTabSz="1066800">
              <a:lnSpc>
                <a:spcPts val="2200"/>
              </a:lnSpc>
              <a:spcBef>
                <a:spcPct val="0"/>
              </a:spcBef>
              <a:spcAft>
                <a:spcPts val="0"/>
              </a:spcAft>
              <a:buChar char="••"/>
            </a:pPr>
            <a:r>
              <a:rPr lang="en-US" sz="2200" dirty="0">
                <a:latin typeface="Arial" pitchFamily="34" charset="0"/>
                <a:cs typeface="Arial" pitchFamily="34" charset="0"/>
              </a:rPr>
              <a:t>M</a:t>
            </a:r>
            <a:r>
              <a:rPr lang="en-US" sz="2200" kern="1200" dirty="0">
                <a:latin typeface="Arial" pitchFamily="34" charset="0"/>
                <a:cs typeface="Arial" pitchFamily="34" charset="0"/>
              </a:rPr>
              <a:t>inor gender differences in intelligence (greater anatomical and physiological differences)</a:t>
            </a:r>
          </a:p>
          <a:p>
            <a:pPr marL="228600" lvl="1" indent="-228600" algn="l" defTabSz="1066800">
              <a:lnSpc>
                <a:spcPts val="2200"/>
              </a:lnSpc>
              <a:spcBef>
                <a:spcPct val="0"/>
              </a:spcBef>
              <a:spcAft>
                <a:spcPts val="0"/>
              </a:spcAft>
              <a:buChar char="••"/>
            </a:pPr>
            <a:r>
              <a:rPr lang="en-US" sz="2200" b="0" kern="1200" dirty="0">
                <a:latin typeface="Arial" pitchFamily="34" charset="0"/>
                <a:cs typeface="Arial" pitchFamily="34" charset="0"/>
              </a:rPr>
              <a:t>Effects of culture</a:t>
            </a:r>
          </a:p>
          <a:p>
            <a:pPr marL="457200" lvl="2" indent="-228600" algn="l" defTabSz="1066800">
              <a:lnSpc>
                <a:spcPts val="2200"/>
              </a:lnSpc>
              <a:spcBef>
                <a:spcPct val="0"/>
              </a:spcBef>
              <a:spcAft>
                <a:spcPts val="0"/>
              </a:spcAft>
              <a:buChar char="••"/>
            </a:pPr>
            <a:r>
              <a:rPr lang="en-US" sz="2200" kern="1200" dirty="0">
                <a:latin typeface="Arial" pitchFamily="34" charset="0"/>
                <a:cs typeface="Arial" pitchFamily="34" charset="0"/>
              </a:rPr>
              <a:t>Social expectations and opportunities matter</a:t>
            </a:r>
          </a:p>
          <a:p>
            <a:pPr marL="457200" lvl="2" indent="-228600" algn="l" defTabSz="1066800">
              <a:lnSpc>
                <a:spcPts val="2200"/>
              </a:lnSpc>
              <a:spcBef>
                <a:spcPct val="0"/>
              </a:spcBef>
              <a:spcAft>
                <a:spcPts val="0"/>
              </a:spcAft>
              <a:buChar char="••"/>
            </a:pPr>
            <a:r>
              <a:rPr lang="en-US" sz="2200" kern="1200" dirty="0">
                <a:latin typeface="Arial" pitchFamily="34" charset="0"/>
                <a:cs typeface="Arial" pitchFamily="34" charset="0"/>
              </a:rPr>
              <a:t>Little gender gap found in gender-equal cultures</a:t>
            </a:r>
          </a:p>
        </p:txBody>
      </p:sp>
      <p:sp>
        <p:nvSpPr>
          <p:cNvPr id="9" name="Freeform 8"/>
          <p:cNvSpPr/>
          <p:nvPr/>
        </p:nvSpPr>
        <p:spPr>
          <a:xfrm>
            <a:off x="176463" y="4085487"/>
            <a:ext cx="1888622" cy="1368830"/>
          </a:xfrm>
          <a:custGeom>
            <a:avLst/>
            <a:gdLst>
              <a:gd name="connsiteX0" fmla="*/ 0 w 2065085"/>
              <a:gd name="connsiteY0" fmla="*/ 236524 h 1419115"/>
              <a:gd name="connsiteX1" fmla="*/ 236524 w 2065085"/>
              <a:gd name="connsiteY1" fmla="*/ 0 h 1419115"/>
              <a:gd name="connsiteX2" fmla="*/ 1828561 w 2065085"/>
              <a:gd name="connsiteY2" fmla="*/ 0 h 1419115"/>
              <a:gd name="connsiteX3" fmla="*/ 2065085 w 2065085"/>
              <a:gd name="connsiteY3" fmla="*/ 236524 h 1419115"/>
              <a:gd name="connsiteX4" fmla="*/ 2065085 w 2065085"/>
              <a:gd name="connsiteY4" fmla="*/ 1182591 h 1419115"/>
              <a:gd name="connsiteX5" fmla="*/ 1828561 w 2065085"/>
              <a:gd name="connsiteY5" fmla="*/ 1419115 h 1419115"/>
              <a:gd name="connsiteX6" fmla="*/ 236524 w 2065085"/>
              <a:gd name="connsiteY6" fmla="*/ 1419115 h 1419115"/>
              <a:gd name="connsiteX7" fmla="*/ 0 w 2065085"/>
              <a:gd name="connsiteY7" fmla="*/ 1182591 h 1419115"/>
              <a:gd name="connsiteX8" fmla="*/ 0 w 2065085"/>
              <a:gd name="connsiteY8" fmla="*/ 236524 h 14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085" h="1419115">
                <a:moveTo>
                  <a:pt x="0" y="236524"/>
                </a:moveTo>
                <a:cubicBezTo>
                  <a:pt x="0" y="105895"/>
                  <a:pt x="105895" y="0"/>
                  <a:pt x="236524" y="0"/>
                </a:cubicBezTo>
                <a:lnTo>
                  <a:pt x="1828561" y="0"/>
                </a:lnTo>
                <a:cubicBezTo>
                  <a:pt x="1959190" y="0"/>
                  <a:pt x="2065085" y="105895"/>
                  <a:pt x="2065085" y="236524"/>
                </a:cubicBezTo>
                <a:lnTo>
                  <a:pt x="2065085" y="1182591"/>
                </a:lnTo>
                <a:cubicBezTo>
                  <a:pt x="2065085" y="1313220"/>
                  <a:pt x="1959190" y="1419115"/>
                  <a:pt x="1828561" y="1419115"/>
                </a:cubicBezTo>
                <a:lnTo>
                  <a:pt x="236524" y="1419115"/>
                </a:lnTo>
                <a:cubicBezTo>
                  <a:pt x="105895" y="1419115"/>
                  <a:pt x="0" y="1313220"/>
                  <a:pt x="0" y="1182591"/>
                </a:cubicBezTo>
                <a:lnTo>
                  <a:pt x="0" y="236524"/>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60715" tIns="114995" rIns="160715" bIns="114995" numCol="1" spcCol="1270" anchor="ctr" anchorCtr="0">
            <a:noAutofit/>
          </a:bodyPr>
          <a:lstStyle/>
          <a:p>
            <a:pPr lvl="0" algn="ctr" defTabSz="1066800" rtl="0">
              <a:lnSpc>
                <a:spcPct val="90000"/>
              </a:lnSpc>
              <a:spcBef>
                <a:spcPct val="0"/>
              </a:spcBef>
              <a:spcAft>
                <a:spcPct val="35000"/>
              </a:spcAft>
            </a:pPr>
            <a:r>
              <a:rPr lang="en-US" sz="2000" b="1" kern="1200" dirty="0">
                <a:latin typeface="Arial" pitchFamily="34" charset="0"/>
                <a:cs typeface="Arial" pitchFamily="34" charset="0"/>
              </a:rPr>
              <a:t>Gender similarities and differences</a:t>
            </a:r>
            <a:endParaRPr lang="en-US" sz="2000" kern="1200" dirty="0">
              <a:latin typeface="Arial" pitchFamily="34" charset="0"/>
              <a:cs typeface="Arial" pitchFamily="34" charset="0"/>
            </a:endParaRPr>
          </a:p>
        </p:txBody>
      </p:sp>
      <p:sp>
        <p:nvSpPr>
          <p:cNvPr id="6" name="Freeform 5"/>
          <p:cNvSpPr/>
          <p:nvPr/>
        </p:nvSpPr>
        <p:spPr>
          <a:xfrm>
            <a:off x="2065083" y="2632246"/>
            <a:ext cx="7078033" cy="1381281"/>
          </a:xfrm>
          <a:custGeom>
            <a:avLst/>
            <a:gdLst>
              <a:gd name="connsiteX0" fmla="*/ 189219 w 1135292"/>
              <a:gd name="connsiteY0" fmla="*/ 0 h 6668080"/>
              <a:gd name="connsiteX1" fmla="*/ 946073 w 1135292"/>
              <a:gd name="connsiteY1" fmla="*/ 0 h 6668080"/>
              <a:gd name="connsiteX2" fmla="*/ 1135292 w 1135292"/>
              <a:gd name="connsiteY2" fmla="*/ 189219 h 6668080"/>
              <a:gd name="connsiteX3" fmla="*/ 1135292 w 1135292"/>
              <a:gd name="connsiteY3" fmla="*/ 6668080 h 6668080"/>
              <a:gd name="connsiteX4" fmla="*/ 1135292 w 1135292"/>
              <a:gd name="connsiteY4" fmla="*/ 6668080 h 6668080"/>
              <a:gd name="connsiteX5" fmla="*/ 0 w 1135292"/>
              <a:gd name="connsiteY5" fmla="*/ 6668080 h 6668080"/>
              <a:gd name="connsiteX6" fmla="*/ 0 w 1135292"/>
              <a:gd name="connsiteY6" fmla="*/ 6668080 h 6668080"/>
              <a:gd name="connsiteX7" fmla="*/ 0 w 1135292"/>
              <a:gd name="connsiteY7" fmla="*/ 189219 h 6668080"/>
              <a:gd name="connsiteX8" fmla="*/ 189219 w 1135292"/>
              <a:gd name="connsiteY8" fmla="*/ 0 h 666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5292" h="6668080">
                <a:moveTo>
                  <a:pt x="1135292" y="1111370"/>
                </a:moveTo>
                <a:lnTo>
                  <a:pt x="1135292" y="5556710"/>
                </a:lnTo>
                <a:cubicBezTo>
                  <a:pt x="1135292" y="6170502"/>
                  <a:pt x="1120868" y="6668077"/>
                  <a:pt x="1103076" y="6668077"/>
                </a:cubicBezTo>
                <a:lnTo>
                  <a:pt x="0" y="6668077"/>
                </a:lnTo>
                <a:lnTo>
                  <a:pt x="0" y="6668077"/>
                </a:lnTo>
                <a:lnTo>
                  <a:pt x="0" y="3"/>
                </a:lnTo>
                <a:lnTo>
                  <a:pt x="0" y="3"/>
                </a:lnTo>
                <a:lnTo>
                  <a:pt x="1103076" y="3"/>
                </a:lnTo>
                <a:cubicBezTo>
                  <a:pt x="1120868" y="3"/>
                  <a:pt x="1135292" y="497578"/>
                  <a:pt x="1135292" y="1111370"/>
                </a:cubicBez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79245" rIns="303070" bIns="179245" numCol="1" spcCol="1270" anchor="ctr" anchorCtr="0">
            <a:noAutofit/>
          </a:bodyPr>
          <a:lstStyle/>
          <a:p>
            <a:pPr marL="228600" lvl="1" indent="-228600" algn="l" defTabSz="1066800">
              <a:lnSpc>
                <a:spcPts val="2200"/>
              </a:lnSpc>
              <a:spcBef>
                <a:spcPct val="0"/>
              </a:spcBef>
              <a:spcAft>
                <a:spcPts val="0"/>
              </a:spcAft>
              <a:buChar char="••"/>
            </a:pPr>
            <a:r>
              <a:rPr lang="en-US" sz="2200" kern="1200" dirty="0">
                <a:latin typeface="Arial" pitchFamily="34" charset="0"/>
                <a:cs typeface="Arial" pitchFamily="34" charset="0"/>
              </a:rPr>
              <a:t>Outpace boys in spelling, verbal fluency, and locating objects</a:t>
            </a:r>
          </a:p>
          <a:p>
            <a:pPr marL="228600" lvl="1" indent="-228600" algn="l" defTabSz="1066800">
              <a:lnSpc>
                <a:spcPts val="2200"/>
              </a:lnSpc>
              <a:spcBef>
                <a:spcPct val="0"/>
              </a:spcBef>
              <a:spcAft>
                <a:spcPts val="0"/>
              </a:spcAft>
              <a:buChar char="••"/>
            </a:pPr>
            <a:r>
              <a:rPr lang="en-US" sz="2200" kern="1200" dirty="0">
                <a:latin typeface="Arial" pitchFamily="34" charset="0"/>
                <a:cs typeface="Arial" pitchFamily="34" charset="0"/>
              </a:rPr>
              <a:t>Are better emotion detectors and are more sensitive to touch, taste, and color </a:t>
            </a:r>
          </a:p>
        </p:txBody>
      </p:sp>
      <p:sp>
        <p:nvSpPr>
          <p:cNvPr id="7" name="Freeform 6"/>
          <p:cNvSpPr/>
          <p:nvPr/>
        </p:nvSpPr>
        <p:spPr>
          <a:xfrm>
            <a:off x="176463" y="2664555"/>
            <a:ext cx="1888622" cy="1256006"/>
          </a:xfrm>
          <a:custGeom>
            <a:avLst/>
            <a:gdLst>
              <a:gd name="connsiteX0" fmla="*/ 0 w 2065085"/>
              <a:gd name="connsiteY0" fmla="*/ 236524 h 1419115"/>
              <a:gd name="connsiteX1" fmla="*/ 236524 w 2065085"/>
              <a:gd name="connsiteY1" fmla="*/ 0 h 1419115"/>
              <a:gd name="connsiteX2" fmla="*/ 1828561 w 2065085"/>
              <a:gd name="connsiteY2" fmla="*/ 0 h 1419115"/>
              <a:gd name="connsiteX3" fmla="*/ 2065085 w 2065085"/>
              <a:gd name="connsiteY3" fmla="*/ 236524 h 1419115"/>
              <a:gd name="connsiteX4" fmla="*/ 2065085 w 2065085"/>
              <a:gd name="connsiteY4" fmla="*/ 1182591 h 1419115"/>
              <a:gd name="connsiteX5" fmla="*/ 1828561 w 2065085"/>
              <a:gd name="connsiteY5" fmla="*/ 1419115 h 1419115"/>
              <a:gd name="connsiteX6" fmla="*/ 236524 w 2065085"/>
              <a:gd name="connsiteY6" fmla="*/ 1419115 h 1419115"/>
              <a:gd name="connsiteX7" fmla="*/ 0 w 2065085"/>
              <a:gd name="connsiteY7" fmla="*/ 1182591 h 1419115"/>
              <a:gd name="connsiteX8" fmla="*/ 0 w 2065085"/>
              <a:gd name="connsiteY8" fmla="*/ 236524 h 14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085" h="1419115">
                <a:moveTo>
                  <a:pt x="0" y="236524"/>
                </a:moveTo>
                <a:cubicBezTo>
                  <a:pt x="0" y="105895"/>
                  <a:pt x="105895" y="0"/>
                  <a:pt x="236524" y="0"/>
                </a:cubicBezTo>
                <a:lnTo>
                  <a:pt x="1828561" y="0"/>
                </a:lnTo>
                <a:cubicBezTo>
                  <a:pt x="1959190" y="0"/>
                  <a:pt x="2065085" y="105895"/>
                  <a:pt x="2065085" y="236524"/>
                </a:cubicBezTo>
                <a:lnTo>
                  <a:pt x="2065085" y="1182591"/>
                </a:lnTo>
                <a:cubicBezTo>
                  <a:pt x="2065085" y="1313220"/>
                  <a:pt x="1959190" y="1419115"/>
                  <a:pt x="1828561" y="1419115"/>
                </a:cubicBezTo>
                <a:lnTo>
                  <a:pt x="236524" y="1419115"/>
                </a:lnTo>
                <a:cubicBezTo>
                  <a:pt x="105895" y="1419115"/>
                  <a:pt x="0" y="1313220"/>
                  <a:pt x="0" y="1182591"/>
                </a:cubicBezTo>
                <a:lnTo>
                  <a:pt x="0" y="236524"/>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60715" tIns="114995" rIns="160715" bIns="114995" numCol="1" spcCol="1270" anchor="ctr" anchorCtr="0">
            <a:noAutofit/>
          </a:bodyPr>
          <a:lstStyle/>
          <a:p>
            <a:pPr lvl="0" algn="ctr" defTabSz="1066800">
              <a:lnSpc>
                <a:spcPct val="90000"/>
              </a:lnSpc>
              <a:spcBef>
                <a:spcPct val="0"/>
              </a:spcBef>
              <a:spcAft>
                <a:spcPct val="35000"/>
              </a:spcAft>
            </a:pPr>
            <a:r>
              <a:rPr lang="en-US" sz="2000" b="1" kern="1200" dirty="0">
                <a:latin typeface="Arial" pitchFamily="34" charset="0"/>
                <a:cs typeface="Arial" pitchFamily="34" charset="0"/>
              </a:rPr>
              <a:t>Girls</a:t>
            </a:r>
          </a:p>
        </p:txBody>
      </p:sp>
      <p:sp>
        <p:nvSpPr>
          <p:cNvPr id="3" name="Rectangle 2"/>
          <p:cNvSpPr/>
          <p:nvPr/>
        </p:nvSpPr>
        <p:spPr>
          <a:xfrm>
            <a:off x="383430" y="1825171"/>
            <a:ext cx="8567530" cy="830997"/>
          </a:xfrm>
          <a:prstGeom prst="rect">
            <a:avLst/>
          </a:prstGeom>
        </p:spPr>
        <p:txBody>
          <a:bodyPr wrap="square">
            <a:spAutoFit/>
          </a:bodyPr>
          <a:lstStyle/>
          <a:p>
            <a:pPr marL="0" lvl="1" fontAlgn="auto">
              <a:spcBef>
                <a:spcPts val="0"/>
              </a:spcBef>
              <a:spcAft>
                <a:spcPts val="0"/>
              </a:spcAft>
            </a:pPr>
            <a:r>
              <a:rPr lang="en-US" sz="2400" b="1" kern="0" dirty="0">
                <a:solidFill>
                  <a:sysClr val="windowText" lastClr="000000"/>
                </a:solidFill>
              </a:rPr>
              <a:t>9-24: </a:t>
            </a:r>
            <a:r>
              <a:rPr lang="en-US" sz="2400" b="1" kern="0" dirty="0">
                <a:solidFill>
                  <a:prstClr val="black"/>
                </a:solidFill>
              </a:rPr>
              <a:t>HOW AND WHY DO THE GENDERS DIFFER IN MENTAL ABILITY SCORES?</a:t>
            </a:r>
          </a:p>
        </p:txBody>
      </p:sp>
      <p:sp>
        <p:nvSpPr>
          <p:cNvPr id="2" name="Title 1"/>
          <p:cNvSpPr>
            <a:spLocks noGrp="1"/>
          </p:cNvSpPr>
          <p:nvPr>
            <p:ph type="title"/>
          </p:nvPr>
        </p:nvSpPr>
        <p:spPr>
          <a:xfrm>
            <a:off x="383430" y="1"/>
            <a:ext cx="7620884" cy="1816076"/>
          </a:xfrm>
        </p:spPr>
        <p:txBody>
          <a:bodyPr>
            <a:noAutofit/>
          </a:bodyPr>
          <a:lstStyle/>
          <a:p>
            <a:pPr marL="0" lvl="1" indent="0" algn="l"/>
            <a:r>
              <a:rPr lang="en-US" sz="3200" dirty="0">
                <a:solidFill>
                  <a:srgbClr val="54728F"/>
                </a:solidFill>
              </a:rPr>
              <a:t>Genetics and Environmental Influences on Intelligence </a:t>
            </a:r>
            <a:br>
              <a:rPr lang="en-US" sz="3200" dirty="0">
                <a:solidFill>
                  <a:srgbClr val="54728F"/>
                </a:solidFill>
              </a:rPr>
            </a:br>
            <a:r>
              <a:rPr lang="en-US" sz="2800" dirty="0">
                <a:solidFill>
                  <a:srgbClr val="54728F"/>
                </a:solidFill>
                <a:latin typeface="Arial" panose="020B0604020202020204" pitchFamily="34" charset="0"/>
                <a:cs typeface="Arial" panose="020B0604020202020204" pitchFamily="34" charset="0"/>
              </a:rPr>
              <a:t>Group Differences in Intelligence Test Scores Gender Similarities and Differences</a:t>
            </a:r>
          </a:p>
        </p:txBody>
      </p:sp>
    </p:spTree>
    <p:extLst>
      <p:ext uri="{BB962C8B-B14F-4D97-AF65-F5344CB8AC3E}">
        <p14:creationId xmlns:p14="http://schemas.microsoft.com/office/powerpoint/2010/main" val="214374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figure shows a spatial abilities test. There is a drawing of a three dimensional figure, and four possible matches. The subject must match the original to the possible match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556" y="2865636"/>
            <a:ext cx="8620794" cy="3339759"/>
          </a:xfrm>
          <a:prstGeom prst="rect">
            <a:avLst/>
          </a:prstGeom>
        </p:spPr>
      </p:pic>
      <p:sp>
        <p:nvSpPr>
          <p:cNvPr id="3" name="Text Placeholder 2"/>
          <p:cNvSpPr>
            <a:spLocks noGrp="1"/>
          </p:cNvSpPr>
          <p:nvPr>
            <p:ph idx="1"/>
          </p:nvPr>
        </p:nvSpPr>
        <p:spPr>
          <a:xfrm>
            <a:off x="526774" y="1006061"/>
            <a:ext cx="8229600" cy="1909763"/>
          </a:xfrm>
        </p:spPr>
        <p:txBody>
          <a:bodyPr>
            <a:noAutofit/>
          </a:bodyPr>
          <a:lstStyle/>
          <a:p>
            <a:pPr marL="0" indent="0">
              <a:buNone/>
            </a:pPr>
            <a:r>
              <a:rPr lang="en-US" dirty="0"/>
              <a:t>This is a test of spatial abilities. (From Vandenberg &amp; </a:t>
            </a:r>
            <a:r>
              <a:rPr lang="en-US" dirty="0" err="1"/>
              <a:t>Kuse</a:t>
            </a:r>
            <a:r>
              <a:rPr lang="en-US" dirty="0"/>
              <a:t>, 1978.)</a:t>
            </a:r>
          </a:p>
          <a:p>
            <a:pPr marL="457200" lvl="1" indent="0" algn="ctr">
              <a:buNone/>
            </a:pPr>
            <a:r>
              <a:rPr lang="en-US" sz="2400" b="1" dirty="0">
                <a:solidFill>
                  <a:srgbClr val="54728F"/>
                </a:solidFill>
              </a:rPr>
              <a:t>Do you know the answer?</a:t>
            </a:r>
          </a:p>
        </p:txBody>
      </p:sp>
      <p:sp>
        <p:nvSpPr>
          <p:cNvPr id="2" name="Title 1"/>
          <p:cNvSpPr>
            <a:spLocks noGrp="1"/>
          </p:cNvSpPr>
          <p:nvPr>
            <p:ph type="title"/>
          </p:nvPr>
        </p:nvSpPr>
        <p:spPr>
          <a:xfrm>
            <a:off x="0" y="225287"/>
            <a:ext cx="9144000" cy="546100"/>
          </a:xfrm>
        </p:spPr>
        <p:txBody>
          <a:bodyPr>
            <a:noAutofit/>
          </a:bodyPr>
          <a:lstStyle/>
          <a:p>
            <a:r>
              <a:rPr lang="en-US" sz="2800" dirty="0">
                <a:solidFill>
                  <a:schemeClr val="tx1"/>
                </a:solidFill>
              </a:rPr>
              <a:t>The Mental Rotation Test</a:t>
            </a:r>
          </a:p>
        </p:txBody>
      </p:sp>
    </p:spTree>
    <p:extLst>
      <p:ext uri="{BB962C8B-B14F-4D97-AF65-F5344CB8AC3E}">
        <p14:creationId xmlns:p14="http://schemas.microsoft.com/office/powerpoint/2010/main" val="780957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06894" y="2344590"/>
            <a:ext cx="8637105" cy="4513409"/>
          </a:xfrm>
        </p:spPr>
        <p:txBody>
          <a:bodyPr>
            <a:normAutofit lnSpcReduction="10000"/>
          </a:bodyPr>
          <a:lstStyle/>
          <a:p>
            <a:pPr marL="0" lvl="1" indent="0">
              <a:buSzPct val="86000"/>
              <a:buNone/>
            </a:pPr>
            <a:r>
              <a:rPr lang="en-US" b="1" dirty="0"/>
              <a:t>9-25: HOW AND WHY DO RACIAL AND ETHNIC GROUPS DIFFER IN MENTAL ABILITY SCORES? </a:t>
            </a:r>
          </a:p>
          <a:p>
            <a:r>
              <a:rPr lang="en-US" dirty="0"/>
              <a:t>Fueling the group-differences debate are two disturbing but agreed-upon facts:</a:t>
            </a:r>
          </a:p>
          <a:p>
            <a:pPr lvl="1"/>
            <a:r>
              <a:rPr lang="en-US" dirty="0"/>
              <a:t>Racial and ethnic groups differ in their average intelligence test scores.</a:t>
            </a:r>
          </a:p>
          <a:p>
            <a:pPr lvl="1"/>
            <a:r>
              <a:rPr lang="en-US" dirty="0"/>
              <a:t>High-scoring people and groups are more likely to attain high levels of education and income.</a:t>
            </a:r>
          </a:p>
          <a:p>
            <a:r>
              <a:rPr lang="en-US" dirty="0"/>
              <a:t>Heredity does contribute to </a:t>
            </a:r>
            <a:r>
              <a:rPr lang="en-US" i="1" dirty="0"/>
              <a:t>individual</a:t>
            </a:r>
            <a:r>
              <a:rPr lang="en-US" dirty="0"/>
              <a:t> differences in intelligence. But group differences a provide poor basis for judging individuals in a heritable trait, since such differences may be entirely environmental.</a:t>
            </a:r>
          </a:p>
        </p:txBody>
      </p:sp>
      <p:sp>
        <p:nvSpPr>
          <p:cNvPr id="2" name="Title 1"/>
          <p:cNvSpPr>
            <a:spLocks noGrp="1"/>
          </p:cNvSpPr>
          <p:nvPr>
            <p:ph type="title"/>
          </p:nvPr>
        </p:nvSpPr>
        <p:spPr>
          <a:xfrm>
            <a:off x="434707" y="0"/>
            <a:ext cx="7715380" cy="2197072"/>
          </a:xfrm>
        </p:spPr>
        <p:txBody>
          <a:bodyPr>
            <a:noAutofit/>
          </a:bodyPr>
          <a:lstStyle/>
          <a:p>
            <a:r>
              <a:rPr lang="en-US" dirty="0"/>
              <a:t>Genetics and Environmental Influences on Intelligence</a:t>
            </a:r>
            <a:br>
              <a:rPr lang="en-US" dirty="0"/>
            </a:br>
            <a:r>
              <a:rPr lang="en-US" sz="2800" dirty="0"/>
              <a:t>Group Differences in Intelligence Test Scores</a:t>
            </a:r>
            <a:br>
              <a:rPr lang="en-US" sz="2800" dirty="0"/>
            </a:br>
            <a:r>
              <a:rPr lang="en-US" sz="2800" dirty="0"/>
              <a:t>Racial and Ethnic Similarities and Differences</a:t>
            </a:r>
            <a:endParaRPr lang="en-US" dirty="0"/>
          </a:p>
        </p:txBody>
      </p:sp>
    </p:spTree>
    <p:extLst>
      <p:ext uri="{BB962C8B-B14F-4D97-AF65-F5344CB8AC3E}">
        <p14:creationId xmlns:p14="http://schemas.microsoft.com/office/powerpoint/2010/main" val="2100746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is image shows six babies representing different racial and ethnic grou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762" y="5098820"/>
            <a:ext cx="6177989" cy="1761871"/>
          </a:xfrm>
          <a:prstGeom prst="rect">
            <a:avLst/>
          </a:prstGeom>
        </p:spPr>
      </p:pic>
      <p:sp>
        <p:nvSpPr>
          <p:cNvPr id="3" name="Text Placeholder 2"/>
          <p:cNvSpPr>
            <a:spLocks noGrp="1"/>
          </p:cNvSpPr>
          <p:nvPr>
            <p:ph type="body" sz="half" idx="1"/>
          </p:nvPr>
        </p:nvSpPr>
        <p:spPr>
          <a:xfrm>
            <a:off x="546639" y="1943885"/>
            <a:ext cx="8378699" cy="4916806"/>
          </a:xfrm>
        </p:spPr>
        <p:txBody>
          <a:bodyPr>
            <a:normAutofit/>
          </a:bodyPr>
          <a:lstStyle/>
          <a:p>
            <a:pPr marL="0" indent="0">
              <a:lnSpc>
                <a:spcPts val="2400"/>
              </a:lnSpc>
              <a:spcBef>
                <a:spcPts val="0"/>
              </a:spcBef>
              <a:buNone/>
            </a:pPr>
            <a:r>
              <a:rPr lang="en-US" b="1" dirty="0"/>
              <a:t>Consider…</a:t>
            </a:r>
          </a:p>
          <a:p>
            <a:pPr>
              <a:lnSpc>
                <a:spcPts val="2400"/>
              </a:lnSpc>
              <a:spcBef>
                <a:spcPts val="0"/>
              </a:spcBef>
            </a:pPr>
            <a:r>
              <a:rPr lang="en-US" dirty="0"/>
              <a:t>Genetics research reveals races are alike.</a:t>
            </a:r>
          </a:p>
          <a:p>
            <a:pPr>
              <a:lnSpc>
                <a:spcPts val="2400"/>
              </a:lnSpc>
              <a:spcBef>
                <a:spcPts val="0"/>
              </a:spcBef>
            </a:pPr>
            <a:r>
              <a:rPr lang="en-US" dirty="0"/>
              <a:t>Race is not a clearly defined biological category.</a:t>
            </a:r>
          </a:p>
          <a:p>
            <a:pPr>
              <a:lnSpc>
                <a:spcPts val="2400"/>
              </a:lnSpc>
              <a:spcBef>
                <a:spcPts val="0"/>
              </a:spcBef>
            </a:pPr>
            <a:r>
              <a:rPr lang="en-US" dirty="0"/>
              <a:t>Within the same population, there are generation-to-generation differences in test scores.</a:t>
            </a:r>
          </a:p>
          <a:p>
            <a:pPr>
              <a:lnSpc>
                <a:spcPts val="2400"/>
              </a:lnSpc>
              <a:spcBef>
                <a:spcPts val="0"/>
              </a:spcBef>
            </a:pPr>
            <a:r>
              <a:rPr lang="en-US" dirty="0"/>
              <a:t>Given the same information, Blacks and Whites show similar information-processing skills.</a:t>
            </a:r>
          </a:p>
          <a:p>
            <a:pPr>
              <a:lnSpc>
                <a:spcPts val="2400"/>
              </a:lnSpc>
              <a:spcBef>
                <a:spcPts val="0"/>
              </a:spcBef>
            </a:pPr>
            <a:r>
              <a:rPr lang="en-US" dirty="0"/>
              <a:t>Schools and culture matter</a:t>
            </a:r>
          </a:p>
          <a:p>
            <a:pPr>
              <a:lnSpc>
                <a:spcPts val="2400"/>
              </a:lnSpc>
              <a:spcBef>
                <a:spcPts val="0"/>
              </a:spcBef>
            </a:pPr>
            <a:r>
              <a:rPr lang="en-US" dirty="0"/>
              <a:t>In different eras, different ethnic groups have experienced golden ages—periods of remarkable achievement.</a:t>
            </a:r>
          </a:p>
        </p:txBody>
      </p:sp>
      <p:sp>
        <p:nvSpPr>
          <p:cNvPr id="2" name="Title 1"/>
          <p:cNvSpPr>
            <a:spLocks noGrp="1"/>
          </p:cNvSpPr>
          <p:nvPr>
            <p:ph type="title"/>
          </p:nvPr>
        </p:nvSpPr>
        <p:spPr>
          <a:xfrm>
            <a:off x="412888" y="1"/>
            <a:ext cx="7604677" cy="1840832"/>
          </a:xfrm>
        </p:spPr>
        <p:txBody>
          <a:bodyPr>
            <a:noAutofit/>
          </a:bodyPr>
          <a:lstStyle/>
          <a:p>
            <a:r>
              <a:rPr lang="en-US" dirty="0"/>
              <a:t>Genetics and Environmental Influences on Intelligence</a:t>
            </a:r>
            <a:br>
              <a:rPr lang="en-US" dirty="0"/>
            </a:br>
            <a:r>
              <a:rPr lang="en-US" sz="2800" dirty="0"/>
              <a:t>Group Differences in Intelligence Test Scores</a:t>
            </a:r>
            <a:br>
              <a:rPr lang="en-US" sz="2800" dirty="0"/>
            </a:br>
            <a:r>
              <a:rPr lang="en-US" sz="2800" dirty="0"/>
              <a:t>Racial and Ethnic Similarities and Differences</a:t>
            </a:r>
            <a:endParaRPr lang="en-US" dirty="0"/>
          </a:p>
        </p:txBody>
      </p:sp>
    </p:spTree>
    <p:extLst>
      <p:ext uri="{BB962C8B-B14F-4D97-AF65-F5344CB8AC3E}">
        <p14:creationId xmlns:p14="http://schemas.microsoft.com/office/powerpoint/2010/main" val="1636905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figure is a drawing of two boxes of flowers. One is labeled poor soil, and the other is labeled fertile soil. Even if the variation between members within a group reflects genetic differences, the average difference between groups may be wholly due to the environment. Imagine that seeds from the same mixture are sown in different soils. Although height differences within each window box of flowers will be genetic, the height difference between the two groups will be environmental.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009" y="3524499"/>
            <a:ext cx="7705866" cy="3333501"/>
          </a:xfrm>
          <a:prstGeom prst="rect">
            <a:avLst/>
          </a:prstGeom>
        </p:spPr>
      </p:pic>
      <p:sp>
        <p:nvSpPr>
          <p:cNvPr id="7" name="Rectangle 6"/>
          <p:cNvSpPr/>
          <p:nvPr/>
        </p:nvSpPr>
        <p:spPr>
          <a:xfrm>
            <a:off x="620669" y="620325"/>
            <a:ext cx="8343513" cy="3046988"/>
          </a:xfrm>
          <a:prstGeom prst="rect">
            <a:avLst/>
          </a:prstGeom>
          <a:noFill/>
          <a:ln>
            <a:noFill/>
          </a:ln>
        </p:spPr>
        <p:txBody>
          <a:bodyPr wrap="square">
            <a:spAutoFit/>
          </a:bodyPr>
          <a:lstStyle/>
          <a:p>
            <a:r>
              <a:rPr lang="en-US" sz="2400" dirty="0">
                <a:solidFill>
                  <a:prstClr val="black"/>
                </a:solidFill>
              </a:rPr>
              <a:t>Even if the variation between members within a group reflects genetic differences, the average difference between groups may be wholly due to the environment. Imagine that seeds from the same mixture are sown in different soils. Although height differences within each window box of flowers will be genetic, the height difference between the two groups will be environmental. (From </a:t>
            </a:r>
            <a:r>
              <a:rPr lang="en-US" sz="2400" dirty="0" err="1">
                <a:solidFill>
                  <a:prstClr val="black"/>
                </a:solidFill>
              </a:rPr>
              <a:t>Lewontin</a:t>
            </a:r>
            <a:r>
              <a:rPr lang="en-US" sz="2400" dirty="0">
                <a:solidFill>
                  <a:prstClr val="black"/>
                </a:solidFill>
              </a:rPr>
              <a:t>, 1976.)</a:t>
            </a:r>
          </a:p>
          <a:p>
            <a:endParaRPr lang="en-US" sz="2400" dirty="0">
              <a:solidFill>
                <a:prstClr val="black"/>
              </a:solidFill>
            </a:endParaRPr>
          </a:p>
        </p:txBody>
      </p:sp>
      <p:sp>
        <p:nvSpPr>
          <p:cNvPr id="4" name="Title 3"/>
          <p:cNvSpPr>
            <a:spLocks noGrp="1"/>
          </p:cNvSpPr>
          <p:nvPr>
            <p:ph type="title"/>
          </p:nvPr>
        </p:nvSpPr>
        <p:spPr>
          <a:xfrm>
            <a:off x="0" y="0"/>
            <a:ext cx="9144000" cy="546100"/>
          </a:xfrm>
        </p:spPr>
        <p:txBody>
          <a:bodyPr>
            <a:noAutofit/>
          </a:bodyPr>
          <a:lstStyle/>
          <a:p>
            <a:r>
              <a:rPr lang="en-US" sz="2800" dirty="0">
                <a:solidFill>
                  <a:schemeClr val="tx1"/>
                </a:solidFill>
              </a:rPr>
              <a:t>Group Differences and Environmental Impact</a:t>
            </a:r>
          </a:p>
        </p:txBody>
      </p:sp>
    </p:spTree>
    <p:extLst>
      <p:ext uri="{BB962C8B-B14F-4D97-AF65-F5344CB8AC3E}">
        <p14:creationId xmlns:p14="http://schemas.microsoft.com/office/powerpoint/2010/main" val="821768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0" lvl="1" indent="0">
              <a:buSzPct val="86000"/>
              <a:buNone/>
            </a:pPr>
            <a:r>
              <a:rPr lang="en-US" b="1" dirty="0"/>
              <a:t>9-26: ARE INTELLIGENCE TESTS INAPPROPRIATELY BIASED? </a:t>
            </a:r>
          </a:p>
          <a:p>
            <a:pPr marL="0" indent="0">
              <a:buNone/>
            </a:pPr>
            <a:r>
              <a:rPr lang="en-US" dirty="0"/>
              <a:t>Three hypotheses about racial differences in intelligence:</a:t>
            </a:r>
          </a:p>
          <a:p>
            <a:pPr lvl="1"/>
            <a:r>
              <a:rPr lang="en-US" dirty="0"/>
              <a:t>There are genetically disposed racial differences in intelligence.</a:t>
            </a:r>
          </a:p>
          <a:p>
            <a:pPr lvl="1"/>
            <a:r>
              <a:rPr lang="en-US" dirty="0"/>
              <a:t>There are socially influenced racial differences in intelligence.</a:t>
            </a:r>
          </a:p>
          <a:p>
            <a:pPr lvl="1"/>
            <a:r>
              <a:rPr lang="en-US" dirty="0"/>
              <a:t>There are racial differences in test scores, but the tests are inappropriate or biased.</a:t>
            </a:r>
          </a:p>
          <a:p>
            <a:pPr marL="0" indent="0">
              <a:buNone/>
            </a:pPr>
            <a:r>
              <a:rPr lang="en-US" dirty="0"/>
              <a:t>In considering the third possibility, we need to consider which meaning of </a:t>
            </a:r>
            <a:r>
              <a:rPr lang="en-US" i="1" dirty="0"/>
              <a:t>bias</a:t>
            </a:r>
            <a:r>
              <a:rPr lang="en-US" dirty="0"/>
              <a:t> we use.</a:t>
            </a:r>
            <a:endParaRPr lang="en-US" i="1" dirty="0"/>
          </a:p>
        </p:txBody>
      </p:sp>
      <p:sp>
        <p:nvSpPr>
          <p:cNvPr id="2" name="Title 1"/>
          <p:cNvSpPr>
            <a:spLocks noGrp="1"/>
          </p:cNvSpPr>
          <p:nvPr>
            <p:ph type="title"/>
          </p:nvPr>
        </p:nvSpPr>
        <p:spPr>
          <a:xfrm>
            <a:off x="457200" y="1"/>
            <a:ext cx="7295322" cy="1467852"/>
          </a:xfrm>
        </p:spPr>
        <p:txBody>
          <a:bodyPr>
            <a:noAutofit/>
          </a:bodyPr>
          <a:lstStyle/>
          <a:p>
            <a:r>
              <a:rPr lang="en-US" dirty="0"/>
              <a:t>Genetics and Environmental Influences on Intelligence</a:t>
            </a:r>
            <a:br>
              <a:rPr lang="en-US" dirty="0"/>
            </a:br>
            <a:r>
              <a:rPr lang="en-US" sz="2800" dirty="0"/>
              <a:t>The Question of Bias</a:t>
            </a:r>
          </a:p>
        </p:txBody>
      </p:sp>
    </p:spTree>
    <p:extLst>
      <p:ext uri="{BB962C8B-B14F-4D97-AF65-F5344CB8AC3E}">
        <p14:creationId xmlns:p14="http://schemas.microsoft.com/office/powerpoint/2010/main" val="3584057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374835" cy="1417638"/>
          </a:xfrm>
        </p:spPr>
        <p:txBody>
          <a:bodyPr>
            <a:noAutofit/>
          </a:bodyPr>
          <a:lstStyle/>
          <a:p>
            <a:r>
              <a:rPr lang="en-US" dirty="0"/>
              <a:t>Genetics and Environmental Influences on Intelligence</a:t>
            </a:r>
            <a:br>
              <a:rPr lang="en-US" dirty="0"/>
            </a:br>
            <a:r>
              <a:rPr lang="en-US" sz="2800" dirty="0"/>
              <a:t>The Question of Bias</a:t>
            </a:r>
          </a:p>
        </p:txBody>
      </p:sp>
      <p:sp>
        <p:nvSpPr>
          <p:cNvPr id="3" name="Text Placeholder 2"/>
          <p:cNvSpPr>
            <a:spLocks noGrp="1"/>
          </p:cNvSpPr>
          <p:nvPr>
            <p:ph type="body" sz="half" idx="1"/>
          </p:nvPr>
        </p:nvSpPr>
        <p:spPr>
          <a:xfrm>
            <a:off x="457200" y="1707776"/>
            <a:ext cx="8686800" cy="5150223"/>
          </a:xfrm>
        </p:spPr>
        <p:txBody>
          <a:bodyPr>
            <a:normAutofit fontScale="92500" lnSpcReduction="20000"/>
          </a:bodyPr>
          <a:lstStyle/>
          <a:p>
            <a:pPr marL="0" indent="0">
              <a:lnSpc>
                <a:spcPct val="90000"/>
              </a:lnSpc>
              <a:buNone/>
            </a:pPr>
            <a:r>
              <a:rPr lang="en-US" sz="2400" b="1" dirty="0"/>
              <a:t>Two Meanings of Bias</a:t>
            </a:r>
          </a:p>
          <a:p>
            <a:r>
              <a:rPr lang="en-US" sz="2600" dirty="0"/>
              <a:t>Scientific meaning of bias is based on test predictive validity. If test does not accurately predict future behavior for all groups of test-takers, it is biased. So if it successfully predicted women’s achievement but not men’s, then the test would be biased. Major U.S. aptitude tests have predictive validity for women and men, for various races, and for rich and poor. </a:t>
            </a:r>
          </a:p>
          <a:p>
            <a:r>
              <a:rPr lang="en-US" sz="2600" dirty="0"/>
              <a:t>But a test can also be biased if it detects not only innate differences in intelligence but also performance differences caused by cultural experiences. This happened to Eastern European immigrants in the early </a:t>
            </a:r>
            <a:r>
              <a:rPr lang="en-US" sz="2600" dirty="0" err="1"/>
              <a:t>1900s</a:t>
            </a:r>
            <a:r>
              <a:rPr lang="en-US" sz="2600" dirty="0"/>
              <a:t>, who lacked experience to answer questions about their new culture. Tests that make cultural assumptions—that a cup goes with a saucer—can bias the test against those who don’t use saucers. </a:t>
            </a:r>
          </a:p>
        </p:txBody>
      </p:sp>
    </p:spTree>
    <p:extLst>
      <p:ext uri="{BB962C8B-B14F-4D97-AF65-F5344CB8AC3E}">
        <p14:creationId xmlns:p14="http://schemas.microsoft.com/office/powerpoint/2010/main" val="1695181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513891"/>
            <a:ext cx="8686800" cy="5344109"/>
          </a:xfrm>
        </p:spPr>
        <p:txBody>
          <a:bodyPr>
            <a:noAutofit/>
          </a:bodyPr>
          <a:lstStyle/>
          <a:p>
            <a:pPr marL="0" indent="0">
              <a:lnSpc>
                <a:spcPct val="110000"/>
              </a:lnSpc>
              <a:buNone/>
            </a:pPr>
            <a:r>
              <a:rPr lang="en-US" b="1" dirty="0"/>
              <a:t>Stereotype Threat</a:t>
            </a:r>
          </a:p>
          <a:p>
            <a:r>
              <a:rPr lang="en-US" b="1" dirty="0"/>
              <a:t>Stereotype threat </a:t>
            </a:r>
            <a:r>
              <a:rPr lang="en-US" dirty="0"/>
              <a:t>is a self-confirming concern that one will be evaluated based on a negative stereotype.</a:t>
            </a:r>
          </a:p>
          <a:p>
            <a:pPr lvl="1"/>
            <a:r>
              <a:rPr lang="en-US" dirty="0"/>
              <a:t>Stereotype threat may impair attention, performance, and learning.</a:t>
            </a:r>
          </a:p>
          <a:p>
            <a:pPr lvl="1"/>
            <a:r>
              <a:rPr lang="en-US" dirty="0"/>
              <a:t>In a study by Steven Spencer and his colleagues (1997), women did not perform as well as men on difficult math test unless they had been led to expect that women usually do just as well on the test.</a:t>
            </a:r>
          </a:p>
          <a:p>
            <a:pPr lvl="1"/>
            <a:r>
              <a:rPr lang="en-US" dirty="0"/>
              <a:t>Another study with Black students showed that they performed worse when reminded of their race before the test (Steele et al., 2002).</a:t>
            </a:r>
          </a:p>
          <a:p>
            <a:pPr lvl="1"/>
            <a:endParaRPr lang="en-US" dirty="0"/>
          </a:p>
        </p:txBody>
      </p:sp>
      <p:sp>
        <p:nvSpPr>
          <p:cNvPr id="2" name="Title 1"/>
          <p:cNvSpPr>
            <a:spLocks noGrp="1"/>
          </p:cNvSpPr>
          <p:nvPr>
            <p:ph type="title"/>
          </p:nvPr>
        </p:nvSpPr>
        <p:spPr>
          <a:xfrm>
            <a:off x="409073" y="0"/>
            <a:ext cx="7409710" cy="1513891"/>
          </a:xfrm>
        </p:spPr>
        <p:txBody>
          <a:bodyPr>
            <a:noAutofit/>
          </a:bodyPr>
          <a:lstStyle/>
          <a:p>
            <a:r>
              <a:rPr lang="en-US" dirty="0"/>
              <a:t>Genetics and Environmental Influences on Intelligence</a:t>
            </a:r>
            <a:br>
              <a:rPr lang="en-US" dirty="0"/>
            </a:br>
            <a:r>
              <a:rPr lang="en-US" sz="2800" dirty="0"/>
              <a:t>The Question of Bias</a:t>
            </a:r>
          </a:p>
        </p:txBody>
      </p:sp>
    </p:spTree>
    <p:extLst>
      <p:ext uri="{BB962C8B-B14F-4D97-AF65-F5344CB8AC3E}">
        <p14:creationId xmlns:p14="http://schemas.microsoft.com/office/powerpoint/2010/main" val="296676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290918"/>
            <a:ext cx="8686800" cy="5567082"/>
          </a:xfrm>
        </p:spPr>
        <p:txBody>
          <a:bodyPr>
            <a:normAutofit lnSpcReduction="10000"/>
          </a:bodyPr>
          <a:lstStyle/>
          <a:p>
            <a:pPr marL="0" indent="0">
              <a:buNone/>
            </a:pPr>
            <a:r>
              <a:rPr lang="en-US" b="1" dirty="0"/>
              <a:t>Stereotype Threat</a:t>
            </a:r>
          </a:p>
          <a:p>
            <a:r>
              <a:rPr lang="en-US" dirty="0"/>
              <a:t>Our expectations and attitudes can influences our perceptions and behaviors, including our test performance.</a:t>
            </a:r>
          </a:p>
          <a:p>
            <a:r>
              <a:rPr lang="en-US" dirty="0"/>
              <a:t>Critics argue that stereotype threat does not fully account for Black-White aptitude score differences or the gender gap in high-level math achievements. But it does address: </a:t>
            </a:r>
          </a:p>
          <a:p>
            <a:pPr lvl="1"/>
            <a:r>
              <a:rPr lang="en-US" dirty="0"/>
              <a:t>Why Blacks score higher when tested by Blacks</a:t>
            </a:r>
          </a:p>
          <a:p>
            <a:pPr lvl="1"/>
            <a:r>
              <a:rPr lang="en-US" dirty="0"/>
              <a:t>Why women score higher on math tests when no male test-takers are present </a:t>
            </a:r>
          </a:p>
          <a:p>
            <a:pPr lvl="1"/>
            <a:r>
              <a:rPr lang="en-US" dirty="0"/>
              <a:t>Why women’s online chess performance drops sharply when they think they are playing a male opponent </a:t>
            </a:r>
          </a:p>
          <a:p>
            <a:pPr lvl="1"/>
            <a:r>
              <a:rPr lang="en-US" dirty="0"/>
              <a:t>The “Obama effect” of improved test performance by African-Americans after watching then-candidate Barack Obama’s nomination acceptance and later presidential victory speeches</a:t>
            </a:r>
          </a:p>
          <a:p>
            <a:pPr marL="0" indent="0">
              <a:buNone/>
            </a:pPr>
            <a:endParaRPr lang="en-US" dirty="0"/>
          </a:p>
          <a:p>
            <a:pPr lvl="1"/>
            <a:endParaRPr lang="en-US" dirty="0"/>
          </a:p>
        </p:txBody>
      </p:sp>
      <p:sp>
        <p:nvSpPr>
          <p:cNvPr id="2" name="Title 1"/>
          <p:cNvSpPr>
            <a:spLocks noGrp="1"/>
          </p:cNvSpPr>
          <p:nvPr>
            <p:ph type="title"/>
          </p:nvPr>
        </p:nvSpPr>
        <p:spPr>
          <a:xfrm>
            <a:off x="457200" y="0"/>
            <a:ext cx="7374835" cy="1290918"/>
          </a:xfrm>
        </p:spPr>
        <p:txBody>
          <a:bodyPr>
            <a:normAutofit fontScale="90000"/>
          </a:bodyPr>
          <a:lstStyle/>
          <a:p>
            <a:r>
              <a:rPr lang="en-US" sz="3600" dirty="0"/>
              <a:t>Genetics and Environmental Influences on Intelligence</a:t>
            </a:r>
            <a:br>
              <a:rPr lang="en-US" dirty="0"/>
            </a:br>
            <a:r>
              <a:rPr lang="en-US" sz="2800" dirty="0"/>
              <a:t>The Question of Bias</a:t>
            </a:r>
            <a:endParaRPr lang="en-US" dirty="0"/>
          </a:p>
        </p:txBody>
      </p:sp>
    </p:spTree>
    <p:extLst>
      <p:ext uri="{BB962C8B-B14F-4D97-AF65-F5344CB8AC3E}">
        <p14:creationId xmlns:p14="http://schemas.microsoft.com/office/powerpoint/2010/main" val="152658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r>
              <a:rPr lang="en-US" dirty="0"/>
              <a:t>Genetics and Environmental Influences on Intelligence</a:t>
            </a:r>
            <a:br>
              <a:rPr lang="en-US" dirty="0"/>
            </a:br>
            <a:r>
              <a:rPr lang="en-US" sz="2800" dirty="0"/>
              <a:t>The Question of Bias</a:t>
            </a:r>
          </a:p>
        </p:txBody>
      </p:sp>
      <p:sp>
        <p:nvSpPr>
          <p:cNvPr id="3" name="Text Placeholder 2"/>
          <p:cNvSpPr>
            <a:spLocks noGrp="1"/>
          </p:cNvSpPr>
          <p:nvPr>
            <p:ph type="body" sz="half" idx="1"/>
          </p:nvPr>
        </p:nvSpPr>
        <p:spPr>
          <a:xfrm>
            <a:off x="457200" y="1492624"/>
            <a:ext cx="8686800" cy="5365376"/>
          </a:xfrm>
        </p:spPr>
        <p:txBody>
          <a:bodyPr>
            <a:normAutofit fontScale="92500"/>
          </a:bodyPr>
          <a:lstStyle/>
          <a:p>
            <a:pPr marL="0" indent="0">
              <a:buNone/>
            </a:pPr>
            <a:r>
              <a:rPr lang="en-US" b="1" dirty="0"/>
              <a:t>Stereotype Threat</a:t>
            </a:r>
          </a:p>
          <a:p>
            <a:pPr marL="0" indent="0">
              <a:buNone/>
            </a:pPr>
            <a:r>
              <a:rPr lang="en-US" dirty="0"/>
              <a:t>Psychologist Carol </a:t>
            </a:r>
            <a:r>
              <a:rPr lang="en-US" dirty="0" err="1"/>
              <a:t>Dweck’s</a:t>
            </a:r>
            <a:r>
              <a:rPr lang="en-US" dirty="0"/>
              <a:t> (2012, 2015) research has shown that believing that intelligence is changeable fosters a </a:t>
            </a:r>
            <a:r>
              <a:rPr lang="en-US" i="1" dirty="0"/>
              <a:t>growth mind-set</a:t>
            </a:r>
            <a:r>
              <a:rPr lang="en-US" dirty="0"/>
              <a:t>:</a:t>
            </a:r>
          </a:p>
          <a:p>
            <a:pPr lvl="1"/>
            <a:r>
              <a:rPr lang="en-US" dirty="0"/>
              <a:t>Minority students in university programs encouraged to believe in their potential, to increase their sense of belonging, or to focus on the idea that intelligence is malleable and not fixed have produced markedly higher grades and have had lower dropout rates (Walton &amp; Cohen, 2011; Wilson, 2006).</a:t>
            </a:r>
          </a:p>
          <a:p>
            <a:pPr lvl="1"/>
            <a:r>
              <a:rPr lang="en-US" dirty="0"/>
              <a:t>To foster this growth mind-set, </a:t>
            </a:r>
            <a:r>
              <a:rPr lang="en-US" dirty="0" err="1"/>
              <a:t>Dweck</a:t>
            </a:r>
            <a:r>
              <a:rPr lang="en-US" dirty="0"/>
              <a:t> teaches early teens that the brain is like a muscle that grows stronger with use as neuron connections grow.</a:t>
            </a:r>
          </a:p>
          <a:p>
            <a:pPr lvl="1"/>
            <a:r>
              <a:rPr lang="en-US" dirty="0"/>
              <a:t>Praising children’s </a:t>
            </a:r>
            <a:r>
              <a:rPr lang="en-US" i="1" dirty="0"/>
              <a:t>effort </a:t>
            </a:r>
            <a:r>
              <a:rPr lang="en-US" dirty="0"/>
              <a:t>rather than their ability also encourages their growth mind-set and their attributing success to their own hard work.</a:t>
            </a:r>
          </a:p>
          <a:p>
            <a:endParaRPr lang="en-US" dirty="0"/>
          </a:p>
        </p:txBody>
      </p:sp>
    </p:spTree>
    <p:extLst>
      <p:ext uri="{BB962C8B-B14F-4D97-AF65-F5344CB8AC3E}">
        <p14:creationId xmlns:p14="http://schemas.microsoft.com/office/powerpoint/2010/main" val="153298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8565776" cy="5257800"/>
          </a:xfrm>
        </p:spPr>
        <p:txBody>
          <a:bodyPr>
            <a:normAutofit/>
          </a:bodyPr>
          <a:lstStyle/>
          <a:p>
            <a:pPr marL="0" indent="0">
              <a:buNone/>
            </a:pPr>
            <a:r>
              <a:rPr lang="en-US" dirty="0"/>
              <a:t>Believing in our ability to learn, and applying ourselves with sustained effort, we are likely to fulfill our potential. Three goals for tests of mental abilities:</a:t>
            </a:r>
          </a:p>
          <a:p>
            <a:r>
              <a:rPr lang="en-US" dirty="0"/>
              <a:t>We should realize the benefits that intelligence testing pioneer Alfred </a:t>
            </a:r>
            <a:r>
              <a:rPr lang="en-US" dirty="0" err="1"/>
              <a:t>Binet</a:t>
            </a:r>
            <a:r>
              <a:rPr lang="en-US" dirty="0"/>
              <a:t> foresaw—to enable schools to recognize who might benefit most from early intervention.</a:t>
            </a:r>
          </a:p>
          <a:p>
            <a:r>
              <a:rPr lang="en-US" dirty="0"/>
              <a:t>We must remain alert to </a:t>
            </a:r>
            <a:r>
              <a:rPr lang="en-US" dirty="0" err="1"/>
              <a:t>Binet’s</a:t>
            </a:r>
            <a:r>
              <a:rPr lang="en-US" dirty="0"/>
              <a:t> fear that intelligence test scores may be misinterpreted as literal measures of a person’s self-worth and potential.</a:t>
            </a:r>
          </a:p>
          <a:p>
            <a:r>
              <a:rPr lang="en-US" dirty="0"/>
              <a:t>We must remember that the competence that general intelligence tests sample is important, but also that these tests reflect only one aspect of personal competence.</a:t>
            </a:r>
          </a:p>
          <a:p>
            <a:pPr marL="0" indent="0" algn="ctr">
              <a:buNone/>
            </a:pPr>
            <a:r>
              <a:rPr lang="en-US" b="1" dirty="0"/>
              <a:t>Competence + Diligence </a:t>
            </a:r>
            <a:r>
              <a:rPr lang="en-US" b="1" dirty="0">
                <a:sym typeface="Wingdings"/>
              </a:rPr>
              <a:t> Accomplishment</a:t>
            </a:r>
            <a:endParaRPr lang="en-US" b="1" dirty="0"/>
          </a:p>
          <a:p>
            <a:pPr lvl="1"/>
            <a:endParaRPr lang="en-US" dirty="0"/>
          </a:p>
        </p:txBody>
      </p:sp>
      <p:sp>
        <p:nvSpPr>
          <p:cNvPr id="2" name="Title 1"/>
          <p:cNvSpPr>
            <a:spLocks noGrp="1"/>
          </p:cNvSpPr>
          <p:nvPr>
            <p:ph type="title"/>
          </p:nvPr>
        </p:nvSpPr>
        <p:spPr>
          <a:xfrm>
            <a:off x="457200" y="0"/>
            <a:ext cx="7388087" cy="1612232"/>
          </a:xfrm>
        </p:spPr>
        <p:txBody>
          <a:bodyPr>
            <a:normAutofit fontScale="90000"/>
          </a:bodyPr>
          <a:lstStyle/>
          <a:p>
            <a:r>
              <a:rPr lang="en-US" sz="3600" dirty="0"/>
              <a:t>Genetics and Environmental Influences on Intelligence</a:t>
            </a:r>
            <a:br>
              <a:rPr lang="en-US" dirty="0"/>
            </a:br>
            <a:r>
              <a:rPr lang="en-US" sz="3100" dirty="0"/>
              <a:t>The Question of Bias</a:t>
            </a:r>
          </a:p>
        </p:txBody>
      </p:sp>
    </p:spTree>
    <p:extLst>
      <p:ext uri="{BB962C8B-B14F-4D97-AF65-F5344CB8AC3E}">
        <p14:creationId xmlns:p14="http://schemas.microsoft.com/office/powerpoint/2010/main" val="1594694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Template for 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Myers11e_00_Prologue.thmx</Template>
  <TotalTime>18394</TotalTime>
  <Words>6901</Words>
  <Application>Microsoft Office PowerPoint</Application>
  <PresentationFormat>On-screen Show (4:3)</PresentationFormat>
  <Paragraphs>554</Paragraphs>
  <Slides>78</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78</vt:i4>
      </vt:variant>
    </vt:vector>
  </HeadingPairs>
  <TitlesOfParts>
    <vt:vector size="82" baseType="lpstr">
      <vt:lpstr>ＭＳ Ｐゴシック</vt:lpstr>
      <vt:lpstr>Arial</vt:lpstr>
      <vt:lpstr>Wingdings</vt:lpstr>
      <vt:lpstr>Template for PPT</vt:lpstr>
      <vt:lpstr>Chapter 9</vt:lpstr>
      <vt:lpstr>Chapter Overview</vt:lpstr>
      <vt:lpstr> Thinking  Concepts </vt:lpstr>
      <vt:lpstr>Thinking Problem Solving: Strategies and Obstacles </vt:lpstr>
      <vt:lpstr>Thinking Problem Solving: Strategies and Obstacles</vt:lpstr>
      <vt:lpstr>Thinking THE Aha! MOMENT </vt:lpstr>
      <vt:lpstr>Thinking Forming Good and Bad Decisions and Judgments</vt:lpstr>
      <vt:lpstr> Thinking THE FEAR FACTOR—WHY WE FEAR THE WRONG THINGS </vt:lpstr>
      <vt:lpstr> Thinking THE FEAR FACTOR—WHY WE FEAR THE WRONG THINGS </vt:lpstr>
      <vt:lpstr>Thinking Forming Good and Bad Decisions and Judgments</vt:lpstr>
      <vt:lpstr>Thinking Forming Good and Bad Decisions and Judgments</vt:lpstr>
      <vt:lpstr>Thinking Forming Good and Bad Decisions and Judgments</vt:lpstr>
      <vt:lpstr>Thinking Thinking Creatively</vt:lpstr>
      <vt:lpstr>Thinking Thinking Creatively</vt:lpstr>
      <vt:lpstr>Thinking Thinking Creatively</vt:lpstr>
      <vt:lpstr>Thinking Do Other Species Share Our Cognitive Skills?</vt:lpstr>
      <vt:lpstr>Thinking Do Other Species Share Our Cognitive Skills?</vt:lpstr>
      <vt:lpstr>Language and Thought</vt:lpstr>
      <vt:lpstr>Language and Thought Language Structure</vt:lpstr>
      <vt:lpstr>Language and Thought Language Structure</vt:lpstr>
      <vt:lpstr>Language and Thought Language Development When and How Do We Learn Language? </vt:lpstr>
      <vt:lpstr>Language and Thought Language Development When and How Do We Learn Language? </vt:lpstr>
      <vt:lpstr>Language and Thought Language Development When and How Do We Learn Language?</vt:lpstr>
      <vt:lpstr>Language Development Critical Periods</vt:lpstr>
      <vt:lpstr>Language and Thought  Language Development Deafness and Language Development</vt:lpstr>
      <vt:lpstr>Language and Thought The Brain and Language</vt:lpstr>
      <vt:lpstr>Brain Activity When Speaking and Hearing Words</vt:lpstr>
      <vt:lpstr>Language and Thought Do Other Species Have Language?</vt:lpstr>
      <vt:lpstr>Language and Thought Thinking Influences Language</vt:lpstr>
      <vt:lpstr>Language and Thought Language Influences Thinking</vt:lpstr>
      <vt:lpstr>Language and Thought Language Influences Thinking</vt:lpstr>
      <vt:lpstr>Language and Thought Language Influences Thinking</vt:lpstr>
      <vt:lpstr>Language and Thought Language Influences Thinking</vt:lpstr>
      <vt:lpstr>Language and Thought Language Influences Thinking</vt:lpstr>
      <vt:lpstr>Intelligence and Its Assessment What Is Intelligence?</vt:lpstr>
      <vt:lpstr>Intelligence and Its Assessment What Is Intelligence? Spearman’s General Intelligence Factor</vt:lpstr>
      <vt:lpstr>Intelligence and Its Assessment What Is Intelligence? Theories of Multiple Intelligences</vt:lpstr>
      <vt:lpstr>Intelligence and Its Assessment What Is Intelligence?</vt:lpstr>
      <vt:lpstr>Intelligence and Its Assessment What Is Intelligence? Theories of Multiple Intelligences</vt:lpstr>
      <vt:lpstr>What Is Intelligence? Theories of Multiple Intelligences</vt:lpstr>
      <vt:lpstr>Intelligence and Its Assessment What Is Intelligence? Theories of Multiple Intelligences </vt:lpstr>
      <vt:lpstr>Intelligence and Its Assessment What Is Intelligence?  Emotional Intelligence</vt:lpstr>
      <vt:lpstr>Comparing Theories of Intelligence </vt:lpstr>
      <vt:lpstr>Intelligence and Its Assessment Assessing Intelligence</vt:lpstr>
      <vt:lpstr>Intelligence and Its Assessment Assessing Intelligence: What Do Intelligence Tests Test?</vt:lpstr>
      <vt:lpstr>Intelligence and Its Assessment Assessing Intelligence  What Do Intelligence Tests Test?</vt:lpstr>
      <vt:lpstr>Intelligence and Its Assessment Assessing Intelligence: What Do Intelligence Tests Test?</vt:lpstr>
      <vt:lpstr>Intelligence and Its Assessment Assessing Intelligence What Do Intelligence Tests Test?</vt:lpstr>
      <vt:lpstr>Intelligence and Its Assessment Assessing Intelligence What Do Intelligence Tests Test?</vt:lpstr>
      <vt:lpstr>Intelligence and Its Assessment Assessing Intelligence: What Do Intelligence Tests Test?</vt:lpstr>
      <vt:lpstr>The Normal Curve</vt:lpstr>
      <vt:lpstr>Intelligence and Its Assessment Assessing Intelligence The Dynamics of Intelligence</vt:lpstr>
      <vt:lpstr>Intelligence and Its Assessment Assessing Intelligence The Dynamics of Intelligence</vt:lpstr>
      <vt:lpstr>With Age, We Lose and We Win</vt:lpstr>
      <vt:lpstr> Intelligence and Its Assessment  Assessing Intelligence The Dynamics of Intelligence </vt:lpstr>
      <vt:lpstr>Intelligence and Its Assessment  Assessing Intelligence The Dynamics of Intelligence</vt:lpstr>
      <vt:lpstr>Intelligence and Its Assessment  Assessing Intelligence The Dynamics of Intelligence</vt:lpstr>
      <vt:lpstr>Intelligence and Its Assessment  Assessing Intelligence The Dynamics of Intelligence</vt:lpstr>
      <vt:lpstr>Intelligence and Its Assessment  Assessing Intelligence The Dynamics of Intelligence</vt:lpstr>
      <vt:lpstr>Intelligence and Its Assessment  Assessing Intelligence The Dynamics of Intelligence</vt:lpstr>
      <vt:lpstr>Genetics and Environmental Influences on Intelligence Twin and Adoption Studies</vt:lpstr>
      <vt:lpstr>Intelligence: Nature and Nurture</vt:lpstr>
      <vt:lpstr>Genetics and Environmental Influences on Intelligence Twin and Adoption Studies</vt:lpstr>
      <vt:lpstr>Genetics and Environmental Influences on Intelligence Twin and Adoption Studies</vt:lpstr>
      <vt:lpstr>Genetics and Environmental Influences on Intelligence Twin and Adoption Studies</vt:lpstr>
      <vt:lpstr>Genetic and Environmental Influences on Intelligence Environmental Influences</vt:lpstr>
      <vt:lpstr>Genetic and Environmental Influences on Intelligence Environmental Influences</vt:lpstr>
      <vt:lpstr>Genetics and Environmental Influences on Intelligence  Group Differences in Intelligence Test Scores Gender Similarities and Differences</vt:lpstr>
      <vt:lpstr>The Mental Rotation Test</vt:lpstr>
      <vt:lpstr>Genetics and Environmental Influences on Intelligence Group Differences in Intelligence Test Scores Racial and Ethnic Similarities and Differences</vt:lpstr>
      <vt:lpstr>Genetics and Environmental Influences on Intelligence Group Differences in Intelligence Test Scores Racial and Ethnic Similarities and Differences</vt:lpstr>
      <vt:lpstr>Group Differences and Environmental Impact</vt:lpstr>
      <vt:lpstr>Genetics and Environmental Influences on Intelligence The Question of Bias</vt:lpstr>
      <vt:lpstr>Genetics and Environmental Influences on Intelligence The Question of Bias</vt:lpstr>
      <vt:lpstr>Genetics and Environmental Influences on Intelligence The Question of Bias</vt:lpstr>
      <vt:lpstr>Genetics and Environmental Influences on Intelligence The Question of Bias</vt:lpstr>
      <vt:lpstr>Genetics and Environmental Influences on Intelligence The Question of Bias</vt:lpstr>
      <vt:lpstr>Genetics and Environmental Influences on Intelligence The Question of Bias</vt:lpstr>
    </vt:vector>
  </TitlesOfParts>
  <Company>HBPUB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PSYCHOLOGY (7th Edition in Modules)  David Myers</dc:title>
  <dc:creator>HBPUB</dc:creator>
  <cp:lastModifiedBy>Rusul Hamad</cp:lastModifiedBy>
  <cp:revision>883</cp:revision>
  <cp:lastPrinted>2013-11-06T13:13:10Z</cp:lastPrinted>
  <dcterms:created xsi:type="dcterms:W3CDTF">2011-02-17T05:38:47Z</dcterms:created>
  <dcterms:modified xsi:type="dcterms:W3CDTF">2018-02-21T13:10:24Z</dcterms:modified>
</cp:coreProperties>
</file>