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68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118" d="100"/>
          <a:sy n="118" d="100"/>
        </p:scale>
        <p:origin x="-1434" y="-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40434F-C3AD-8E41-A023-75FC9B32CE7C}" type="datetimeFigureOut">
              <a:rPr lang="en-US" smtClean="0"/>
              <a:t>11/29/2017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93D388-A5B5-CF4F-A0D3-53FA984528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0388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Carol Gilligan</a:t>
            </a:r>
          </a:p>
          <a:p>
            <a:r>
              <a:rPr lang="en-US" dirty="0" smtClean="0"/>
              <a:t>Female leaders use</a:t>
            </a:r>
            <a:r>
              <a:rPr lang="en-US" baseline="0" dirty="0" smtClean="0"/>
              <a:t> ethical perspectives of care and responsibility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93D388-A5B5-CF4F-A0D3-53FA984528B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6657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US troops stationed near her house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93D388-A5B5-CF4F-A0D3-53FA984528B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90116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Was asked</a:t>
            </a:r>
            <a:r>
              <a:rPr lang="en-US" baseline="0" dirty="0" smtClean="0"/>
              <a:t> to spy on her colleagues while working as a chemist</a:t>
            </a:r>
          </a:p>
          <a:p>
            <a:r>
              <a:rPr lang="en-US" baseline="0" dirty="0" smtClean="0"/>
              <a:t>Never vocally supported Germany’s vote for gay </a:t>
            </a:r>
            <a:r>
              <a:rPr lang="en-US" baseline="0" dirty="0" err="1" smtClean="0"/>
              <a:t>marriage..instead</a:t>
            </a:r>
            <a:r>
              <a:rPr lang="en-US" baseline="0" dirty="0" smtClean="0"/>
              <a:t> let people decide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93D388-A5B5-CF4F-A0D3-53FA984528B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3824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Earlier</a:t>
            </a:r>
            <a:r>
              <a:rPr lang="en-US" baseline="0" dirty="0" smtClean="0"/>
              <a:t> this year, Merkel was set to meet with Trump but then ended up meeting with Obama and Trump on the same day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93D388-A5B5-CF4F-A0D3-53FA984528B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2463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</a:t>
            </a:r>
            <a:r>
              <a:rPr lang="en-US" baseline="0" dirty="0" smtClean="0"/>
              <a:t> lot like Reaganomics- trickle down spending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93D388-A5B5-CF4F-A0D3-53FA984528B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8480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Husban</a:t>
            </a:r>
            <a:r>
              <a:rPr lang="en-US" baseline="0" dirty="0" smtClean="0"/>
              <a:t>d is also a chemist, similarity between Merkel and Thatcher- her husband also stayed out of the spotlight </a:t>
            </a:r>
          </a:p>
          <a:p>
            <a:r>
              <a:rPr lang="en-US" baseline="0" dirty="0" smtClean="0"/>
              <a:t>Germany seen as stalwart power</a:t>
            </a:r>
          </a:p>
          <a:p>
            <a:r>
              <a:rPr lang="en-US" baseline="0" dirty="0" smtClean="0"/>
              <a:t>Not afraid to stand up to other world powers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93D388-A5B5-CF4F-A0D3-53FA984528B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09371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Merkel-</a:t>
            </a:r>
            <a:r>
              <a:rPr lang="en-US" baseline="0" dirty="0" smtClean="0"/>
              <a:t> same stance domestically that she has internationally- accepting of diverse culture in </a:t>
            </a:r>
            <a:r>
              <a:rPr lang="en-US" baseline="0" dirty="0" err="1" smtClean="0"/>
              <a:t>europe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93D388-A5B5-CF4F-A0D3-53FA984528B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47685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FullBackground.jpg"/>
          <p:cNvPicPr>
            <a:picLocks noChangeAspect="1"/>
          </p:cNvPicPr>
          <p:nvPr/>
        </p:nvPicPr>
        <p:blipFill>
          <a:blip r:embed="rId2"/>
          <a:srcRect t="50000"/>
          <a:stretch>
            <a:fillRect/>
          </a:stretch>
        </p:blipFill>
        <p:spPr>
          <a:xfrm>
            <a:off x="0" y="3429000"/>
            <a:ext cx="9144000" cy="3429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9463" y="1918447"/>
            <a:ext cx="7583488" cy="1470025"/>
          </a:xfrm>
        </p:spPr>
        <p:txBody>
          <a:bodyPr anchor="b" anchorCtr="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79463" y="3478306"/>
            <a:ext cx="7583487" cy="17526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AC8A2-C63C-49A4-89E9-2E4420D2ECA8}" type="datetimeFigureOut">
              <a:rPr lang="en-US" smtClean="0"/>
              <a:t>11/29/2017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7E049-B585-4EE6-96C0-EEB30EAA14FD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overlay-ruleShado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303984"/>
            <a:ext cx="9144000" cy="12501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ruleShado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07592"/>
            <a:ext cx="9144000" cy="125016"/>
          </a:xfrm>
          <a:prstGeom prst="rect">
            <a:avLst/>
          </a:prstGeom>
        </p:spPr>
      </p:pic>
      <p:pic>
        <p:nvPicPr>
          <p:cNvPr id="7" name="Picture 6" descr="Overlay-FullBackground.jpg"/>
          <p:cNvPicPr>
            <a:picLocks noChangeAspect="1"/>
          </p:cNvPicPr>
          <p:nvPr/>
        </p:nvPicPr>
        <p:blipFill>
          <a:blip r:embed="rId3"/>
          <a:srcRect t="23333"/>
          <a:stretch>
            <a:fillRect/>
          </a:stretch>
        </p:blipFill>
        <p:spPr>
          <a:xfrm>
            <a:off x="0" y="1425388"/>
            <a:ext cx="9144000" cy="54326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AC8A2-C63C-49A4-89E9-2E4420D2ECA8}" type="datetimeFigureOut">
              <a:rPr lang="en-US" smtClean="0"/>
              <a:t>11/29/2017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7E049-B585-4EE6-96C0-EEB30EAA14F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FullBackground.jpg"/>
          <p:cNvPicPr>
            <a:picLocks noChangeAspect="1"/>
          </p:cNvPicPr>
          <p:nvPr/>
        </p:nvPicPr>
        <p:blipFill>
          <a:blip r:embed="rId2"/>
          <a:srcRect t="50000"/>
          <a:stretch>
            <a:fillRect/>
          </a:stretch>
        </p:blipFill>
        <p:spPr>
          <a:xfrm>
            <a:off x="0" y="3429000"/>
            <a:ext cx="9144000" cy="3429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9463" y="789081"/>
            <a:ext cx="7583488" cy="1470025"/>
          </a:xfrm>
        </p:spPr>
        <p:txBody>
          <a:bodyPr anchor="ctr" anchorCtr="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79463" y="4724400"/>
            <a:ext cx="7583487" cy="1385047"/>
          </a:xfrm>
        </p:spPr>
        <p:txBody>
          <a:bodyPr anchor="ctr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AC8A2-C63C-49A4-89E9-2E4420D2ECA8}" type="datetimeFigureOut">
              <a:rPr lang="en-US" smtClean="0"/>
              <a:t>11/29/2017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7E049-B585-4EE6-96C0-EEB30EAA14FD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overlay-ruleShado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303984"/>
            <a:ext cx="9144000" cy="125016"/>
          </a:xfrm>
          <a:prstGeom prst="rect">
            <a:avLst/>
          </a:prstGeom>
        </p:spPr>
      </p:pic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3677371" y="2564085"/>
            <a:ext cx="1789259" cy="1729830"/>
          </a:xfrm>
          <a:prstGeom prst="ellipse">
            <a:avLst/>
          </a:prstGeom>
          <a:noFill/>
          <a:ln w="127000">
            <a:solidFill>
              <a:schemeClr val="tx2"/>
            </a:solidFill>
          </a:ln>
          <a:effectLst>
            <a:innerShdw blurRad="101600" dist="76200" dir="13500000">
              <a:prstClr val="black">
                <a:alpha val="57000"/>
              </a:prstClr>
            </a:innerShdw>
          </a:effectLst>
        </p:spPr>
        <p:txBody>
          <a:bodyPr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ruleShado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46984"/>
            <a:ext cx="9144000" cy="125016"/>
          </a:xfrm>
          <a:prstGeom prst="rect">
            <a:avLst/>
          </a:prstGeom>
        </p:spPr>
      </p:pic>
      <p:pic>
        <p:nvPicPr>
          <p:cNvPr id="7" name="Picture 6" descr="Overlay-FullBackground.jpg"/>
          <p:cNvPicPr>
            <a:picLocks noChangeAspect="1"/>
          </p:cNvPicPr>
          <p:nvPr/>
        </p:nvPicPr>
        <p:blipFill>
          <a:blip r:embed="rId3"/>
          <a:srcRect t="66667"/>
          <a:stretch>
            <a:fillRect/>
          </a:stretch>
        </p:blipFill>
        <p:spPr>
          <a:xfrm>
            <a:off x="0" y="4572000"/>
            <a:ext cx="9144000" cy="2286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2971800"/>
            <a:ext cx="7583487" cy="1362075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/>
                </a:solidFill>
                <a:effectLst>
                  <a:outerShdw blurRad="50800" dist="12700" dir="2700000" sx="100500" sy="100500" algn="tl" rotWithShape="0">
                    <a:prstClr val="black">
                      <a:alpha val="6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4724400"/>
            <a:ext cx="7583487" cy="1398494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Font typeface="Calisto MT" pitchFamily="18" charset="0"/>
              <a:buNone/>
              <a:defRPr sz="1800" kern="120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AC8A2-C63C-49A4-89E9-2E4420D2ECA8}" type="datetimeFigureOut">
              <a:rPr lang="en-US" smtClean="0"/>
              <a:t>11/29/2017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7E049-B585-4EE6-96C0-EEB30EAA14F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overlay-ruleShado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07592"/>
            <a:ext cx="9144000" cy="125016"/>
          </a:xfrm>
          <a:prstGeom prst="rect">
            <a:avLst/>
          </a:prstGeom>
        </p:spPr>
      </p:pic>
      <p:pic>
        <p:nvPicPr>
          <p:cNvPr id="11" name="Picture 10" descr="Overlay-FullBackground.jpg"/>
          <p:cNvPicPr>
            <a:picLocks noChangeAspect="1"/>
          </p:cNvPicPr>
          <p:nvPr/>
        </p:nvPicPr>
        <p:blipFill>
          <a:blip r:embed="rId3"/>
          <a:srcRect t="23333"/>
          <a:stretch>
            <a:fillRect/>
          </a:stretch>
        </p:blipFill>
        <p:spPr>
          <a:xfrm>
            <a:off x="0" y="1425388"/>
            <a:ext cx="9144000" cy="54326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62753"/>
            <a:ext cx="7583488" cy="12831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9463" y="1828800"/>
            <a:ext cx="3566160" cy="42973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96791" y="1828800"/>
            <a:ext cx="3566160" cy="42973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AC8A2-C63C-49A4-89E9-2E4420D2ECA8}" type="datetimeFigureOut">
              <a:rPr lang="en-US" smtClean="0"/>
              <a:t>11/29/2017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7E049-B585-4EE6-96C0-EEB30EAA14F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overlay-ruleShado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07592"/>
            <a:ext cx="9144000" cy="125016"/>
          </a:xfrm>
          <a:prstGeom prst="rect">
            <a:avLst/>
          </a:prstGeom>
        </p:spPr>
      </p:pic>
      <p:pic>
        <p:nvPicPr>
          <p:cNvPr id="13" name="Picture 12" descr="Overlay-FullBackground.jpg"/>
          <p:cNvPicPr>
            <a:picLocks noChangeAspect="1"/>
          </p:cNvPicPr>
          <p:nvPr/>
        </p:nvPicPr>
        <p:blipFill>
          <a:blip r:embed="rId3"/>
          <a:srcRect t="23333"/>
          <a:stretch>
            <a:fillRect/>
          </a:stretch>
        </p:blipFill>
        <p:spPr>
          <a:xfrm>
            <a:off x="0" y="1425388"/>
            <a:ext cx="9144000" cy="54326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62753"/>
            <a:ext cx="7583488" cy="1283167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1524000"/>
            <a:ext cx="3566160" cy="838200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ct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9463" y="2393576"/>
            <a:ext cx="3566160" cy="373258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6791" y="1524000"/>
            <a:ext cx="3566160" cy="838200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ct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96791" y="2393576"/>
            <a:ext cx="3566160" cy="373258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AC8A2-C63C-49A4-89E9-2E4420D2ECA8}" type="datetimeFigureOut">
              <a:rPr lang="en-US" smtClean="0"/>
              <a:t>11/29/2017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7E049-B585-4EE6-96C0-EEB30EAA14F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ruleShado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07592"/>
            <a:ext cx="9144000" cy="12501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AC8A2-C63C-49A4-89E9-2E4420D2ECA8}" type="datetimeFigureOut">
              <a:rPr lang="en-US" smtClean="0"/>
              <a:t>11/29/2017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7E049-B585-4EE6-96C0-EEB30EAA14FD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 descr="Overlay-FullBackground.jpg"/>
          <p:cNvPicPr>
            <a:picLocks noChangeAspect="1"/>
          </p:cNvPicPr>
          <p:nvPr/>
        </p:nvPicPr>
        <p:blipFill>
          <a:blip r:embed="rId3"/>
          <a:srcRect t="21046"/>
          <a:stretch>
            <a:fillRect/>
          </a:stretch>
        </p:blipFill>
        <p:spPr>
          <a:xfrm>
            <a:off x="0" y="1447800"/>
            <a:ext cx="9144000" cy="54146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Overlay-FullBackgroun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82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AC8A2-C63C-49A4-89E9-2E4420D2ECA8}" type="datetimeFigureOut">
              <a:rPr lang="en-US" smtClean="0"/>
              <a:t>11/29/2017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7E049-B585-4EE6-96C0-EEB30EAA14F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FullBackground.jpg"/>
          <p:cNvPicPr>
            <a:picLocks noChangeAspect="1"/>
          </p:cNvPicPr>
          <p:nvPr/>
        </p:nvPicPr>
        <p:blipFill>
          <a:blip r:embed="rId2"/>
          <a:srcRect l="50000"/>
          <a:stretch>
            <a:fillRect/>
          </a:stretch>
        </p:blipFill>
        <p:spPr>
          <a:xfrm>
            <a:off x="4572000" y="4482"/>
            <a:ext cx="457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73049"/>
            <a:ext cx="3962400" cy="1690221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algn="ctr" defTabSz="914400" rtl="0" eaLnBrk="1" latinLnBrk="0" hangingPunct="1">
              <a:spcBef>
                <a:spcPct val="0"/>
              </a:spcBef>
              <a:defRPr sz="3600" kern="1200">
                <a:solidFill>
                  <a:schemeClr val="tx1"/>
                </a:solidFill>
                <a:effectLst>
                  <a:outerShdw blurRad="50800" dist="12700" dir="2700000" sx="100500" sy="100500" algn="tl" rotWithShape="0">
                    <a:prstClr val="black">
                      <a:alpha val="6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66401" y="273050"/>
            <a:ext cx="3959352" cy="585311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1975104"/>
            <a:ext cx="3962400" cy="320040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ctr" defTabSz="914400" rtl="0" eaLnBrk="1" latinLnBrk="0" hangingPunct="1">
              <a:lnSpc>
                <a:spcPct val="110000"/>
              </a:lnSpc>
              <a:spcBef>
                <a:spcPts val="600"/>
              </a:spcBef>
              <a:buNone/>
              <a:defRPr sz="1800" kern="120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667000" y="6356350"/>
            <a:ext cx="1622612" cy="3651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fld id="{D85AC8A2-C63C-49A4-89E9-2E4420D2ECA8}" type="datetimeFigureOut">
              <a:rPr lang="en-US" smtClean="0"/>
              <a:t>11/29/2017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42047" y="6356350"/>
            <a:ext cx="1891553" cy="3651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892808" y="5748338"/>
            <a:ext cx="762000" cy="576262"/>
          </a:xfrm>
        </p:spPr>
        <p:txBody>
          <a:bodyPr vert="horz" lIns="91440" tIns="45720" rIns="91440" bIns="45720" rtlCol="0" anchor="ctr">
            <a:noAutofit/>
          </a:bodyPr>
          <a:lstStyle>
            <a:lvl1pPr marL="0" algn="ctr" defTabSz="914400" rtl="0" eaLnBrk="1" latinLnBrk="0" hangingPunct="1">
              <a:spcBef>
                <a:spcPct val="0"/>
              </a:spcBef>
              <a:defRPr sz="3600" kern="1200">
                <a:solidFill>
                  <a:schemeClr val="tx1"/>
                </a:solidFill>
                <a:effectLst>
                  <a:outerShdw blurRad="50800" dist="12700" dir="2700000" sx="100500" sy="100500" algn="tl" rotWithShape="0">
                    <a:prstClr val="black">
                      <a:alpha val="6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fld id="{74C7E049-B585-4EE6-96C0-EEB30EAA14FD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 descr="overlay-ruleShadow.png"/>
          <p:cNvPicPr>
            <a:picLocks noChangeAspect="1"/>
          </p:cNvPicPr>
          <p:nvPr/>
        </p:nvPicPr>
        <p:blipFill>
          <a:blip r:embed="rId3"/>
          <a:srcRect r="25031"/>
          <a:stretch>
            <a:fillRect/>
          </a:stretch>
        </p:blipFill>
        <p:spPr>
          <a:xfrm rot="16200000">
            <a:off x="1086391" y="3365075"/>
            <a:ext cx="6855164" cy="12501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FullBackground.jpg"/>
          <p:cNvPicPr>
            <a:picLocks noChangeAspect="1"/>
          </p:cNvPicPr>
          <p:nvPr/>
        </p:nvPicPr>
        <p:blipFill>
          <a:blip r:embed="rId2"/>
          <a:srcRect l="50000"/>
          <a:stretch>
            <a:fillRect/>
          </a:stretch>
        </p:blipFill>
        <p:spPr>
          <a:xfrm>
            <a:off x="4572000" y="4482"/>
            <a:ext cx="457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 descr="overlay-ruleShadow.png"/>
          <p:cNvPicPr>
            <a:picLocks noChangeAspect="1"/>
          </p:cNvPicPr>
          <p:nvPr/>
        </p:nvPicPr>
        <p:blipFill>
          <a:blip r:embed="rId3"/>
          <a:srcRect r="25031"/>
          <a:stretch>
            <a:fillRect/>
          </a:stretch>
        </p:blipFill>
        <p:spPr>
          <a:xfrm rot="16200000">
            <a:off x="1086391" y="3365075"/>
            <a:ext cx="6855164" cy="12501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74320"/>
            <a:ext cx="3959352" cy="1691640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effectLst>
                  <a:outerShdw blurRad="50800" dist="12700" dir="2700000" sx="100500" sy="100500" algn="tl" rotWithShape="0">
                    <a:prstClr val="black">
                      <a:alpha val="6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864608" y="264907"/>
            <a:ext cx="3959352" cy="6328186"/>
          </a:xfrm>
          <a:solidFill>
            <a:schemeClr val="tx1">
              <a:lumMod val="50000"/>
            </a:schemeClr>
          </a:solidFill>
          <a:effectLst>
            <a:outerShdw blurRad="50800" dir="2700000" algn="tl" rotWithShape="0">
              <a:schemeClr val="tx1">
                <a:alpha val="40000"/>
              </a:schemeClr>
            </a:outerShdw>
          </a:effectLst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1970801"/>
            <a:ext cx="3959352" cy="32004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ctr">
              <a:lnSpc>
                <a:spcPct val="110000"/>
              </a:lnSpc>
              <a:spcBef>
                <a:spcPts val="600"/>
              </a:spcBef>
              <a:buNone/>
              <a:defRPr sz="1800" kern="120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lnSpc>
                <a:spcPct val="110000"/>
              </a:lnSpc>
              <a:spcBef>
                <a:spcPts val="2000"/>
              </a:spcBef>
              <a:buFont typeface="Calisto MT" pitchFamily="18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670048" y="6356350"/>
            <a:ext cx="1627632" cy="3651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fld id="{D85AC8A2-C63C-49A4-89E9-2E4420D2ECA8}" type="datetimeFigureOut">
              <a:rPr lang="en-US" smtClean="0"/>
              <a:t>11/29/2017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42047" y="6356350"/>
            <a:ext cx="1892808" cy="3651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892808" y="5738129"/>
            <a:ext cx="758952" cy="576072"/>
          </a:xfrm>
        </p:spPr>
        <p:txBody>
          <a:bodyPr vert="horz" lIns="91440" tIns="45720" rIns="91440" bIns="45720" rtlCol="0" anchor="ctr">
            <a:noAutofit/>
          </a:bodyPr>
          <a:lstStyle>
            <a:lvl1pPr marL="0" algn="ctr" defTabSz="914400" rtl="0" eaLnBrk="1" latinLnBrk="0" hangingPunct="1">
              <a:spcBef>
                <a:spcPct val="0"/>
              </a:spcBef>
              <a:defRPr sz="3600" kern="1200">
                <a:solidFill>
                  <a:schemeClr val="tx1"/>
                </a:solidFill>
                <a:effectLst>
                  <a:outerShdw blurRad="50800" dist="12700" dir="2700000" sx="100500" sy="100500" algn="tl" rotWithShape="0">
                    <a:prstClr val="black">
                      <a:alpha val="6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fld id="{74C7E049-B585-4EE6-96C0-EEB30EAA14F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FullBackgroun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82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038600"/>
            <a:ext cx="7620000" cy="990600"/>
          </a:xfrm>
        </p:spPr>
        <p:txBody>
          <a:bodyPr vert="horz" lIns="91440" tIns="45720" rIns="91440" bIns="45720" rtlCol="0" anchor="b" anchorCtr="0">
            <a:normAutofit/>
          </a:bodyPr>
          <a:lstStyle>
            <a:lvl1pPr algn="ctr">
              <a:defRPr sz="3600" kern="120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latin typeface="+mj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ts val="2000"/>
              </a:spcBef>
              <a:buFont typeface="Calisto MT" pitchFamily="18" charset="0"/>
              <a:buNone/>
            </a:pPr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42900" y="265176"/>
            <a:ext cx="8458200" cy="3697224"/>
          </a:xfrm>
          <a:solidFill>
            <a:schemeClr val="tx1">
              <a:lumMod val="50000"/>
            </a:schemeClr>
          </a:solidFill>
          <a:effectLst>
            <a:outerShdw blurRad="50800" dir="2700000" algn="tl" rotWithShape="0">
              <a:schemeClr val="tx1">
                <a:alpha val="40000"/>
              </a:scheme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2000"/>
              </a:spcBef>
              <a:buFont typeface="Calisto MT" pitchFamily="18" charset="0"/>
              <a:buNone/>
              <a:defRPr sz="2400" kern="120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0" y="5042647"/>
            <a:ext cx="7620000" cy="1129553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AC8A2-C63C-49A4-89E9-2E4420D2ECA8}" type="datetimeFigureOut">
              <a:rPr lang="en-US" smtClean="0"/>
              <a:t>11/29/2017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7E049-B585-4EE6-96C0-EEB30EAA14F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</a:defRPr>
            </a:lvl1pPr>
          </a:lstStyle>
          <a:p>
            <a:fld id="{D85AC8A2-C63C-49A4-89E9-2E4420D2ECA8}" type="datetimeFigureOut">
              <a:rPr lang="en-US" smtClean="0"/>
              <a:t>11/29/2017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</a:defRPr>
            </a:lvl1pPr>
          </a:lstStyle>
          <a:p>
            <a:fld id="{74C7E049-B585-4EE6-96C0-EEB30EAA14F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overlay-ruleShado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07592"/>
            <a:ext cx="9144000" cy="125016"/>
          </a:xfrm>
          <a:prstGeom prst="rect">
            <a:avLst/>
          </a:prstGeom>
        </p:spPr>
      </p:pic>
      <p:pic>
        <p:nvPicPr>
          <p:cNvPr id="8" name="Picture 7" descr="Overlay-FullBackground.jpg"/>
          <p:cNvPicPr>
            <a:picLocks noChangeAspect="1"/>
          </p:cNvPicPr>
          <p:nvPr/>
        </p:nvPicPr>
        <p:blipFill>
          <a:blip r:embed="rId3"/>
          <a:srcRect t="23333"/>
          <a:stretch>
            <a:fillRect/>
          </a:stretch>
        </p:blipFill>
        <p:spPr>
          <a:xfrm>
            <a:off x="0" y="1425388"/>
            <a:ext cx="9144000" cy="54326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AC8A2-C63C-49A4-89E9-2E4420D2ECA8}" type="datetimeFigureOut">
              <a:rPr lang="en-US" smtClean="0"/>
              <a:t>11/29/2017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7E049-B585-4EE6-96C0-EEB30EAA14F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Overlay-FullBackground.jpg"/>
          <p:cNvPicPr>
            <a:picLocks noChangeAspect="1"/>
          </p:cNvPicPr>
          <p:nvPr/>
        </p:nvPicPr>
        <p:blipFill>
          <a:blip r:embed="rId2"/>
          <a:srcRect r="14719"/>
          <a:stretch>
            <a:fillRect/>
          </a:stretch>
        </p:blipFill>
        <p:spPr>
          <a:xfrm>
            <a:off x="0" y="4482"/>
            <a:ext cx="779811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48600" y="457200"/>
            <a:ext cx="1219200" cy="5668963"/>
          </a:xfrm>
        </p:spPr>
        <p:txBody>
          <a:bodyPr vert="eaVert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9462" y="457200"/>
            <a:ext cx="6383337" cy="5668963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24800" y="6356350"/>
            <a:ext cx="1066800" cy="3651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fld id="{D85AC8A2-C63C-49A4-89E9-2E4420D2ECA8}" type="datetimeFigureOut">
              <a:rPr lang="en-US" smtClean="0"/>
              <a:t>11/29/2017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7E049-B585-4EE6-96C0-EEB30EAA14FD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 descr="overlay-ruleShadow.png"/>
          <p:cNvPicPr>
            <a:picLocks noChangeAspect="1"/>
          </p:cNvPicPr>
          <p:nvPr/>
        </p:nvPicPr>
        <p:blipFill>
          <a:blip r:embed="rId3"/>
          <a:srcRect r="25031"/>
          <a:stretch>
            <a:fillRect/>
          </a:stretch>
        </p:blipFill>
        <p:spPr>
          <a:xfrm rot="5400000" flipH="1">
            <a:off x="4421262" y="3365075"/>
            <a:ext cx="6855164" cy="125016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9463" y="62753"/>
            <a:ext cx="7583488" cy="128316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1828800"/>
            <a:ext cx="7583488" cy="4297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32494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</a:defRPr>
            </a:lvl1pPr>
          </a:lstStyle>
          <a:p>
            <a:fld id="{D85AC8A2-C63C-49A4-89E9-2E4420D2ECA8}" type="datetimeFigureOut">
              <a:rPr lang="en-US" smtClean="0"/>
              <a:t>11/29/2017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2047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267200" y="6356350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</a:defRPr>
            </a:lvl1pPr>
          </a:lstStyle>
          <a:p>
            <a:fld id="{74C7E049-B585-4EE6-96C0-EEB30EAA14FD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800" kern="1200">
          <a:solidFill>
            <a:schemeClr val="tx1"/>
          </a:solidFill>
          <a:effectLst>
            <a:outerShdw blurRad="50800" dist="12700" dir="2700000" sx="100500" sy="100500" algn="tl" rotWithShape="0">
              <a:prstClr val="black">
                <a:alpha val="60000"/>
              </a:prstClr>
            </a:outerShdw>
          </a:effectLst>
          <a:latin typeface="+mj-lt"/>
          <a:ea typeface="+mj-ea"/>
          <a:cs typeface="+mj-cs"/>
        </a:defRPr>
      </a:lvl1pPr>
    </p:titleStyle>
    <p:bodyStyle>
      <a:lvl1pPr marL="282575" indent="-282575" algn="l" defTabSz="914400" rtl="0" eaLnBrk="1" latinLnBrk="0" hangingPunct="1">
        <a:spcBef>
          <a:spcPts val="2000"/>
        </a:spcBef>
        <a:buFont typeface="Calisto MT" pitchFamily="18" charset="0"/>
        <a:buChar char="•"/>
        <a:defRPr sz="2400" kern="1200">
          <a:solidFill>
            <a:schemeClr val="bg2"/>
          </a:solidFill>
          <a:effectLst>
            <a:outerShdw blurRad="63500" dir="2700000" algn="tl" rotWithShape="0">
              <a:schemeClr val="tx1">
                <a:alpha val="40000"/>
              </a:schemeClr>
            </a:outerShdw>
          </a:effectLst>
          <a:latin typeface="+mn-lt"/>
          <a:ea typeface="+mn-ea"/>
          <a:cs typeface="+mn-cs"/>
        </a:defRPr>
      </a:lvl1pPr>
      <a:lvl2pPr marL="577850" indent="-295275" algn="l" defTabSz="914400" rtl="0" eaLnBrk="1" latinLnBrk="0" hangingPunct="1">
        <a:spcBef>
          <a:spcPts val="600"/>
        </a:spcBef>
        <a:buClr>
          <a:schemeClr val="bg2">
            <a:lumMod val="60000"/>
            <a:lumOff val="40000"/>
          </a:schemeClr>
        </a:buClr>
        <a:buFont typeface="Calisto MT" pitchFamily="18" charset="0"/>
        <a:buChar char="•"/>
        <a:defRPr sz="2200" kern="1200">
          <a:solidFill>
            <a:schemeClr val="bg2"/>
          </a:solidFill>
          <a:effectLst>
            <a:outerShdw blurRad="63500" dir="2700000" algn="tl" rotWithShape="0">
              <a:schemeClr val="tx1">
                <a:alpha val="40000"/>
              </a:schemeClr>
            </a:outerShdw>
          </a:effectLst>
          <a:latin typeface="+mn-lt"/>
          <a:ea typeface="+mn-ea"/>
          <a:cs typeface="+mn-cs"/>
        </a:defRPr>
      </a:lvl2pPr>
      <a:lvl3pPr marL="860425" indent="-282575" algn="l" defTabSz="914400" rtl="0" eaLnBrk="1" latinLnBrk="0" hangingPunct="1">
        <a:spcBef>
          <a:spcPts val="600"/>
        </a:spcBef>
        <a:buFont typeface="Calisto MT" pitchFamily="18" charset="0"/>
        <a:buChar char="•"/>
        <a:defRPr sz="2000" kern="1200">
          <a:solidFill>
            <a:schemeClr val="bg2"/>
          </a:solidFill>
          <a:effectLst>
            <a:outerShdw blurRad="63500" dir="2700000" algn="tl" rotWithShape="0">
              <a:schemeClr val="tx1">
                <a:alpha val="40000"/>
              </a:schemeClr>
            </a:outerShdw>
          </a:effectLst>
          <a:latin typeface="+mn-lt"/>
          <a:ea typeface="+mn-ea"/>
          <a:cs typeface="+mn-cs"/>
        </a:defRPr>
      </a:lvl3pPr>
      <a:lvl4pPr marL="1143000" indent="-282575" algn="l" defTabSz="914400" rtl="0" eaLnBrk="1" latinLnBrk="0" hangingPunct="1">
        <a:spcBef>
          <a:spcPts val="600"/>
        </a:spcBef>
        <a:buClr>
          <a:schemeClr val="bg2">
            <a:lumMod val="60000"/>
            <a:lumOff val="40000"/>
          </a:schemeClr>
        </a:buClr>
        <a:buFont typeface="Calisto MT" pitchFamily="18" charset="0"/>
        <a:buChar char="•"/>
        <a:defRPr sz="1800" kern="1200">
          <a:solidFill>
            <a:schemeClr val="bg2"/>
          </a:solidFill>
          <a:effectLst>
            <a:outerShdw blurRad="63500" dir="2700000" algn="tl" rotWithShape="0">
              <a:schemeClr val="tx1">
                <a:alpha val="40000"/>
              </a:schemeClr>
            </a:outerShdw>
          </a:effectLst>
          <a:latin typeface="+mn-lt"/>
          <a:ea typeface="+mn-ea"/>
          <a:cs typeface="+mn-cs"/>
        </a:defRPr>
      </a:lvl4pPr>
      <a:lvl5pPr marL="1425575" indent="-282575" algn="l" defTabSz="914400" rtl="0" eaLnBrk="1" latinLnBrk="0" hangingPunct="1">
        <a:spcBef>
          <a:spcPts val="600"/>
        </a:spcBef>
        <a:buFont typeface="Calisto MT" pitchFamily="18" charset="0"/>
        <a:buChar char="•"/>
        <a:defRPr sz="1800" kern="1200">
          <a:solidFill>
            <a:schemeClr val="bg2"/>
          </a:solidFill>
          <a:effectLst>
            <a:outerShdw blurRad="63500" dir="2700000" algn="tl" rotWithShape="0">
              <a:schemeClr val="tx1">
                <a:alpha val="40000"/>
              </a:schemeClr>
            </a:outerShdw>
          </a:effectLst>
          <a:latin typeface="+mn-lt"/>
          <a:ea typeface="+mn-ea"/>
          <a:cs typeface="+mn-cs"/>
        </a:defRPr>
      </a:lvl5pPr>
      <a:lvl6pPr marL="1711325" indent="-280988" algn="l" defTabSz="914400" rtl="0" eaLnBrk="1" latinLnBrk="0" hangingPunct="1">
        <a:spcBef>
          <a:spcPct val="20000"/>
        </a:spcBef>
        <a:buClr>
          <a:schemeClr val="bg2">
            <a:lumMod val="60000"/>
            <a:lumOff val="40000"/>
          </a:schemeClr>
        </a:buClr>
        <a:buFont typeface="Arial" pitchFamily="34" charset="0"/>
        <a:buChar char="•"/>
        <a:defRPr lang="en-US" sz="1800" kern="1200" dirty="0" smtClean="0">
          <a:solidFill>
            <a:schemeClr val="bg2"/>
          </a:solidFill>
          <a:effectLst>
            <a:outerShdw blurRad="63500" dir="2700000" algn="tl" rotWithShape="0">
              <a:schemeClr val="tx1">
                <a:alpha val="40000"/>
              </a:schemeClr>
            </a:outerShdw>
          </a:effectLst>
          <a:latin typeface="+mn-lt"/>
          <a:ea typeface="+mn-ea"/>
          <a:cs typeface="+mn-cs"/>
        </a:defRPr>
      </a:lvl6pPr>
      <a:lvl7pPr marL="2000250" indent="-280988" algn="l" defTabSz="914400" rtl="0" eaLnBrk="1" latinLnBrk="0" hangingPunct="1">
        <a:spcBef>
          <a:spcPct val="20000"/>
        </a:spcBef>
        <a:buFont typeface="Arial" pitchFamily="34" charset="0"/>
        <a:buChar char="•"/>
        <a:defRPr lang="en-US" sz="1800" kern="1200" dirty="0" smtClean="0">
          <a:solidFill>
            <a:schemeClr val="bg2"/>
          </a:solidFill>
          <a:effectLst>
            <a:outerShdw blurRad="63500" dir="2700000" algn="tl" rotWithShape="0">
              <a:schemeClr val="tx1">
                <a:alpha val="40000"/>
              </a:schemeClr>
            </a:outerShdw>
          </a:effectLst>
          <a:latin typeface="+mn-lt"/>
          <a:ea typeface="+mn-ea"/>
          <a:cs typeface="+mn-cs"/>
        </a:defRPr>
      </a:lvl7pPr>
      <a:lvl8pPr marL="2290763" indent="-280988" algn="l" defTabSz="914400" rtl="0" eaLnBrk="1" latinLnBrk="0" hangingPunct="1">
        <a:spcBef>
          <a:spcPct val="20000"/>
        </a:spcBef>
        <a:buClr>
          <a:schemeClr val="bg2">
            <a:lumMod val="60000"/>
            <a:lumOff val="40000"/>
          </a:schemeClr>
        </a:buClr>
        <a:buFont typeface="Arial" pitchFamily="34" charset="0"/>
        <a:buChar char="•"/>
        <a:defRPr lang="en-US" sz="1800" kern="1200" dirty="0" smtClean="0">
          <a:solidFill>
            <a:schemeClr val="bg2"/>
          </a:solidFill>
          <a:effectLst>
            <a:outerShdw blurRad="63500" dir="2700000" algn="tl" rotWithShape="0">
              <a:schemeClr val="tx1">
                <a:alpha val="40000"/>
              </a:schemeClr>
            </a:outerShdw>
          </a:effectLst>
          <a:latin typeface="+mn-lt"/>
          <a:ea typeface="+mn-ea"/>
          <a:cs typeface="+mn-cs"/>
        </a:defRPr>
      </a:lvl8pPr>
      <a:lvl9pPr marL="2571750" indent="-280988" algn="l" defTabSz="914400" rtl="0" eaLnBrk="1" latinLnBrk="0" hangingPunct="1">
        <a:spcBef>
          <a:spcPct val="20000"/>
        </a:spcBef>
        <a:buFont typeface="Arial" pitchFamily="34" charset="0"/>
        <a:buChar char="•"/>
        <a:defRPr lang="en-US" sz="1800" kern="1200" dirty="0">
          <a:solidFill>
            <a:schemeClr val="bg2"/>
          </a:solidFill>
          <a:effectLst>
            <a:outerShdw blurRad="63500" dir="2700000" algn="tl" rotWithShape="0">
              <a:schemeClr val="tx1">
                <a:alpha val="4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200" dirty="0" smtClean="0"/>
              <a:t>Leading Ladies: an analysis of the female leadership of Angela Merkel and </a:t>
            </a:r>
            <a:r>
              <a:rPr lang="en-US" sz="3200" dirty="0" err="1" smtClean="0"/>
              <a:t>margaret</a:t>
            </a:r>
            <a:r>
              <a:rPr lang="en-US" sz="3200" dirty="0" smtClean="0"/>
              <a:t> Thatcher</a:t>
            </a: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Caitlyn Penter</a:t>
            </a:r>
            <a:endParaRPr lang="en-US" dirty="0"/>
          </a:p>
        </p:txBody>
      </p:sp>
      <p:pic>
        <p:nvPicPr>
          <p:cNvPr id="4" name="Picture 3" descr="merkel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95354"/>
            <a:ext cx="4390571" cy="2471104"/>
          </a:xfrm>
          <a:prstGeom prst="rect">
            <a:avLst/>
          </a:prstGeom>
        </p:spPr>
      </p:pic>
      <p:pic>
        <p:nvPicPr>
          <p:cNvPr id="5" name="Picture 4" descr="thatcher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7286" y="3744686"/>
            <a:ext cx="2286000" cy="299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72364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Political backgrounds, leadership styles, ideologies, and milestones of the women </a:t>
            </a:r>
          </a:p>
          <a:p>
            <a:r>
              <a:rPr lang="en-US" dirty="0" smtClean="0"/>
              <a:t>Comparison of background, makeup, and governmental structure of both Great Britain and Germany </a:t>
            </a:r>
          </a:p>
          <a:p>
            <a:r>
              <a:rPr lang="en-US" dirty="0" smtClean="0"/>
              <a:t>Key terms: political socialization, systems of government, devolution, political ideology, privatization, liberal internationalism, gender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64549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/>
              <a:t>Female leadership over time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Movement from homemaker to politician</a:t>
            </a:r>
          </a:p>
          <a:p>
            <a:r>
              <a:rPr lang="en-US" dirty="0" smtClean="0"/>
              <a:t>Gender framing of campaigns- feminine candidacy </a:t>
            </a:r>
            <a:endParaRPr lang="en-US" dirty="0"/>
          </a:p>
          <a:p>
            <a:r>
              <a:rPr lang="en-US" dirty="0" smtClean="0"/>
              <a:t>Ethics of Care- females lead in a different way</a:t>
            </a:r>
          </a:p>
          <a:p>
            <a:pPr lvl="1"/>
            <a:r>
              <a:rPr lang="en-US" dirty="0" smtClean="0"/>
              <a:t>Cooperative, nonviolent</a:t>
            </a:r>
          </a:p>
          <a:p>
            <a:pPr lvl="1"/>
            <a:r>
              <a:rPr lang="en-US" dirty="0" smtClean="0"/>
              <a:t>Carol Gilligan</a:t>
            </a:r>
          </a:p>
          <a:p>
            <a:r>
              <a:rPr lang="en-US" dirty="0" smtClean="0"/>
              <a:t>Example: Reporters were more likely to report on a female candidate’s personal attributes such as appearance and personality. Whereas, reports on male candidates were more likely to look at the male’s public policy.</a:t>
            </a:r>
          </a:p>
          <a:p>
            <a:r>
              <a:rPr lang="en-US" dirty="0" smtClean="0"/>
              <a:t>As of 2013, only 18 of the world’s heads of government were female</a:t>
            </a:r>
          </a:p>
        </p:txBody>
      </p:sp>
    </p:spTree>
    <p:extLst>
      <p:ext uri="{BB962C8B-B14F-4D97-AF65-F5344CB8AC3E}">
        <p14:creationId xmlns:p14="http://schemas.microsoft.com/office/powerpoint/2010/main" val="11376962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Margaret thatcher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Political Socialization</a:t>
            </a:r>
            <a:endParaRPr lang="en-US" dirty="0"/>
          </a:p>
          <a:p>
            <a:r>
              <a:rPr lang="en-US" dirty="0" smtClean="0"/>
              <a:t>Raised under Puritan values </a:t>
            </a:r>
          </a:p>
          <a:p>
            <a:pPr lvl="1"/>
            <a:r>
              <a:rPr lang="en-US" dirty="0" smtClean="0"/>
              <a:t>Father was preacher and community representative</a:t>
            </a:r>
          </a:p>
          <a:p>
            <a:r>
              <a:rPr lang="en-US" dirty="0" smtClean="0"/>
              <a:t>Introduced to American culture at young age</a:t>
            </a:r>
          </a:p>
          <a:p>
            <a:r>
              <a:rPr lang="en-US" dirty="0" smtClean="0"/>
              <a:t>Studied Chemistry </a:t>
            </a:r>
          </a:p>
          <a:p>
            <a:r>
              <a:rPr lang="en-US" dirty="0" smtClean="0"/>
              <a:t>Married a retired oil executive very fiscally conscious </a:t>
            </a:r>
          </a:p>
          <a:p>
            <a:r>
              <a:rPr lang="en-US" dirty="0" smtClean="0"/>
              <a:t>Takeaway: fiscally motivated, detail oriented, devoted to tradition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6452" y="5869351"/>
            <a:ext cx="76191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2"/>
                </a:solidFill>
                <a:latin typeface="Abadi MT Condensed Extra Bold"/>
                <a:cs typeface="Abadi MT Condensed Extra Bold"/>
              </a:rPr>
              <a:t>Great Britain’s Prime Minister: 1979 to 1990 </a:t>
            </a:r>
            <a:endParaRPr lang="en-US" sz="2400" dirty="0">
              <a:solidFill>
                <a:schemeClr val="bg2"/>
              </a:solidFill>
              <a:latin typeface="Abadi MT Condensed Extra Bold"/>
              <a:cs typeface="Abadi MT Condensed Extra Bold"/>
            </a:endParaRPr>
          </a:p>
        </p:txBody>
      </p:sp>
    </p:spTree>
    <p:extLst>
      <p:ext uri="{BB962C8B-B14F-4D97-AF65-F5344CB8AC3E}">
        <p14:creationId xmlns:p14="http://schemas.microsoft.com/office/powerpoint/2010/main" val="30396199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Angela Merkel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Political Socialization</a:t>
            </a:r>
          </a:p>
          <a:p>
            <a:r>
              <a:rPr lang="en-US" dirty="0" smtClean="0"/>
              <a:t>Daughter of devout pastor</a:t>
            </a:r>
          </a:p>
          <a:p>
            <a:r>
              <a:rPr lang="en-US" dirty="0" smtClean="0"/>
              <a:t>Lived in East Berlin</a:t>
            </a:r>
          </a:p>
          <a:p>
            <a:pPr lvl="1"/>
            <a:r>
              <a:rPr lang="en-US" dirty="0" smtClean="0"/>
              <a:t>First political memory was riding on the elevated train beside the Berlin Wall</a:t>
            </a:r>
          </a:p>
          <a:p>
            <a:r>
              <a:rPr lang="en-US" dirty="0" smtClean="0"/>
              <a:t>Studied Chemistry </a:t>
            </a:r>
          </a:p>
          <a:p>
            <a:pPr lvl="1"/>
            <a:r>
              <a:rPr lang="en-US" dirty="0" smtClean="0"/>
              <a:t>Was asked to be a spy in her workplace</a:t>
            </a:r>
          </a:p>
          <a:p>
            <a:r>
              <a:rPr lang="en-US" dirty="0" smtClean="0"/>
              <a:t>Takeaway: detail oriented, more inclined toward cooperation, conservative undertones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125" y="5927082"/>
            <a:ext cx="81128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333333"/>
                </a:solidFill>
                <a:latin typeface="Abadi MT Condensed Extra Bold"/>
                <a:cs typeface="Abadi MT Condensed Extra Bold"/>
              </a:rPr>
              <a:t>Chancellor of Germany 2005 to present</a:t>
            </a:r>
            <a:endParaRPr lang="en-US" sz="2400" dirty="0">
              <a:solidFill>
                <a:srgbClr val="333333"/>
              </a:solidFill>
              <a:latin typeface="Abadi MT Condensed Extra Bold"/>
              <a:cs typeface="Abadi MT Condensed Extra Bold"/>
            </a:endParaRPr>
          </a:p>
        </p:txBody>
      </p:sp>
    </p:spTree>
    <p:extLst>
      <p:ext uri="{BB962C8B-B14F-4D97-AF65-F5344CB8AC3E}">
        <p14:creationId xmlns:p14="http://schemas.microsoft.com/office/powerpoint/2010/main" val="42476793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Comparison of states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779463" y="1307820"/>
            <a:ext cx="3566160" cy="838200"/>
          </a:xfrm>
        </p:spPr>
        <p:txBody>
          <a:bodyPr/>
          <a:lstStyle/>
          <a:p>
            <a:r>
              <a:rPr lang="en-US" dirty="0" smtClean="0"/>
              <a:t>UK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779463" y="1940004"/>
            <a:ext cx="3566160" cy="3732585"/>
          </a:xfrm>
        </p:spPr>
        <p:txBody>
          <a:bodyPr/>
          <a:lstStyle/>
          <a:p>
            <a:r>
              <a:rPr lang="en-US" dirty="0" smtClean="0"/>
              <a:t>Parliamentary </a:t>
            </a:r>
          </a:p>
          <a:p>
            <a:r>
              <a:rPr lang="en-US" dirty="0" smtClean="0"/>
              <a:t>Dual Executive</a:t>
            </a:r>
          </a:p>
          <a:p>
            <a:r>
              <a:rPr lang="en-US" dirty="0" smtClean="0"/>
              <a:t>Two party system</a:t>
            </a:r>
          </a:p>
          <a:p>
            <a:r>
              <a:rPr lang="en-US" dirty="0" smtClean="0"/>
              <a:t>Regional governments with devolved power</a:t>
            </a:r>
          </a:p>
          <a:p>
            <a:r>
              <a:rPr lang="en-US" dirty="0" smtClean="0"/>
              <a:t>House of Lords and House of Commons</a:t>
            </a:r>
          </a:p>
          <a:p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>
          <a:xfrm>
            <a:off x="4796791" y="1307820"/>
            <a:ext cx="3566160" cy="838200"/>
          </a:xfrm>
        </p:spPr>
        <p:txBody>
          <a:bodyPr/>
          <a:lstStyle/>
          <a:p>
            <a:r>
              <a:rPr lang="en-US" dirty="0" smtClean="0"/>
              <a:t>Germany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4"/>
          </p:nvPr>
        </p:nvSpPr>
        <p:spPr>
          <a:xfrm>
            <a:off x="4796791" y="1940004"/>
            <a:ext cx="3566160" cy="3732585"/>
          </a:xfrm>
        </p:spPr>
        <p:txBody>
          <a:bodyPr/>
          <a:lstStyle/>
          <a:p>
            <a:r>
              <a:rPr lang="en-US" dirty="0" smtClean="0"/>
              <a:t>Federal </a:t>
            </a:r>
          </a:p>
          <a:p>
            <a:r>
              <a:rPr lang="en-US" dirty="0" smtClean="0"/>
              <a:t>Branches of government</a:t>
            </a:r>
          </a:p>
          <a:p>
            <a:r>
              <a:rPr lang="en-US" dirty="0" smtClean="0"/>
              <a:t>Increasingly ethnically diverse </a:t>
            </a:r>
          </a:p>
          <a:p>
            <a:r>
              <a:rPr lang="en-US" dirty="0" smtClean="0"/>
              <a:t>Multiparty system</a:t>
            </a:r>
          </a:p>
          <a:p>
            <a:r>
              <a:rPr lang="en-US" dirty="0" smtClean="0"/>
              <a:t>Bundestag and </a:t>
            </a:r>
            <a:r>
              <a:rPr lang="en-US" dirty="0" err="1" smtClean="0"/>
              <a:t>Bundesrat</a:t>
            </a:r>
            <a:endParaRPr lang="en-US" dirty="0"/>
          </a:p>
        </p:txBody>
      </p:sp>
      <p:pic>
        <p:nvPicPr>
          <p:cNvPr id="10" name="Picture 9" descr="germbrit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9" y="5216071"/>
            <a:ext cx="3283857" cy="1641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1761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Merkel ideology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Christian Democratic Union (CDU) </a:t>
            </a:r>
          </a:p>
          <a:p>
            <a:r>
              <a:rPr lang="en-US" dirty="0" smtClean="0"/>
              <a:t>Fiscally conservative </a:t>
            </a:r>
          </a:p>
          <a:p>
            <a:pPr lvl="1"/>
            <a:r>
              <a:rPr lang="en-US" dirty="0" smtClean="0"/>
              <a:t>Instrumental in 2003 German employment crisis </a:t>
            </a:r>
            <a:endParaRPr lang="en-US" dirty="0"/>
          </a:p>
          <a:p>
            <a:pPr lvl="1"/>
            <a:r>
              <a:rPr lang="en-US" dirty="0" smtClean="0"/>
              <a:t>Aided in current government surplus</a:t>
            </a:r>
          </a:p>
          <a:p>
            <a:r>
              <a:rPr lang="en-US" dirty="0" smtClean="0"/>
              <a:t>Liberal internationalist- ‘informal leader’ of European Union </a:t>
            </a:r>
          </a:p>
          <a:p>
            <a:pPr lvl="1"/>
            <a:r>
              <a:rPr lang="en-US" dirty="0" smtClean="0"/>
              <a:t>Friendship with President Obama </a:t>
            </a:r>
          </a:p>
          <a:p>
            <a:r>
              <a:rPr lang="en-US" dirty="0" smtClean="0"/>
              <a:t>Pro-immigration- point of contention in both her country and her party </a:t>
            </a:r>
          </a:p>
          <a:p>
            <a:pPr lvl="1"/>
            <a:r>
              <a:rPr lang="en-US" dirty="0" smtClean="0"/>
              <a:t>Syrian refugees </a:t>
            </a:r>
          </a:p>
        </p:txBody>
      </p:sp>
    </p:spTree>
    <p:extLst>
      <p:ext uri="{BB962C8B-B14F-4D97-AF65-F5344CB8AC3E}">
        <p14:creationId xmlns:p14="http://schemas.microsoft.com/office/powerpoint/2010/main" val="1543663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Thatcher ideology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Traditionalist</a:t>
            </a:r>
          </a:p>
          <a:p>
            <a:r>
              <a:rPr lang="en-US" dirty="0" smtClean="0"/>
              <a:t>Laissez </a:t>
            </a:r>
            <a:r>
              <a:rPr lang="en-US" dirty="0" err="1" smtClean="0"/>
              <a:t>fairre</a:t>
            </a:r>
            <a:r>
              <a:rPr lang="en-US" dirty="0" smtClean="0"/>
              <a:t> economics, extreme free market</a:t>
            </a:r>
          </a:p>
          <a:p>
            <a:r>
              <a:rPr lang="en-US" dirty="0" smtClean="0"/>
              <a:t>Privatization </a:t>
            </a:r>
          </a:p>
          <a:p>
            <a:pPr lvl="1"/>
            <a:r>
              <a:rPr lang="en-US" dirty="0" smtClean="0"/>
              <a:t>Successful privatization of well known companies- British Aerospace and Cable and Wireless, British Telecom, British Airways</a:t>
            </a:r>
          </a:p>
          <a:p>
            <a:r>
              <a:rPr lang="en-US" dirty="0" smtClean="0"/>
              <a:t>Civil service reform </a:t>
            </a:r>
          </a:p>
          <a:p>
            <a:pPr lvl="1"/>
            <a:r>
              <a:rPr lang="en-US" dirty="0" smtClean="0"/>
              <a:t>Many called it a failing system until Thatcher</a:t>
            </a:r>
          </a:p>
          <a:p>
            <a:r>
              <a:rPr lang="en-US" dirty="0" smtClean="0"/>
              <a:t>Decreased welfare spending- some people called this authoritarian </a:t>
            </a:r>
          </a:p>
        </p:txBody>
      </p:sp>
    </p:spTree>
    <p:extLst>
      <p:ext uri="{BB962C8B-B14F-4D97-AF65-F5344CB8AC3E}">
        <p14:creationId xmlns:p14="http://schemas.microsoft.com/office/powerpoint/2010/main" val="2227936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Merkel Milestones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2013- Merkel accused US of tapping her cell phone</a:t>
            </a:r>
          </a:p>
          <a:p>
            <a:r>
              <a:rPr lang="en-US" dirty="0" smtClean="0"/>
              <a:t>Fukushima Moment- fast switch against nuclear power after Fukushima disaster</a:t>
            </a:r>
          </a:p>
          <a:p>
            <a:pPr lvl="1"/>
            <a:r>
              <a:rPr lang="en-US" dirty="0" smtClean="0"/>
              <a:t>Not a financially savvy decision- highest electricity bills in </a:t>
            </a:r>
            <a:r>
              <a:rPr lang="en-US" dirty="0"/>
              <a:t>E</a:t>
            </a:r>
            <a:r>
              <a:rPr lang="en-US" dirty="0" smtClean="0"/>
              <a:t>urope </a:t>
            </a:r>
          </a:p>
          <a:p>
            <a:r>
              <a:rPr lang="en-US" dirty="0" smtClean="0"/>
              <a:t>“He’s at work” Phenomena- Merkel’s husband was absent at Chancellor swearing in ceremony </a:t>
            </a:r>
          </a:p>
          <a:p>
            <a:pPr lvl="1"/>
            <a:r>
              <a:rPr lang="en-US" dirty="0" smtClean="0"/>
              <a:t>Independent leadership</a:t>
            </a:r>
          </a:p>
          <a:p>
            <a:r>
              <a:rPr lang="en-US" dirty="0" err="1" smtClean="0"/>
              <a:t>Eurocrisis</a:t>
            </a:r>
            <a:r>
              <a:rPr lang="en-US" dirty="0" smtClean="0"/>
              <a:t>- projected Merkel into international spotlight, good and bad</a:t>
            </a:r>
          </a:p>
          <a:p>
            <a:pPr lvl="1"/>
            <a:r>
              <a:rPr lang="en-US" dirty="0" smtClean="0"/>
              <a:t>Paints Germany in a more authoritarian light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79639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Thatcher milestones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1982- Falkland Island debacle- Britain’s proudest moment with Thatcher</a:t>
            </a:r>
          </a:p>
          <a:p>
            <a:pPr lvl="1"/>
            <a:r>
              <a:rPr lang="en-US" dirty="0" smtClean="0"/>
              <a:t>British citizens lived on the islands and she saved them </a:t>
            </a:r>
          </a:p>
          <a:p>
            <a:r>
              <a:rPr lang="en-US" dirty="0" smtClean="0"/>
              <a:t>“The Troubles”- continued struggle between Northern Ireland republicans and British parliament</a:t>
            </a:r>
            <a:r>
              <a:rPr lang="en-US" i="1" dirty="0" smtClean="0"/>
              <a:t>- devolution </a:t>
            </a:r>
          </a:p>
          <a:p>
            <a:pPr lvl="1"/>
            <a:r>
              <a:rPr lang="en-US" dirty="0" smtClean="0"/>
              <a:t>Assassination attempt in 1984- usher the Anglo-Irish Agreement (gave more power to Northern Ireland government)</a:t>
            </a:r>
          </a:p>
          <a:p>
            <a:r>
              <a:rPr lang="en-US" dirty="0" smtClean="0"/>
              <a:t>Double recession- poverty/interest rates/cost of living rose in 70s and 80s, highest unemployment in 1981</a:t>
            </a:r>
          </a:p>
          <a:p>
            <a:pPr lvl="1"/>
            <a:r>
              <a:rPr lang="en-US" dirty="0" smtClean="0"/>
              <a:t>Critics said this occurred because of Thatcher’s crusade against inflation </a:t>
            </a:r>
          </a:p>
        </p:txBody>
      </p:sp>
    </p:spTree>
    <p:extLst>
      <p:ext uri="{BB962C8B-B14F-4D97-AF65-F5344CB8AC3E}">
        <p14:creationId xmlns:p14="http://schemas.microsoft.com/office/powerpoint/2010/main" val="31611895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European union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Thatcher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779463" y="2393576"/>
            <a:ext cx="3566160" cy="3995501"/>
          </a:xfrm>
        </p:spPr>
        <p:txBody>
          <a:bodyPr>
            <a:normAutofit fontScale="47500" lnSpcReduction="20000"/>
          </a:bodyPr>
          <a:lstStyle/>
          <a:p>
            <a:r>
              <a:rPr lang="en-US" sz="3600" dirty="0" err="1" smtClean="0"/>
              <a:t>Euroskeptic</a:t>
            </a:r>
            <a:endParaRPr lang="en-US" sz="3600" dirty="0" smtClean="0"/>
          </a:p>
          <a:p>
            <a:r>
              <a:rPr lang="en-US" sz="3600" dirty="0" smtClean="0"/>
              <a:t>Thought UK contributed to much to EU budget </a:t>
            </a:r>
          </a:p>
          <a:p>
            <a:r>
              <a:rPr lang="en-US" sz="3600" dirty="0" smtClean="0"/>
              <a:t>“We have worked all these years to free Britain from paralysis of socialism only to see it creep through the back door of central control and bureaucracy in </a:t>
            </a:r>
            <a:r>
              <a:rPr lang="en-US" sz="3600" dirty="0" err="1" smtClean="0"/>
              <a:t>brussels</a:t>
            </a:r>
            <a:r>
              <a:rPr lang="en-US" sz="3600" dirty="0" smtClean="0"/>
              <a:t>” </a:t>
            </a:r>
          </a:p>
          <a:p>
            <a:r>
              <a:rPr lang="en-US" sz="3600" dirty="0" smtClean="0"/>
              <a:t>Critics say this was main reason Thatcher was ousted </a:t>
            </a:r>
          </a:p>
          <a:p>
            <a:r>
              <a:rPr lang="en-US" sz="3600" dirty="0" smtClean="0"/>
              <a:t>Foresaw </a:t>
            </a:r>
            <a:r>
              <a:rPr lang="en-US" sz="3600" dirty="0" err="1" smtClean="0"/>
              <a:t>Brexit</a:t>
            </a:r>
            <a:r>
              <a:rPr lang="en-US" sz="3600" dirty="0" smtClean="0"/>
              <a:t>? </a:t>
            </a:r>
          </a:p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Merkel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Pro-EU</a:t>
            </a:r>
          </a:p>
          <a:p>
            <a:r>
              <a:rPr lang="en-US" dirty="0" err="1" smtClean="0"/>
              <a:t>Brexit</a:t>
            </a:r>
            <a:r>
              <a:rPr lang="en-US" dirty="0" smtClean="0"/>
              <a:t> pushed Merkel into the informal leadership of EU</a:t>
            </a:r>
          </a:p>
          <a:p>
            <a:r>
              <a:rPr lang="en-US" dirty="0" smtClean="0"/>
              <a:t>Accepts the common currency</a:t>
            </a:r>
          </a:p>
          <a:p>
            <a:r>
              <a:rPr lang="en-US" dirty="0" smtClean="0"/>
              <a:t>Struggles with her party who is more weary of EU involvement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73040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Impact for women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Both women set precedence by being their country’s first female heads of government </a:t>
            </a:r>
          </a:p>
          <a:p>
            <a:pPr lvl="1"/>
            <a:r>
              <a:rPr lang="en-US" dirty="0" smtClean="0"/>
              <a:t>All about reputation left behind</a:t>
            </a:r>
          </a:p>
          <a:p>
            <a:r>
              <a:rPr lang="en-US" dirty="0" smtClean="0"/>
              <a:t>Thatcher’s mixed legacy- played into her role as a female, did not follow the Ethics of Care ideology </a:t>
            </a:r>
          </a:p>
          <a:p>
            <a:r>
              <a:rPr lang="en-US" dirty="0" smtClean="0"/>
              <a:t>Merkel</a:t>
            </a:r>
          </a:p>
          <a:p>
            <a:pPr lvl="1"/>
            <a:r>
              <a:rPr lang="en-US" dirty="0" smtClean="0"/>
              <a:t>Forbes “Most Powerful Woman” 7 times throughout political career</a:t>
            </a:r>
          </a:p>
          <a:p>
            <a:pPr lvl="1"/>
            <a:r>
              <a:rPr lang="en-US" dirty="0" smtClean="0"/>
              <a:t>Tries to keep gender out of discussion</a:t>
            </a:r>
          </a:p>
          <a:p>
            <a:pPr lvl="2"/>
            <a:r>
              <a:rPr lang="en-US" dirty="0" smtClean="0"/>
              <a:t>When asked why she didn’t embrace her gender in her campaign, she did not even entertain the question</a:t>
            </a:r>
          </a:p>
          <a:p>
            <a:pPr lvl="1"/>
            <a:r>
              <a:rPr lang="en-US" dirty="0" smtClean="0"/>
              <a:t>Cooperative attitude gives her a more positive reputation</a:t>
            </a:r>
          </a:p>
        </p:txBody>
      </p:sp>
    </p:spTree>
    <p:extLst>
      <p:ext uri="{BB962C8B-B14F-4D97-AF65-F5344CB8AC3E}">
        <p14:creationId xmlns:p14="http://schemas.microsoft.com/office/powerpoint/2010/main" val="17063788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3" y="1633416"/>
            <a:ext cx="7583488" cy="42973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dirty="0" smtClean="0"/>
              <a:t>“If Angela Merkel is convinced of the inevitability of a process, she moves on unsentimentally. But that is remarked on differently for her than it would be for a man. And should she seek a compromise, which would called political talent in a man, the newspapers call her hesitant</a:t>
            </a:r>
            <a:r>
              <a:rPr lang="en-US" sz="2800" i="1" dirty="0" smtClean="0"/>
              <a:t>. If she gets her own way, she’s called the iron lady whose path is littered with corpses of her male opponents.”</a:t>
            </a:r>
          </a:p>
          <a:p>
            <a:pPr marL="0" indent="0">
              <a:buNone/>
            </a:pPr>
            <a:r>
              <a:rPr lang="en-US" sz="2800" dirty="0" smtClean="0"/>
              <a:t>-Evelyn Roll, Angela Merkel’s biographer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8620619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Final Comparison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779463" y="1345920"/>
            <a:ext cx="3566160" cy="838200"/>
          </a:xfrm>
        </p:spPr>
        <p:txBody>
          <a:bodyPr/>
          <a:lstStyle/>
          <a:p>
            <a:r>
              <a:rPr lang="en-US" dirty="0" smtClean="0"/>
              <a:t>Merkel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779463" y="2015622"/>
            <a:ext cx="3566160" cy="2232598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Moderate policies </a:t>
            </a:r>
          </a:p>
          <a:p>
            <a:r>
              <a:rPr lang="en-US" dirty="0" smtClean="0"/>
              <a:t>Accepting of diversity </a:t>
            </a:r>
          </a:p>
          <a:p>
            <a:r>
              <a:rPr lang="en-US" dirty="0" smtClean="0"/>
              <a:t>So far, positive international and national reputation</a:t>
            </a:r>
          </a:p>
          <a:p>
            <a:r>
              <a:rPr lang="en-US" dirty="0" smtClean="0"/>
              <a:t>Liberal internationalist 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796791" y="1345920"/>
            <a:ext cx="3566160" cy="838200"/>
          </a:xfrm>
        </p:spPr>
        <p:txBody>
          <a:bodyPr/>
          <a:lstStyle/>
          <a:p>
            <a:r>
              <a:rPr lang="en-US" dirty="0" smtClean="0"/>
              <a:t>Thatcher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4796791" y="2015623"/>
            <a:ext cx="3566160" cy="2232598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Much more rapid change to country</a:t>
            </a:r>
          </a:p>
          <a:p>
            <a:r>
              <a:rPr lang="en-US" dirty="0" smtClean="0"/>
              <a:t>Negative reputation after term</a:t>
            </a:r>
          </a:p>
          <a:p>
            <a:r>
              <a:rPr lang="en-US" dirty="0" smtClean="0"/>
              <a:t>Neo-conservative devoted to British tradition and authority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23368" y="4868065"/>
            <a:ext cx="819520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Both women illustrate the impact of political socialization and geopolitics on political leaders’ ideologies, leadership styles, and actions. Although both are relatively conservative, each have a vastly different way of governing and thus have wildly different personas in the eyes of their citizens and the international community.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021412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recedent">
  <a:themeElements>
    <a:clrScheme name="Precedent">
      <a:dk1>
        <a:srgbClr val="921F07"/>
      </a:dk1>
      <a:lt1>
        <a:sysClr val="window" lastClr="FFFFFF"/>
      </a:lt1>
      <a:dk2>
        <a:srgbClr val="333333"/>
      </a:dk2>
      <a:lt2>
        <a:srgbClr val="E5E5D3"/>
      </a:lt2>
      <a:accent1>
        <a:srgbClr val="993232"/>
      </a:accent1>
      <a:accent2>
        <a:srgbClr val="9B6C34"/>
      </a:accent2>
      <a:accent3>
        <a:srgbClr val="736C5D"/>
      </a:accent3>
      <a:accent4>
        <a:srgbClr val="C9972B"/>
      </a:accent4>
      <a:accent5>
        <a:srgbClr val="C95F2B"/>
      </a:accent5>
      <a:accent6>
        <a:srgbClr val="8F7A05"/>
      </a:accent6>
      <a:hlink>
        <a:srgbClr val="933926"/>
      </a:hlink>
      <a:folHlink>
        <a:srgbClr val="916019"/>
      </a:folHlink>
    </a:clrScheme>
    <a:fontScheme name="Precedent">
      <a:majorFont>
        <a:latin typeface="Perpetua Titling MT"/>
        <a:ea typeface=""/>
        <a:cs typeface=""/>
        <a:font script="Jpan" typeface="ＭＳ Ｐ明朝"/>
      </a:majorFont>
      <a:minorFont>
        <a:latin typeface="Calisto MT"/>
        <a:ea typeface=""/>
        <a:cs typeface=""/>
        <a:font script="Jpan" typeface="ＭＳ Ｐ明朝"/>
      </a:minorFont>
    </a:fontScheme>
    <a:fmtScheme name="Precedent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90000"/>
                <a:satMod val="135000"/>
              </a:schemeClr>
            </a:gs>
            <a:gs pos="100000">
              <a:schemeClr val="phClr">
                <a:tint val="100000"/>
                <a:shade val="30000"/>
                <a:satMod val="135000"/>
              </a:schemeClr>
            </a:gs>
          </a:gsLst>
          <a:path path="circle">
            <a:fillToRect l="70000" t="10000" b="7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10000"/>
                <a:satMod val="135000"/>
              </a:schemeClr>
              <a:schemeClr val="phClr">
                <a:satMod val="150000"/>
                <a:lumMod val="110000"/>
              </a:schemeClr>
            </a:duotone>
          </a:blip>
          <a:stretch/>
        </a:blip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101600" dist="25400" dir="4800000" sx="103000" sy="103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l">
              <a:rot lat="0" lon="0" rev="3000000"/>
            </a:lightRig>
          </a:scene3d>
          <a:sp3d prstMaterial="softEdge">
            <a:bevelT w="0" h="0"/>
          </a:sp3d>
        </a:effectStyle>
        <a:effectStyle>
          <a:effectLst>
            <a:innerShdw blurRad="127000" dist="38100" dir="13200000">
              <a:srgbClr val="000000">
                <a:alpha val="75000"/>
              </a:srgbClr>
            </a:innerShdw>
            <a:outerShdw blurRad="38100" dist="12700" dir="1800000" sx="101000" sy="101000" rotWithShape="0">
              <a:srgbClr val="000000">
                <a:alpha val="40000"/>
              </a:srgbClr>
            </a:outerShdw>
            <a:reflection blurRad="127000" stA="25000" endPos="30000" dist="12700" dir="5400000" sy="-100000" rotWithShape="0"/>
          </a:effectLst>
          <a:scene3d>
            <a:camera prst="orthographicFront">
              <a:rot lat="0" lon="0" rev="0"/>
            </a:camera>
            <a:lightRig rig="twoPt" dir="t">
              <a:rot lat="0" lon="0" rev="1200000"/>
            </a:lightRig>
          </a:scene3d>
          <a:sp3d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90000"/>
                <a:satMod val="135000"/>
              </a:schemeClr>
            </a:gs>
            <a:gs pos="100000">
              <a:schemeClr val="phClr">
                <a:shade val="30000"/>
                <a:satMod val="150000"/>
              </a:schemeClr>
            </a:gs>
          </a:gsLst>
          <a:path path="circle">
            <a:fillToRect t="10000" r="70000" b="70000"/>
          </a:path>
        </a:gradFill>
        <a:blipFill rotWithShape="1">
          <a:blip xmlns:r="http://schemas.openxmlformats.org/officeDocument/2006/relationships" r:embed="rId2">
            <a:duotone>
              <a:schemeClr val="phClr">
                <a:shade val="10000"/>
                <a:satMod val="130000"/>
                <a:lumMod val="80000"/>
              </a:schemeClr>
              <a:schemeClr val="phClr">
                <a:satMod val="150000"/>
                <a:lumMod val="11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Precedent.thmx</Template>
  <TotalTime>1359</TotalTime>
  <Words>993</Words>
  <Application>Microsoft Office PowerPoint</Application>
  <PresentationFormat>On-screen Show (4:3)</PresentationFormat>
  <Paragraphs>129</Paragraphs>
  <Slides>14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Precedent</vt:lpstr>
      <vt:lpstr>Leading Ladies: an analysis of the female leadership of Angela Merkel and margaret Thatcher</vt:lpstr>
      <vt:lpstr>Overview</vt:lpstr>
      <vt:lpstr>Female leadership over time</vt:lpstr>
      <vt:lpstr>Margaret thatcher</vt:lpstr>
      <vt:lpstr>Angela Merkel</vt:lpstr>
      <vt:lpstr>Comparison of states</vt:lpstr>
      <vt:lpstr>Merkel ideology</vt:lpstr>
      <vt:lpstr>Thatcher ideology</vt:lpstr>
      <vt:lpstr>Merkel Milestones</vt:lpstr>
      <vt:lpstr>Thatcher milestones</vt:lpstr>
      <vt:lpstr>European union</vt:lpstr>
      <vt:lpstr>Impact for women</vt:lpstr>
      <vt:lpstr>PowerPoint Presentation</vt:lpstr>
      <vt:lpstr>Final Comparison</vt:lpstr>
    </vt:vector>
  </TitlesOfParts>
  <Company>Scholars Academy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Leading Ladies: an analysis of the female leadership of Angela Merkel and margaret Thatcher</dc:title>
  <dc:creator>Caitlyn Penter</dc:creator>
  <cp:lastModifiedBy>Jaclyn Bunch</cp:lastModifiedBy>
  <cp:revision>20</cp:revision>
  <dcterms:created xsi:type="dcterms:W3CDTF">2017-11-28T04:08:41Z</dcterms:created>
  <dcterms:modified xsi:type="dcterms:W3CDTF">2017-11-29T23:10:02Z</dcterms:modified>
</cp:coreProperties>
</file>