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5081250"/>
  <p:notesSz cx="20104100" cy="1508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78" y="4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03250"/>
            <a:ext cx="18093690" cy="241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34340" y="963138"/>
            <a:ext cx="12626340" cy="1832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6480"/>
              </a:lnSpc>
            </a:pPr>
            <a:r>
              <a:rPr sz="5950" dirty="0">
                <a:latin typeface="Times New Roman"/>
                <a:cs typeface="Times New Roman"/>
              </a:rPr>
              <a:t>Title</a:t>
            </a:r>
            <a:r>
              <a:rPr sz="5950" spc="-10" dirty="0">
                <a:latin typeface="Times New Roman"/>
                <a:cs typeface="Times New Roman"/>
              </a:rPr>
              <a:t> </a:t>
            </a:r>
            <a:r>
              <a:rPr sz="5950" dirty="0">
                <a:latin typeface="Times New Roman"/>
                <a:cs typeface="Times New Roman"/>
              </a:rPr>
              <a:t>of</a:t>
            </a:r>
            <a:r>
              <a:rPr sz="5950" spc="-5" dirty="0">
                <a:latin typeface="Times New Roman"/>
                <a:cs typeface="Times New Roman"/>
              </a:rPr>
              <a:t> </a:t>
            </a:r>
            <a:r>
              <a:rPr sz="5950" spc="-15" dirty="0">
                <a:latin typeface="Times New Roman"/>
                <a:cs typeface="Times New Roman"/>
              </a:rPr>
              <a:t>the</a:t>
            </a:r>
            <a:r>
              <a:rPr sz="5950" spc="-5" dirty="0">
                <a:latin typeface="Times New Roman"/>
                <a:cs typeface="Times New Roman"/>
              </a:rPr>
              <a:t> Research </a:t>
            </a:r>
            <a:r>
              <a:rPr sz="5950" dirty="0">
                <a:latin typeface="Times New Roman"/>
                <a:cs typeface="Times New Roman"/>
              </a:rPr>
              <a:t>Project</a:t>
            </a:r>
            <a:endParaRPr sz="5950">
              <a:latin typeface="Times New Roman"/>
              <a:cs typeface="Times New Roman"/>
            </a:endParaRPr>
          </a:p>
          <a:p>
            <a:pPr marL="2886075" marR="2874010" algn="ctr">
              <a:lnSpc>
                <a:spcPts val="2620"/>
              </a:lnSpc>
              <a:spcBef>
                <a:spcPts val="85"/>
              </a:spcBef>
            </a:pPr>
            <a:r>
              <a:rPr sz="2200" spc="-45" dirty="0">
                <a:latin typeface="Times New Roman"/>
                <a:cs typeface="Times New Roman"/>
              </a:rPr>
              <a:t>Your </a:t>
            </a:r>
            <a:r>
              <a:rPr sz="2200" spc="-10" dirty="0">
                <a:latin typeface="Times New Roman"/>
                <a:cs typeface="Times New Roman"/>
              </a:rPr>
              <a:t>name, </a:t>
            </a:r>
            <a:r>
              <a:rPr sz="2200" spc="-5" dirty="0">
                <a:latin typeface="Times New Roman"/>
                <a:cs typeface="Times New Roman"/>
              </a:rPr>
              <a:t>advisors’ name, names </a:t>
            </a:r>
            <a:r>
              <a:rPr sz="2200" dirty="0">
                <a:latin typeface="Times New Roman"/>
                <a:cs typeface="Times New Roman"/>
              </a:rPr>
              <a:t>of any </a:t>
            </a:r>
            <a:r>
              <a:rPr sz="2200" spc="-5" dirty="0">
                <a:latin typeface="Times New Roman"/>
                <a:cs typeface="Times New Roman"/>
              </a:rPr>
              <a:t>other </a:t>
            </a:r>
            <a:r>
              <a:rPr sz="2200" dirty="0">
                <a:latin typeface="Times New Roman"/>
                <a:cs typeface="Times New Roman"/>
              </a:rPr>
              <a:t>collaborators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Name</a:t>
            </a:r>
            <a:r>
              <a:rPr sz="2200" dirty="0">
                <a:latin typeface="Times New Roman"/>
                <a:cs typeface="Times New Roman"/>
              </a:rPr>
              <a:t> of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department,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Dartmouth</a:t>
            </a:r>
            <a:r>
              <a:rPr sz="2200" dirty="0">
                <a:latin typeface="Times New Roman"/>
                <a:cs typeface="Times New Roman"/>
              </a:rPr>
              <a:t> College</a:t>
            </a:r>
            <a:endParaRPr sz="2200">
              <a:latin typeface="Times New Roman"/>
              <a:cs typeface="Times New Roman"/>
            </a:endParaRPr>
          </a:p>
          <a:p>
            <a:pPr algn="ctr">
              <a:lnSpc>
                <a:spcPts val="2580"/>
              </a:lnSpc>
            </a:pPr>
            <a:r>
              <a:rPr sz="2200" dirty="0">
                <a:latin typeface="Times New Roman"/>
                <a:cs typeface="Times New Roman"/>
              </a:rPr>
              <a:t>Funding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source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(you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can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either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put </a:t>
            </a:r>
            <a:r>
              <a:rPr sz="2200" dirty="0">
                <a:latin typeface="Times New Roman"/>
                <a:cs typeface="Times New Roman"/>
              </a:rPr>
              <a:t>this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info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here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or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down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towards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bottom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in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an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“acknowledgements”section)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21868"/>
            <a:ext cx="20104100" cy="14859635"/>
            <a:chOff x="0" y="221868"/>
            <a:chExt cx="20104100" cy="14859635"/>
          </a:xfrm>
        </p:grpSpPr>
        <p:sp>
          <p:nvSpPr>
            <p:cNvPr id="4" name="object 4"/>
            <p:cNvSpPr/>
            <p:nvPr/>
          </p:nvSpPr>
          <p:spPr>
            <a:xfrm>
              <a:off x="0" y="221868"/>
              <a:ext cx="20104100" cy="14859635"/>
            </a:xfrm>
            <a:custGeom>
              <a:avLst/>
              <a:gdLst/>
              <a:ahLst/>
              <a:cxnLst/>
              <a:rect l="l" t="t" r="r" b="b"/>
              <a:pathLst>
                <a:path w="20104100" h="14859635">
                  <a:moveTo>
                    <a:pt x="20103591" y="375"/>
                  </a:moveTo>
                  <a:lnTo>
                    <a:pt x="0" y="375"/>
                  </a:lnTo>
                  <a:lnTo>
                    <a:pt x="0" y="14859252"/>
                  </a:lnTo>
                  <a:lnTo>
                    <a:pt x="20103591" y="14859252"/>
                  </a:lnTo>
                  <a:lnTo>
                    <a:pt x="20103591" y="375"/>
                  </a:lnTo>
                  <a:close/>
                </a:path>
              </a:pathLst>
            </a:custGeom>
            <a:solidFill>
              <a:srgbClr val="006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43725" y="9467468"/>
              <a:ext cx="5758815" cy="5614035"/>
            </a:xfrm>
            <a:custGeom>
              <a:avLst/>
              <a:gdLst/>
              <a:ahLst/>
              <a:cxnLst/>
              <a:rect l="l" t="t" r="r" b="b"/>
              <a:pathLst>
                <a:path w="5758815" h="5614034">
                  <a:moveTo>
                    <a:pt x="5758493" y="141"/>
                  </a:moveTo>
                  <a:lnTo>
                    <a:pt x="-175" y="141"/>
                  </a:lnTo>
                  <a:lnTo>
                    <a:pt x="-175" y="5613652"/>
                  </a:lnTo>
                  <a:lnTo>
                    <a:pt x="5758493" y="5613652"/>
                  </a:lnTo>
                  <a:lnTo>
                    <a:pt x="5758493" y="1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22795" y="9486406"/>
            <a:ext cx="5487035" cy="55556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12700">
              <a:lnSpc>
                <a:spcPct val="95900"/>
              </a:lnSpc>
              <a:spcBef>
                <a:spcPts val="185"/>
              </a:spcBef>
            </a:pPr>
            <a:r>
              <a:rPr sz="1800" spc="-5" dirty="0">
                <a:latin typeface="Arial MT"/>
                <a:cs typeface="Arial MT"/>
              </a:rPr>
              <a:t>People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social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creatures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require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companionship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from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others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succeed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life.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The </a:t>
            </a:r>
            <a:r>
              <a:rPr sz="1800" spc="-5" dirty="0">
                <a:latin typeface="Arial MT"/>
                <a:cs typeface="Arial MT"/>
              </a:rPr>
              <a:t> strength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this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connection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people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has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significant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impact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on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their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mental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Social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connections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people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can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ease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anxiety, 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depression,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stress,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prevent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loneliness,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boost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self-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worth.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Lack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social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connections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on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other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hand </a:t>
            </a:r>
            <a:r>
              <a:rPr sz="1800" dirty="0">
                <a:latin typeface="Arial MT"/>
                <a:cs typeface="Arial MT"/>
              </a:rPr>
              <a:t> can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challenge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mental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emotional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health.</a:t>
            </a:r>
            <a:endParaRPr sz="1800">
              <a:latin typeface="Arial MT"/>
              <a:cs typeface="Arial MT"/>
            </a:endParaRPr>
          </a:p>
          <a:p>
            <a:pPr marL="12700" marR="372745">
              <a:lnSpc>
                <a:spcPts val="2060"/>
              </a:lnSpc>
              <a:spcBef>
                <a:spcPts val="60"/>
              </a:spcBef>
            </a:pPr>
            <a:r>
              <a:rPr sz="1800" dirty="0">
                <a:latin typeface="Arial MT"/>
                <a:cs typeface="Arial MT"/>
              </a:rPr>
              <a:t>While </a:t>
            </a:r>
            <a:r>
              <a:rPr sz="1800" spc="-5" dirty="0">
                <a:latin typeface="Arial MT"/>
                <a:cs typeface="Arial MT"/>
              </a:rPr>
              <a:t>social media platforms </a:t>
            </a:r>
            <a:r>
              <a:rPr sz="1800" dirty="0">
                <a:latin typeface="Arial MT"/>
                <a:cs typeface="Arial MT"/>
              </a:rPr>
              <a:t>such as </a:t>
            </a:r>
            <a:r>
              <a:rPr sz="1800" spc="-5" dirty="0">
                <a:latin typeface="Arial MT"/>
                <a:cs typeface="Arial MT"/>
              </a:rPr>
              <a:t>Facebook,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Instagram,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Twitter,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YouTube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Snapchat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have</a:t>
            </a:r>
            <a:r>
              <a:rPr sz="1800" spc="5" dirty="0">
                <a:latin typeface="Arial MT"/>
                <a:cs typeface="Arial MT"/>
              </a:rPr>
              <a:t> it</a:t>
            </a:r>
            <a:endParaRPr sz="1800">
              <a:latin typeface="Arial MT"/>
              <a:cs typeface="Arial MT"/>
            </a:endParaRPr>
          </a:p>
          <a:p>
            <a:pPr marL="12700" marR="57150">
              <a:lnSpc>
                <a:spcPts val="2060"/>
              </a:lnSpc>
              <a:spcBef>
                <a:spcPts val="30"/>
              </a:spcBef>
            </a:pPr>
            <a:r>
              <a:rPr sz="1800" dirty="0">
                <a:latin typeface="Arial MT"/>
                <a:cs typeface="Arial MT"/>
              </a:rPr>
              <a:t>benefits in </a:t>
            </a:r>
            <a:r>
              <a:rPr sz="1800" spc="-5" dirty="0">
                <a:latin typeface="Arial MT"/>
                <a:cs typeface="Arial MT"/>
              </a:rPr>
              <a:t>connecting people </a:t>
            </a:r>
            <a:r>
              <a:rPr sz="1800" dirty="0">
                <a:latin typeface="Arial MT"/>
                <a:cs typeface="Arial MT"/>
              </a:rPr>
              <a:t>and sharing </a:t>
            </a:r>
            <a:r>
              <a:rPr sz="1800" spc="-5" dirty="0">
                <a:latin typeface="Arial MT"/>
                <a:cs typeface="Arial MT"/>
              </a:rPr>
              <a:t>information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 </a:t>
            </a:r>
            <a:r>
              <a:rPr sz="1800" spc="-5" dirty="0">
                <a:latin typeface="Arial MT"/>
                <a:cs typeface="Arial MT"/>
              </a:rPr>
              <a:t>ideas,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cannot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replace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real-world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human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70"/>
              </a:lnSpc>
            </a:pPr>
            <a:r>
              <a:rPr sz="1800" dirty="0">
                <a:latin typeface="Arial MT"/>
                <a:cs typeface="Arial MT"/>
              </a:rPr>
              <a:t>connection.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96100"/>
              </a:lnSpc>
              <a:spcBef>
                <a:spcPts val="35"/>
              </a:spcBef>
            </a:pPr>
            <a:r>
              <a:rPr sz="1800" spc="-5" dirty="0">
                <a:latin typeface="Arial MT"/>
                <a:cs typeface="Arial MT"/>
              </a:rPr>
              <a:t>Social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harm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mental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5" dirty="0">
                <a:latin typeface="Arial MT"/>
                <a:cs typeface="Arial MT"/>
              </a:rPr>
              <a:t>it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is 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associated </a:t>
            </a:r>
            <a:r>
              <a:rPr sz="1800" spc="-10" dirty="0">
                <a:latin typeface="Arial MT"/>
                <a:cs typeface="Arial MT"/>
              </a:rPr>
              <a:t>with </a:t>
            </a:r>
            <a:r>
              <a:rPr sz="1800" spc="-5" dirty="0">
                <a:latin typeface="Arial MT"/>
                <a:cs typeface="Arial MT"/>
              </a:rPr>
              <a:t>anxiety, </a:t>
            </a:r>
            <a:r>
              <a:rPr sz="1800" dirty="0">
                <a:latin typeface="Arial MT"/>
                <a:cs typeface="Arial MT"/>
              </a:rPr>
              <a:t>depression, low </a:t>
            </a:r>
            <a:r>
              <a:rPr sz="1800" spc="-5" dirty="0">
                <a:latin typeface="Arial MT"/>
                <a:cs typeface="Arial MT"/>
              </a:rPr>
              <a:t>quality </a:t>
            </a:r>
            <a:r>
              <a:rPr sz="1800" dirty="0">
                <a:latin typeface="Arial MT"/>
                <a:cs typeface="Arial MT"/>
              </a:rPr>
              <a:t>sleep,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 </a:t>
            </a:r>
            <a:r>
              <a:rPr sz="1800" spc="-5" dirty="0">
                <a:latin typeface="Arial MT"/>
                <a:cs typeface="Arial MT"/>
              </a:rPr>
              <a:t>low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self-esteem.</a:t>
            </a:r>
            <a:endParaRPr sz="1800">
              <a:latin typeface="Arial MT"/>
              <a:cs typeface="Arial MT"/>
            </a:endParaRPr>
          </a:p>
          <a:p>
            <a:pPr marL="12700" marR="81915">
              <a:lnSpc>
                <a:spcPts val="2060"/>
              </a:lnSpc>
              <a:spcBef>
                <a:spcPts val="55"/>
              </a:spcBef>
            </a:pPr>
            <a:r>
              <a:rPr sz="1800" spc="-5" dirty="0">
                <a:latin typeface="Arial MT"/>
                <a:cs typeface="Arial MT"/>
              </a:rPr>
              <a:t>Studies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show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people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who </a:t>
            </a:r>
            <a:r>
              <a:rPr sz="1800" spc="-5" dirty="0">
                <a:latin typeface="Arial MT"/>
                <a:cs typeface="Arial MT"/>
              </a:rPr>
              <a:t>spend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more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time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 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social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likely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have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affected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1995"/>
              </a:lnSpc>
            </a:pPr>
            <a:r>
              <a:rPr sz="1800" dirty="0">
                <a:latin typeface="Arial MT"/>
                <a:cs typeface="Arial MT"/>
              </a:rPr>
              <a:t>mental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issues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such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anxiety,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low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self-esteem</a:t>
            </a:r>
            <a:endParaRPr sz="1800">
              <a:latin typeface="Arial MT"/>
              <a:cs typeface="Arial MT"/>
            </a:endParaRPr>
          </a:p>
          <a:p>
            <a:pPr marL="12700" marR="434340">
              <a:lnSpc>
                <a:spcPts val="2039"/>
              </a:lnSpc>
              <a:spcBef>
                <a:spcPts val="120"/>
              </a:spcBef>
            </a:pPr>
            <a:r>
              <a:rPr sz="1800" dirty="0">
                <a:latin typeface="Arial MT"/>
                <a:cs typeface="Arial MT"/>
              </a:rPr>
              <a:t>and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depression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occasional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users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Berryman, </a:t>
            </a:r>
            <a:r>
              <a:rPr sz="1800" spc="-484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Ferguson &amp;</a:t>
            </a:r>
            <a:r>
              <a:rPr sz="1800" spc="-2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Negy,2018</a:t>
            </a:r>
            <a:r>
              <a:rPr sz="1800" dirty="0">
                <a:latin typeface="Arial MT"/>
                <a:cs typeface="Arial MT"/>
              </a:rPr>
              <a:t>).</a:t>
            </a:r>
            <a:endParaRPr sz="18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25236" y="4049648"/>
          <a:ext cx="5688965" cy="41624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8965"/>
              </a:tblGrid>
              <a:tr h="1790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85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6806">
                <a:tc>
                  <a:txBody>
                    <a:bodyPr/>
                    <a:lstStyle/>
                    <a:p>
                      <a:pPr marL="91440" marR="130175">
                        <a:lnSpc>
                          <a:spcPct val="95800"/>
                        </a:lnSpc>
                        <a:spcBef>
                          <a:spcPts val="100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media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can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be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defined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interactive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technologies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used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for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sharing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information,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interests, ideas.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developments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the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internet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past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couple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years have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enhanced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connection and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sharing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 information.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Social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media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has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however,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enhanced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connection.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Many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people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in 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world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today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have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access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electronic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devices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that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use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social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media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networks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alerting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them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global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events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updates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friends.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Social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media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is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an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ts val="1110"/>
                        </a:lnSpc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important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communication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tool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that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has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changed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how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27000" marB="0">
                    <a:lnL w="6350">
                      <a:solidFill>
                        <a:srgbClr val="0085E8"/>
                      </a:solidFill>
                      <a:prstDash val="solid"/>
                    </a:lnL>
                    <a:lnR w="6350">
                      <a:solidFill>
                        <a:srgbClr val="0085E8"/>
                      </a:solidFill>
                      <a:prstDash val="solid"/>
                    </a:lnR>
                    <a:lnT w="6350">
                      <a:solidFill>
                        <a:srgbClr val="0085E8"/>
                      </a:solidFill>
                      <a:prstDash val="solid"/>
                    </a:lnT>
                    <a:lnB w="6350">
                      <a:solidFill>
                        <a:srgbClr val="0085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329562">
                <a:tc>
                  <a:txBody>
                    <a:bodyPr/>
                    <a:lstStyle/>
                    <a:p>
                      <a:pPr marL="91440" marR="319405">
                        <a:lnSpc>
                          <a:spcPct val="95600"/>
                        </a:lnSpc>
                        <a:spcBef>
                          <a:spcPts val="85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humanity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interacts. Despite its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benefits in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enhancing </a:t>
                      </a:r>
                      <a:r>
                        <a:rPr sz="1800" spc="-4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communication, reliance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on it has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negative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consequences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the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mental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health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users.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108585" marB="0">
                    <a:lnT w="6350">
                      <a:solidFill>
                        <a:srgbClr val="0085E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423125" y="3429294"/>
            <a:ext cx="222948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b="1" spc="-5" dirty="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sz="2200" b="1" spc="-5" dirty="0">
                <a:solidFill>
                  <a:srgbClr val="FFFF00"/>
                </a:solidFill>
                <a:latin typeface="Arial"/>
                <a:cs typeface="Arial"/>
              </a:rPr>
              <a:t>NTRODUCTION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0857" y="8761000"/>
            <a:ext cx="11811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2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FFFF00"/>
                </a:solidFill>
                <a:latin typeface="Arial"/>
                <a:cs typeface="Arial"/>
              </a:rPr>
              <a:t>FF</a:t>
            </a:r>
            <a:r>
              <a:rPr sz="2000" b="1" spc="-20" dirty="0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sz="2000" b="1" spc="15" dirty="0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sz="2000" b="1" spc="-1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3069" y="8733569"/>
            <a:ext cx="3713479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b="1" dirty="0">
                <a:solidFill>
                  <a:srgbClr val="FFFF00"/>
                </a:solidFill>
                <a:latin typeface="Arial"/>
                <a:cs typeface="Arial"/>
              </a:rPr>
              <a:t>ROLE</a:t>
            </a:r>
            <a:r>
              <a:rPr sz="2200" b="1" spc="-5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5" dirty="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sz="2200" b="1" spc="-4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00"/>
                </a:solidFill>
                <a:latin typeface="Arial"/>
                <a:cs typeface="Arial"/>
              </a:rPr>
              <a:t>MENTAL</a:t>
            </a:r>
            <a:r>
              <a:rPr sz="2200" b="1" spc="-1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FFFF00"/>
                </a:solidFill>
                <a:latin typeface="Arial"/>
                <a:cs typeface="Arial"/>
              </a:rPr>
              <a:t>HEALTH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43150" y="8367817"/>
            <a:ext cx="190690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b="1" spc="-5" dirty="0">
                <a:solidFill>
                  <a:srgbClr val="FFFF00"/>
                </a:solidFill>
                <a:latin typeface="Arial"/>
                <a:cs typeface="Arial"/>
              </a:rPr>
              <a:t>CONCLUSION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7014" y="734948"/>
            <a:ext cx="17087850" cy="2513330"/>
          </a:xfrm>
          <a:prstGeom prst="rect">
            <a:avLst/>
          </a:prstGeom>
          <a:solidFill>
            <a:srgbClr val="FFFFFF"/>
          </a:solidFill>
          <a:ln w="4287">
            <a:solidFill>
              <a:srgbClr val="0085E8"/>
            </a:solidFill>
          </a:ln>
        </p:spPr>
        <p:txBody>
          <a:bodyPr vert="horz" wrap="square" lIns="0" tIns="304165" rIns="0" bIns="0" rtlCol="0">
            <a:spAutoFit/>
          </a:bodyPr>
          <a:lstStyle/>
          <a:p>
            <a:pPr marR="15240" algn="ctr">
              <a:lnSpc>
                <a:spcPts val="5740"/>
              </a:lnSpc>
              <a:spcBef>
                <a:spcPts val="2395"/>
              </a:spcBef>
              <a:tabLst>
                <a:tab pos="2976245" algn="l"/>
                <a:tab pos="3636010" algn="l"/>
                <a:tab pos="8123555" algn="l"/>
              </a:tabLst>
            </a:pPr>
            <a:r>
              <a:rPr sz="4800" dirty="0">
                <a:latin typeface="Times New Roman"/>
                <a:cs typeface="Times New Roman"/>
              </a:rPr>
              <a:t>The</a:t>
            </a:r>
            <a:r>
              <a:rPr sz="4800" spc="5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Effects	</a:t>
            </a:r>
            <a:r>
              <a:rPr sz="4800" dirty="0">
                <a:latin typeface="Times New Roman"/>
                <a:cs typeface="Times New Roman"/>
              </a:rPr>
              <a:t>of	Social</a:t>
            </a:r>
            <a:r>
              <a:rPr sz="4800" spc="15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Media</a:t>
            </a:r>
            <a:r>
              <a:rPr sz="4800" spc="15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Use	</a:t>
            </a:r>
            <a:r>
              <a:rPr sz="4800" dirty="0">
                <a:latin typeface="Times New Roman"/>
                <a:cs typeface="Times New Roman"/>
              </a:rPr>
              <a:t>on</a:t>
            </a:r>
            <a:r>
              <a:rPr sz="4800" spc="-45" dirty="0">
                <a:latin typeface="Times New Roman"/>
                <a:cs typeface="Times New Roman"/>
              </a:rPr>
              <a:t> </a:t>
            </a:r>
            <a:r>
              <a:rPr sz="4800" spc="-5" dirty="0">
                <a:latin typeface="Times New Roman"/>
                <a:cs typeface="Times New Roman"/>
              </a:rPr>
              <a:t>Mental</a:t>
            </a:r>
            <a:r>
              <a:rPr sz="4800" spc="-25" dirty="0">
                <a:latin typeface="Times New Roman"/>
                <a:cs typeface="Times New Roman"/>
              </a:rPr>
              <a:t> </a:t>
            </a:r>
            <a:r>
              <a:rPr sz="4800" dirty="0">
                <a:latin typeface="Times New Roman"/>
                <a:cs typeface="Times New Roman"/>
              </a:rPr>
              <a:t>Health</a:t>
            </a:r>
            <a:endParaRPr sz="4800">
              <a:latin typeface="Times New Roman"/>
              <a:cs typeface="Times New Roman"/>
            </a:endParaRPr>
          </a:p>
          <a:p>
            <a:pPr marL="5152390" marR="5155565" algn="ctr">
              <a:lnSpc>
                <a:spcPts val="2710"/>
              </a:lnSpc>
              <a:spcBef>
                <a:spcPts val="15"/>
              </a:spcBef>
            </a:pPr>
            <a:r>
              <a:rPr sz="2200" dirty="0">
                <a:latin typeface="Times New Roman"/>
                <a:cs typeface="Times New Roman"/>
              </a:rPr>
              <a:t>Brandy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Barlow,</a:t>
            </a:r>
            <a:r>
              <a:rPr sz="220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Richard</a:t>
            </a:r>
            <a:r>
              <a:rPr sz="2200" dirty="0">
                <a:latin typeface="Times New Roman"/>
                <a:cs typeface="Times New Roman"/>
              </a:rPr>
              <a:t> Sears. </a:t>
            </a:r>
            <a:r>
              <a:rPr sz="2200" spc="-5" dirty="0">
                <a:latin typeface="Times New Roman"/>
                <a:cs typeface="Times New Roman"/>
              </a:rPr>
              <a:t>Abnormal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Psychology,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West </a:t>
            </a:r>
            <a:r>
              <a:rPr sz="2200" spc="-53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Ga </a:t>
            </a:r>
            <a:r>
              <a:rPr sz="2200" dirty="0">
                <a:latin typeface="Times New Roman"/>
                <a:cs typeface="Times New Roman"/>
              </a:rPr>
              <a:t>technical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College.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060169" y="12611353"/>
            <a:ext cx="6044565" cy="2470150"/>
          </a:xfrm>
          <a:custGeom>
            <a:avLst/>
            <a:gdLst/>
            <a:ahLst/>
            <a:cxnLst/>
            <a:rect l="l" t="t" r="r" b="b"/>
            <a:pathLst>
              <a:path w="6044565" h="2470150">
                <a:moveTo>
                  <a:pt x="6043929" y="2469767"/>
                </a:moveTo>
                <a:lnTo>
                  <a:pt x="6043929" y="62"/>
                </a:lnTo>
                <a:lnTo>
                  <a:pt x="-355" y="62"/>
                </a:lnTo>
                <a:lnTo>
                  <a:pt x="-355" y="2469767"/>
                </a:lnTo>
                <a:lnTo>
                  <a:pt x="6043929" y="24697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527743" y="12632878"/>
            <a:ext cx="1193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References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140964" y="12894999"/>
            <a:ext cx="5701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Berryman,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C.,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Ferguson,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C.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J.,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&amp;Negy,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C.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(2018).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Social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140964" y="13157120"/>
            <a:ext cx="4512310" cy="5588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265"/>
              </a:spcBef>
            </a:pP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media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use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and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mental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health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among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young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 adults.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i="1" spc="-5" dirty="0">
                <a:solidFill>
                  <a:srgbClr val="212121"/>
                </a:solidFill>
                <a:latin typeface="Arial"/>
                <a:cs typeface="Arial"/>
              </a:rPr>
              <a:t>Psychiatric</a:t>
            </a:r>
            <a:r>
              <a:rPr sz="1800" i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212121"/>
                </a:solidFill>
                <a:latin typeface="Arial"/>
                <a:cs typeface="Arial"/>
              </a:rPr>
              <a:t>quarterly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i="1" spc="-5" dirty="0">
                <a:solidFill>
                  <a:srgbClr val="212121"/>
                </a:solidFill>
                <a:latin typeface="Arial"/>
                <a:cs typeface="Arial"/>
              </a:rPr>
              <a:t>89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(2),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307-314.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40964" y="13684361"/>
            <a:ext cx="5850890" cy="5619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060"/>
              </a:lnSpc>
              <a:spcBef>
                <a:spcPts val="250"/>
              </a:spcBef>
            </a:pP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Coyne,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S.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M.,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Rogers,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A.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A.,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Zurcher,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J.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D.,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Stockdale,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L., </a:t>
            </a:r>
            <a:r>
              <a:rPr sz="1800" spc="-484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&amp; Booth,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M.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(2020).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Does</a:t>
            </a:r>
            <a:r>
              <a:rPr sz="1800" spc="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time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spent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using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social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media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140964" y="14208907"/>
            <a:ext cx="5285740" cy="5588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>
              <a:lnSpc>
                <a:spcPts val="2039"/>
              </a:lnSpc>
              <a:spcBef>
                <a:spcPts val="265"/>
              </a:spcBef>
            </a:pP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impact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mental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health?: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An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12121"/>
                </a:solidFill>
                <a:latin typeface="Arial MT"/>
                <a:cs typeface="Arial MT"/>
              </a:rPr>
              <a:t>eight</a:t>
            </a:r>
            <a:r>
              <a:rPr sz="1800" spc="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year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longitudinal 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 study.</a:t>
            </a:r>
            <a:r>
              <a:rPr sz="1800" spc="1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i="1" spc="-5" dirty="0">
                <a:solidFill>
                  <a:srgbClr val="212121"/>
                </a:solidFill>
                <a:latin typeface="Arial"/>
                <a:cs typeface="Arial"/>
              </a:rPr>
              <a:t>Computers</a:t>
            </a:r>
            <a:r>
              <a:rPr sz="1800" i="1" spc="-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i="1" spc="5" dirty="0">
                <a:solidFill>
                  <a:srgbClr val="212121"/>
                </a:solidFill>
                <a:latin typeface="Arial"/>
                <a:cs typeface="Arial"/>
              </a:rPr>
              <a:t>in</a:t>
            </a:r>
            <a:r>
              <a:rPr sz="1800" i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212121"/>
                </a:solidFill>
                <a:latin typeface="Arial"/>
                <a:cs typeface="Arial"/>
              </a:rPr>
              <a:t>Human</a:t>
            </a:r>
            <a:r>
              <a:rPr sz="1800" i="1" spc="1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212121"/>
                </a:solidFill>
                <a:latin typeface="Arial"/>
                <a:cs typeface="Arial"/>
              </a:rPr>
              <a:t>Behavior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spc="-20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i="1" dirty="0">
                <a:solidFill>
                  <a:srgbClr val="212121"/>
                </a:solidFill>
                <a:latin typeface="Arial"/>
                <a:cs typeface="Arial"/>
              </a:rPr>
              <a:t>104</a:t>
            </a:r>
            <a:r>
              <a:rPr sz="1800" dirty="0">
                <a:solidFill>
                  <a:srgbClr val="212121"/>
                </a:solidFill>
                <a:latin typeface="Arial MT"/>
                <a:cs typeface="Arial MT"/>
              </a:rPr>
              <a:t>,</a:t>
            </a:r>
            <a:r>
              <a:rPr sz="1800" spc="-15" dirty="0">
                <a:solidFill>
                  <a:srgbClr val="212121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106160.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846810" y="9179178"/>
            <a:ext cx="5858510" cy="5904230"/>
            <a:chOff x="13846810" y="9179178"/>
            <a:chExt cx="5858510" cy="5904230"/>
          </a:xfrm>
        </p:grpSpPr>
        <p:sp>
          <p:nvSpPr>
            <p:cNvPr id="20" name="object 20"/>
            <p:cNvSpPr/>
            <p:nvPr/>
          </p:nvSpPr>
          <p:spPr>
            <a:xfrm>
              <a:off x="14083665" y="12639293"/>
              <a:ext cx="5619115" cy="2442210"/>
            </a:xfrm>
            <a:custGeom>
              <a:avLst/>
              <a:gdLst/>
              <a:ahLst/>
              <a:cxnLst/>
              <a:rect l="l" t="t" r="r" b="b"/>
              <a:pathLst>
                <a:path w="5619115" h="2442209">
                  <a:moveTo>
                    <a:pt x="-355" y="2441827"/>
                  </a:moveTo>
                  <a:lnTo>
                    <a:pt x="-355" y="61"/>
                  </a:lnTo>
                  <a:lnTo>
                    <a:pt x="5618617" y="61"/>
                  </a:lnTo>
                  <a:lnTo>
                    <a:pt x="5618617" y="2441827"/>
                  </a:lnTo>
                </a:path>
              </a:pathLst>
            </a:custGeom>
            <a:ln w="4287">
              <a:solidFill>
                <a:srgbClr val="0085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906500" y="9186798"/>
              <a:ext cx="5654040" cy="3281679"/>
            </a:xfrm>
            <a:custGeom>
              <a:avLst/>
              <a:gdLst/>
              <a:ahLst/>
              <a:cxnLst/>
              <a:rect l="l" t="t" r="r" b="b"/>
              <a:pathLst>
                <a:path w="5654040" h="3281679">
                  <a:moveTo>
                    <a:pt x="2827232" y="3281238"/>
                  </a:moveTo>
                  <a:lnTo>
                    <a:pt x="-351" y="3281238"/>
                  </a:lnTo>
                  <a:lnTo>
                    <a:pt x="-351" y="148"/>
                  </a:lnTo>
                  <a:lnTo>
                    <a:pt x="5653545" y="148"/>
                  </a:lnTo>
                  <a:lnTo>
                    <a:pt x="5653545" y="3281238"/>
                  </a:lnTo>
                  <a:lnTo>
                    <a:pt x="2827232" y="3281238"/>
                  </a:lnTo>
                  <a:close/>
                </a:path>
              </a:pathLst>
            </a:custGeom>
            <a:ln w="4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846810" y="9179178"/>
              <a:ext cx="5739130" cy="2613025"/>
            </a:xfrm>
            <a:custGeom>
              <a:avLst/>
              <a:gdLst/>
              <a:ahLst/>
              <a:cxnLst/>
              <a:rect l="l" t="t" r="r" b="b"/>
              <a:pathLst>
                <a:path w="5739130" h="2613025">
                  <a:moveTo>
                    <a:pt x="5738635" y="149"/>
                  </a:moveTo>
                  <a:lnTo>
                    <a:pt x="-349" y="149"/>
                  </a:lnTo>
                  <a:lnTo>
                    <a:pt x="-349" y="2613108"/>
                  </a:lnTo>
                  <a:lnTo>
                    <a:pt x="5738635" y="2613108"/>
                  </a:lnTo>
                  <a:lnTo>
                    <a:pt x="5738635" y="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3927610" y="9199901"/>
            <a:ext cx="5117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Social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media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plays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important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role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connecting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927610" y="9462022"/>
            <a:ext cx="5259070" cy="187007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ct val="95400"/>
              </a:lnSpc>
              <a:spcBef>
                <a:spcPts val="200"/>
              </a:spcBef>
            </a:pPr>
            <a:r>
              <a:rPr sz="1800" dirty="0">
                <a:latin typeface="Arial MT"/>
                <a:cs typeface="Arial MT"/>
              </a:rPr>
              <a:t>people, sharing ideas, </a:t>
            </a:r>
            <a:r>
              <a:rPr sz="1800" spc="-5" dirty="0">
                <a:latin typeface="Arial MT"/>
                <a:cs typeface="Arial MT"/>
              </a:rPr>
              <a:t>experiences </a:t>
            </a:r>
            <a:r>
              <a:rPr sz="1800" spc="-10" dirty="0">
                <a:latin typeface="Arial MT"/>
                <a:cs typeface="Arial MT"/>
              </a:rPr>
              <a:t>and </a:t>
            </a:r>
            <a:r>
              <a:rPr sz="1800" spc="-5" dirty="0">
                <a:latin typeface="Arial MT"/>
                <a:cs typeface="Arial MT"/>
              </a:rPr>
              <a:t>information.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Their </a:t>
            </a:r>
            <a:r>
              <a:rPr sz="1800" dirty="0">
                <a:latin typeface="Arial MT"/>
                <a:cs typeface="Arial MT"/>
              </a:rPr>
              <a:t>use </a:t>
            </a:r>
            <a:r>
              <a:rPr sz="1800" spc="-5" dirty="0">
                <a:latin typeface="Arial MT"/>
                <a:cs typeface="Arial MT"/>
              </a:rPr>
              <a:t>however </a:t>
            </a:r>
            <a:r>
              <a:rPr sz="1800" dirty="0">
                <a:latin typeface="Arial MT"/>
                <a:cs typeface="Arial MT"/>
              </a:rPr>
              <a:t>has </a:t>
            </a:r>
            <a:r>
              <a:rPr sz="1800" spc="-5" dirty="0">
                <a:latin typeface="Arial MT"/>
                <a:cs typeface="Arial MT"/>
              </a:rPr>
              <a:t>been associated </a:t>
            </a:r>
            <a:r>
              <a:rPr sz="1800" dirty="0">
                <a:latin typeface="Arial MT"/>
                <a:cs typeface="Arial MT"/>
              </a:rPr>
              <a:t>to </a:t>
            </a:r>
            <a:r>
              <a:rPr sz="1800" spc="-5" dirty="0">
                <a:latin typeface="Arial MT"/>
                <a:cs typeface="Arial MT"/>
              </a:rPr>
              <a:t>negative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consequences </a:t>
            </a:r>
            <a:r>
              <a:rPr sz="1800" dirty="0">
                <a:latin typeface="Arial MT"/>
                <a:cs typeface="Arial MT"/>
              </a:rPr>
              <a:t>on </a:t>
            </a:r>
            <a:r>
              <a:rPr sz="1800" spc="-5" dirty="0">
                <a:latin typeface="Arial MT"/>
                <a:cs typeface="Arial MT"/>
              </a:rPr>
              <a:t>mental health including anxiety, </a:t>
            </a:r>
            <a:r>
              <a:rPr sz="1800" dirty="0">
                <a:latin typeface="Arial MT"/>
                <a:cs typeface="Arial MT"/>
              </a:rPr>
              <a:t> depression, fear of </a:t>
            </a:r>
            <a:r>
              <a:rPr sz="1800" spc="-5" dirty="0">
                <a:latin typeface="Arial MT"/>
                <a:cs typeface="Arial MT"/>
              </a:rPr>
              <a:t>missing </a:t>
            </a:r>
            <a:r>
              <a:rPr sz="1800" spc="-10" dirty="0">
                <a:latin typeface="Arial MT"/>
                <a:cs typeface="Arial MT"/>
              </a:rPr>
              <a:t>out, </a:t>
            </a:r>
            <a:r>
              <a:rPr sz="1800" dirty="0">
                <a:latin typeface="Arial MT"/>
                <a:cs typeface="Arial MT"/>
              </a:rPr>
              <a:t>and </a:t>
            </a:r>
            <a:r>
              <a:rPr sz="1800" spc="-5" dirty="0">
                <a:latin typeface="Arial MT"/>
                <a:cs typeface="Arial MT"/>
              </a:rPr>
              <a:t>isolation. </a:t>
            </a:r>
            <a:r>
              <a:rPr sz="1800" dirty="0">
                <a:latin typeface="Arial MT"/>
                <a:cs typeface="Arial MT"/>
              </a:rPr>
              <a:t>It </a:t>
            </a:r>
            <a:r>
              <a:rPr sz="1800" spc="-15" dirty="0">
                <a:latin typeface="Arial MT"/>
                <a:cs typeface="Arial MT"/>
              </a:rPr>
              <a:t>is </a:t>
            </a:r>
            <a:r>
              <a:rPr sz="1800" spc="-5" dirty="0">
                <a:latin typeface="Arial MT"/>
                <a:cs typeface="Arial MT"/>
              </a:rPr>
              <a:t>a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critical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aspect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that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needs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addressed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to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avoid </a:t>
            </a:r>
            <a:r>
              <a:rPr sz="1800" spc="-5" dirty="0">
                <a:latin typeface="Arial MT"/>
                <a:cs typeface="Arial MT"/>
              </a:rPr>
              <a:t> negative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consequences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achieve positive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health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outcomes.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1437" y="9176956"/>
            <a:ext cx="19491325" cy="5906770"/>
            <a:chOff x="71437" y="9176956"/>
            <a:chExt cx="19491325" cy="5906770"/>
          </a:xfrm>
        </p:grpSpPr>
        <p:sp>
          <p:nvSpPr>
            <p:cNvPr id="26" name="object 26"/>
            <p:cNvSpPr/>
            <p:nvPr/>
          </p:nvSpPr>
          <p:spPr>
            <a:xfrm>
              <a:off x="13906500" y="9179178"/>
              <a:ext cx="5654040" cy="3281679"/>
            </a:xfrm>
            <a:custGeom>
              <a:avLst/>
              <a:gdLst/>
              <a:ahLst/>
              <a:cxnLst/>
              <a:rect l="l" t="t" r="r" b="b"/>
              <a:pathLst>
                <a:path w="5654040" h="3281679">
                  <a:moveTo>
                    <a:pt x="2827232" y="3281746"/>
                  </a:moveTo>
                  <a:lnTo>
                    <a:pt x="-351" y="3281746"/>
                  </a:lnTo>
                  <a:lnTo>
                    <a:pt x="-351" y="149"/>
                  </a:lnTo>
                  <a:lnTo>
                    <a:pt x="5653545" y="149"/>
                  </a:lnTo>
                  <a:lnTo>
                    <a:pt x="5653545" y="3281746"/>
                  </a:lnTo>
                  <a:lnTo>
                    <a:pt x="2827232" y="3281746"/>
                  </a:lnTo>
                  <a:close/>
                </a:path>
              </a:pathLst>
            </a:custGeom>
            <a:ln w="4287">
              <a:solidFill>
                <a:srgbClr val="0085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3659" y="9467468"/>
              <a:ext cx="6648450" cy="5614035"/>
            </a:xfrm>
            <a:custGeom>
              <a:avLst/>
              <a:gdLst/>
              <a:ahLst/>
              <a:cxnLst/>
              <a:rect l="l" t="t" r="r" b="b"/>
              <a:pathLst>
                <a:path w="6648450" h="5614034">
                  <a:moveTo>
                    <a:pt x="-1" y="5613652"/>
                  </a:moveTo>
                  <a:lnTo>
                    <a:pt x="-1" y="141"/>
                  </a:lnTo>
                  <a:lnTo>
                    <a:pt x="6648280" y="141"/>
                  </a:lnTo>
                  <a:lnTo>
                    <a:pt x="6648280" y="5613652"/>
                  </a:lnTo>
                </a:path>
              </a:pathLst>
            </a:custGeom>
            <a:ln w="4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659" y="9457943"/>
              <a:ext cx="6649084" cy="5127625"/>
            </a:xfrm>
            <a:custGeom>
              <a:avLst/>
              <a:gdLst/>
              <a:ahLst/>
              <a:cxnLst/>
              <a:rect l="l" t="t" r="r" b="b"/>
              <a:pathLst>
                <a:path w="6649084" h="5127625">
                  <a:moveTo>
                    <a:pt x="6648915" y="142"/>
                  </a:moveTo>
                  <a:lnTo>
                    <a:pt x="-1" y="142"/>
                  </a:lnTo>
                  <a:lnTo>
                    <a:pt x="-1" y="5127637"/>
                  </a:lnTo>
                  <a:lnTo>
                    <a:pt x="6648915" y="5127637"/>
                  </a:lnTo>
                  <a:lnTo>
                    <a:pt x="6648915" y="1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51887" y="9477261"/>
            <a:ext cx="6338570" cy="39827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96000"/>
              </a:lnSpc>
              <a:spcBef>
                <a:spcPts val="185"/>
              </a:spcBef>
            </a:pPr>
            <a:r>
              <a:rPr sz="1800" spc="-5" dirty="0">
                <a:latin typeface="Arial MT"/>
                <a:cs typeface="Arial MT"/>
              </a:rPr>
              <a:t>Whereas </a:t>
            </a:r>
            <a:r>
              <a:rPr sz="1800" dirty="0">
                <a:latin typeface="Arial MT"/>
                <a:cs typeface="Arial MT"/>
              </a:rPr>
              <a:t>social </a:t>
            </a:r>
            <a:r>
              <a:rPr sz="1800" spc="-5" dirty="0">
                <a:latin typeface="Arial MT"/>
                <a:cs typeface="Arial MT"/>
              </a:rPr>
              <a:t>media </a:t>
            </a:r>
            <a:r>
              <a:rPr sz="1800" dirty="0">
                <a:latin typeface="Arial MT"/>
                <a:cs typeface="Arial MT"/>
              </a:rPr>
              <a:t>do not provide </a:t>
            </a:r>
            <a:r>
              <a:rPr sz="1800" spc="-10" dirty="0">
                <a:latin typeface="Arial MT"/>
                <a:cs typeface="Arial MT"/>
              </a:rPr>
              <a:t>the </a:t>
            </a:r>
            <a:r>
              <a:rPr sz="1800" spc="-5" dirty="0">
                <a:latin typeface="Arial MT"/>
                <a:cs typeface="Arial MT"/>
              </a:rPr>
              <a:t>same psychological </a:t>
            </a:r>
            <a:r>
              <a:rPr sz="1800" dirty="0">
                <a:latin typeface="Arial MT"/>
                <a:cs typeface="Arial MT"/>
              </a:rPr>
              <a:t> benefits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those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achieved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through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real-world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face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face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human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interaction,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still</a:t>
            </a:r>
            <a:r>
              <a:rPr sz="1800" spc="5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positive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aspects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connected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to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these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platforms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(</a:t>
            </a:r>
            <a:r>
              <a:rPr sz="1800" spc="-5" dirty="0">
                <a:solidFill>
                  <a:srgbClr val="212121"/>
                </a:solidFill>
                <a:latin typeface="Arial MT"/>
                <a:cs typeface="Arial MT"/>
              </a:rPr>
              <a:t>Booth,2020)</a:t>
            </a:r>
            <a:r>
              <a:rPr sz="1800" spc="-5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ts val="2014"/>
              </a:lnSpc>
            </a:pPr>
            <a:r>
              <a:rPr sz="1800" spc="-5" dirty="0">
                <a:latin typeface="Arial MT"/>
                <a:cs typeface="Arial MT"/>
              </a:rPr>
              <a:t>Social media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enables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people to;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2075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spc="-5" dirty="0">
                <a:latin typeface="Arial MT"/>
                <a:cs typeface="Arial MT"/>
              </a:rPr>
              <a:t>Socialize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network.</a:t>
            </a:r>
            <a:endParaRPr sz="1800">
              <a:latin typeface="Arial MT"/>
              <a:cs typeface="Arial MT"/>
            </a:endParaRPr>
          </a:p>
          <a:p>
            <a:pPr marL="469265" marR="261620" indent="-228600">
              <a:lnSpc>
                <a:spcPts val="2060"/>
              </a:lnSpc>
              <a:spcBef>
                <a:spcPts val="114"/>
              </a:spcBef>
              <a:buFont typeface="Wingdings"/>
              <a:buChar char=""/>
              <a:tabLst>
                <a:tab pos="469900" algn="l"/>
              </a:tabLst>
            </a:pPr>
            <a:r>
              <a:rPr sz="1800" dirty="0">
                <a:latin typeface="Arial MT"/>
                <a:cs typeface="Arial MT"/>
              </a:rPr>
              <a:t>Help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seek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offer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emotional </a:t>
            </a:r>
            <a:r>
              <a:rPr sz="1800" dirty="0">
                <a:latin typeface="Arial MT"/>
                <a:cs typeface="Arial MT"/>
              </a:rPr>
              <a:t>support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during challenging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times.</a:t>
            </a:r>
            <a:endParaRPr sz="1800">
              <a:latin typeface="Arial MT"/>
              <a:cs typeface="Arial MT"/>
            </a:endParaRPr>
          </a:p>
          <a:p>
            <a:pPr marL="12700" marR="486409" indent="228600">
              <a:lnSpc>
                <a:spcPts val="2060"/>
              </a:lnSpc>
              <a:spcBef>
                <a:spcPts val="10"/>
              </a:spcBef>
              <a:buFont typeface="Wingdings"/>
              <a:buChar char=""/>
              <a:tabLst>
                <a:tab pos="469900" algn="l"/>
              </a:tabLst>
            </a:pPr>
            <a:r>
              <a:rPr sz="1800" dirty="0">
                <a:latin typeface="Arial MT"/>
                <a:cs typeface="Arial MT"/>
              </a:rPr>
              <a:t>Provides</a:t>
            </a:r>
            <a:r>
              <a:rPr sz="1800" spc="-5" dirty="0">
                <a:latin typeface="Arial MT"/>
                <a:cs typeface="Arial MT"/>
              </a:rPr>
              <a:t> a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platform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for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self-expression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and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creativity.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The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negative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effects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include;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1989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dirty="0">
                <a:latin typeface="Arial MT"/>
                <a:cs typeface="Arial MT"/>
              </a:rPr>
              <a:t>Triggering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feeling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inadequacy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about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appearance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life.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2065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spc="-5" dirty="0">
                <a:latin typeface="Arial MT"/>
                <a:cs typeface="Arial MT"/>
              </a:rPr>
              <a:t>Anxiety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5" dirty="0">
                <a:latin typeface="Arial MT"/>
                <a:cs typeface="Arial MT"/>
              </a:rPr>
              <a:t> depression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2065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dirty="0">
                <a:latin typeface="Arial MT"/>
                <a:cs typeface="Arial MT"/>
              </a:rPr>
              <a:t>Fear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missing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out.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2075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spc="-5" dirty="0">
                <a:latin typeface="Arial MT"/>
                <a:cs typeface="Arial MT"/>
              </a:rPr>
              <a:t>Self-absorption</a:t>
            </a:r>
            <a:endParaRPr sz="1800">
              <a:latin typeface="Arial MT"/>
              <a:cs typeface="Arial MT"/>
            </a:endParaRPr>
          </a:p>
          <a:p>
            <a:pPr marL="469265" indent="-229235">
              <a:lnSpc>
                <a:spcPts val="2125"/>
              </a:lnSpc>
              <a:buFont typeface="Wingdings"/>
              <a:buChar char=""/>
              <a:tabLst>
                <a:tab pos="469900" algn="l"/>
              </a:tabLst>
            </a:pPr>
            <a:r>
              <a:rPr sz="1800" spc="-5" dirty="0">
                <a:latin typeface="Arial MT"/>
                <a:cs typeface="Arial MT"/>
              </a:rPr>
              <a:t>Cyber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bulling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71516" y="4049409"/>
            <a:ext cx="19510375" cy="11034395"/>
            <a:chOff x="71516" y="4049409"/>
            <a:chExt cx="19510375" cy="11034395"/>
          </a:xfrm>
        </p:grpSpPr>
        <p:sp>
          <p:nvSpPr>
            <p:cNvPr id="31" name="object 31"/>
            <p:cNvSpPr/>
            <p:nvPr/>
          </p:nvSpPr>
          <p:spPr>
            <a:xfrm>
              <a:off x="73659" y="9457943"/>
              <a:ext cx="6648450" cy="5623560"/>
            </a:xfrm>
            <a:custGeom>
              <a:avLst/>
              <a:gdLst/>
              <a:ahLst/>
              <a:cxnLst/>
              <a:rect l="l" t="t" r="r" b="b"/>
              <a:pathLst>
                <a:path w="6648450" h="5623559">
                  <a:moveTo>
                    <a:pt x="-1" y="5623177"/>
                  </a:moveTo>
                  <a:lnTo>
                    <a:pt x="-1" y="142"/>
                  </a:lnTo>
                  <a:lnTo>
                    <a:pt x="6648280" y="142"/>
                  </a:lnTo>
                  <a:lnTo>
                    <a:pt x="6648280" y="5623177"/>
                  </a:lnTo>
                </a:path>
              </a:pathLst>
            </a:custGeom>
            <a:ln w="4287">
              <a:solidFill>
                <a:srgbClr val="0085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3890624" y="4051553"/>
              <a:ext cx="5689600" cy="3913504"/>
            </a:xfrm>
            <a:custGeom>
              <a:avLst/>
              <a:gdLst/>
              <a:ahLst/>
              <a:cxnLst/>
              <a:rect l="l" t="t" r="r" b="b"/>
              <a:pathLst>
                <a:path w="5689600" h="3913504">
                  <a:moveTo>
                    <a:pt x="5689105" y="278"/>
                  </a:moveTo>
                  <a:lnTo>
                    <a:pt x="-351" y="278"/>
                  </a:lnTo>
                  <a:lnTo>
                    <a:pt x="-351" y="3913684"/>
                  </a:lnTo>
                  <a:lnTo>
                    <a:pt x="5689105" y="3913684"/>
                  </a:lnTo>
                  <a:lnTo>
                    <a:pt x="5689105" y="2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81711" y="4097551"/>
              <a:ext cx="5506326" cy="382077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3890624" y="4051553"/>
              <a:ext cx="5688965" cy="3912870"/>
            </a:xfrm>
            <a:custGeom>
              <a:avLst/>
              <a:gdLst/>
              <a:ahLst/>
              <a:cxnLst/>
              <a:rect l="l" t="t" r="r" b="b"/>
              <a:pathLst>
                <a:path w="5688965" h="3912870">
                  <a:moveTo>
                    <a:pt x="2844377" y="3913049"/>
                  </a:moveTo>
                  <a:lnTo>
                    <a:pt x="-351" y="3913049"/>
                  </a:lnTo>
                  <a:lnTo>
                    <a:pt x="-351" y="278"/>
                  </a:lnTo>
                  <a:lnTo>
                    <a:pt x="5688470" y="278"/>
                  </a:lnTo>
                  <a:lnTo>
                    <a:pt x="5688470" y="3913049"/>
                  </a:lnTo>
                  <a:lnTo>
                    <a:pt x="2844377" y="3913049"/>
                  </a:lnTo>
                  <a:close/>
                </a:path>
              </a:pathLst>
            </a:custGeom>
            <a:ln w="4287">
              <a:solidFill>
                <a:srgbClr val="0085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21475" y="4288408"/>
              <a:ext cx="6649084" cy="3931285"/>
            </a:xfrm>
            <a:custGeom>
              <a:avLst/>
              <a:gdLst/>
              <a:ahLst/>
              <a:cxnLst/>
              <a:rect l="l" t="t" r="r" b="b"/>
              <a:pathLst>
                <a:path w="6649084" h="3931284">
                  <a:moveTo>
                    <a:pt x="6648747" y="272"/>
                  </a:moveTo>
                  <a:lnTo>
                    <a:pt x="-169" y="272"/>
                  </a:lnTo>
                  <a:lnTo>
                    <a:pt x="-169" y="3931458"/>
                  </a:lnTo>
                  <a:lnTo>
                    <a:pt x="6648747" y="3931458"/>
                  </a:lnTo>
                  <a:lnTo>
                    <a:pt x="6648747" y="2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79" y="4334400"/>
              <a:ext cx="6464808" cy="383530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721475" y="4288408"/>
              <a:ext cx="6648450" cy="3636010"/>
            </a:xfrm>
            <a:custGeom>
              <a:avLst/>
              <a:gdLst/>
              <a:ahLst/>
              <a:cxnLst/>
              <a:rect l="l" t="t" r="r" b="b"/>
              <a:pathLst>
                <a:path w="6648450" h="3636009">
                  <a:moveTo>
                    <a:pt x="3323971" y="3636190"/>
                  </a:moveTo>
                  <a:lnTo>
                    <a:pt x="-169" y="3636190"/>
                  </a:lnTo>
                  <a:lnTo>
                    <a:pt x="-169" y="272"/>
                  </a:lnTo>
                  <a:lnTo>
                    <a:pt x="6648112" y="272"/>
                  </a:lnTo>
                  <a:lnTo>
                    <a:pt x="6648112" y="3636190"/>
                  </a:lnTo>
                  <a:lnTo>
                    <a:pt x="3323971" y="3636190"/>
                  </a:lnTo>
                  <a:close/>
                </a:path>
              </a:pathLst>
            </a:custGeom>
            <a:ln w="4287">
              <a:solidFill>
                <a:srgbClr val="0085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568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Memory in the Two Cerebral Hemispheres M.G. Funnell, M.K. Colvin, &amp; M.S. Gazzaniga Center for Cognitive Neuroscience, Dartmouth College</dc:title>
  <dc:creator>Margaret Funnell</dc:creator>
  <cp:lastModifiedBy>Kevin</cp:lastModifiedBy>
  <cp:revision>1</cp:revision>
  <dcterms:created xsi:type="dcterms:W3CDTF">2021-10-06T20:20:47Z</dcterms:created>
  <dcterms:modified xsi:type="dcterms:W3CDTF">2021-10-06T20:22:48Z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2021-10-06T00:00:00Z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2021-10-06T00:00:00Z</vt:filetime>
  </property>
</Properties>
</file>