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36576000" cy="23774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7488" userDrawn="1">
          <p15:clr>
            <a:srgbClr val="A4A3A4"/>
          </p15:clr>
        </p15:guide>
        <p15:guide id="2" pos="115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7015" autoAdjust="0"/>
    <p:restoredTop sz="94660"/>
  </p:normalViewPr>
  <p:slideViewPr>
    <p:cSldViewPr snapToGrid="0">
      <p:cViewPr>
        <p:scale>
          <a:sx n="27" d="100"/>
          <a:sy n="27" d="100"/>
        </p:scale>
        <p:origin x="-204" y="-150"/>
      </p:cViewPr>
      <p:guideLst>
        <p:guide orient="horz" pos="7488"/>
        <p:guide pos="1152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3890859"/>
            <a:ext cx="31089600" cy="8277013"/>
          </a:xfrm>
        </p:spPr>
        <p:txBody>
          <a:bodyPr anchor="b"/>
          <a:lstStyle>
            <a:lvl1pPr algn="ctr">
              <a:defRPr sz="20800"/>
            </a:lvl1pPr>
          </a:lstStyle>
          <a:p>
            <a:r>
              <a:rPr lang="en-US"/>
              <a:t>Click to edit Master title style</a:t>
            </a:r>
            <a:endParaRPr lang="en-US" dirty="0"/>
          </a:p>
        </p:txBody>
      </p:sp>
      <p:sp>
        <p:nvSpPr>
          <p:cNvPr id="3" name="Subtitle 2"/>
          <p:cNvSpPr>
            <a:spLocks noGrp="1"/>
          </p:cNvSpPr>
          <p:nvPr>
            <p:ph type="subTitle" idx="1"/>
          </p:nvPr>
        </p:nvSpPr>
        <p:spPr>
          <a:xfrm>
            <a:off x="4572000" y="12487065"/>
            <a:ext cx="27432000" cy="5739975"/>
          </a:xfrm>
        </p:spPr>
        <p:txBody>
          <a:bodyPr/>
          <a:lstStyle>
            <a:lvl1pPr marL="0" indent="0" algn="ctr">
              <a:buNone/>
              <a:defRPr sz="8320"/>
            </a:lvl1pPr>
            <a:lvl2pPr marL="1584975" indent="0" algn="ctr">
              <a:buNone/>
              <a:defRPr sz="6933"/>
            </a:lvl2pPr>
            <a:lvl3pPr marL="3169950" indent="0" algn="ctr">
              <a:buNone/>
              <a:defRPr sz="6240"/>
            </a:lvl3pPr>
            <a:lvl4pPr marL="4754926" indent="0" algn="ctr">
              <a:buNone/>
              <a:defRPr sz="5547"/>
            </a:lvl4pPr>
            <a:lvl5pPr marL="6339901" indent="0" algn="ctr">
              <a:buNone/>
              <a:defRPr sz="5547"/>
            </a:lvl5pPr>
            <a:lvl6pPr marL="7924876" indent="0" algn="ctr">
              <a:buNone/>
              <a:defRPr sz="5547"/>
            </a:lvl6pPr>
            <a:lvl7pPr marL="9509851" indent="0" algn="ctr">
              <a:buNone/>
              <a:defRPr sz="5547"/>
            </a:lvl7pPr>
            <a:lvl8pPr marL="11094827" indent="0" algn="ctr">
              <a:buNone/>
              <a:defRPr sz="5547"/>
            </a:lvl8pPr>
            <a:lvl9pPr marL="12679802" indent="0" algn="ctr">
              <a:buNone/>
              <a:defRPr sz="554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3507306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3540689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265767"/>
            <a:ext cx="7886700" cy="2014770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265767"/>
            <a:ext cx="23202900" cy="201477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4220136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261353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5927097"/>
            <a:ext cx="31546800" cy="9889488"/>
          </a:xfrm>
        </p:spPr>
        <p:txBody>
          <a:bodyPr anchor="b"/>
          <a:lstStyle>
            <a:lvl1pPr>
              <a:defRPr sz="20800"/>
            </a:lvl1pPr>
          </a:lstStyle>
          <a:p>
            <a:r>
              <a:rPr lang="en-US"/>
              <a:t>Click to edit Master title style</a:t>
            </a:r>
            <a:endParaRPr lang="en-US" dirty="0"/>
          </a:p>
        </p:txBody>
      </p:sp>
      <p:sp>
        <p:nvSpPr>
          <p:cNvPr id="3" name="Text Placeholder 2"/>
          <p:cNvSpPr>
            <a:spLocks noGrp="1"/>
          </p:cNvSpPr>
          <p:nvPr>
            <p:ph type="body" idx="1"/>
          </p:nvPr>
        </p:nvSpPr>
        <p:spPr>
          <a:xfrm>
            <a:off x="2495552" y="15910144"/>
            <a:ext cx="31546800" cy="5200648"/>
          </a:xfrm>
        </p:spPr>
        <p:txBody>
          <a:bodyPr/>
          <a:lstStyle>
            <a:lvl1pPr marL="0" indent="0">
              <a:buNone/>
              <a:defRPr sz="8320">
                <a:solidFill>
                  <a:schemeClr val="tx1"/>
                </a:solidFill>
              </a:defRPr>
            </a:lvl1pPr>
            <a:lvl2pPr marL="1584975" indent="0">
              <a:buNone/>
              <a:defRPr sz="6933">
                <a:solidFill>
                  <a:schemeClr val="tx1">
                    <a:tint val="75000"/>
                  </a:schemeClr>
                </a:solidFill>
              </a:defRPr>
            </a:lvl2pPr>
            <a:lvl3pPr marL="3169950" indent="0">
              <a:buNone/>
              <a:defRPr sz="6240">
                <a:solidFill>
                  <a:schemeClr val="tx1">
                    <a:tint val="75000"/>
                  </a:schemeClr>
                </a:solidFill>
              </a:defRPr>
            </a:lvl3pPr>
            <a:lvl4pPr marL="4754926" indent="0">
              <a:buNone/>
              <a:defRPr sz="5547">
                <a:solidFill>
                  <a:schemeClr val="tx1">
                    <a:tint val="75000"/>
                  </a:schemeClr>
                </a:solidFill>
              </a:defRPr>
            </a:lvl4pPr>
            <a:lvl5pPr marL="6339901" indent="0">
              <a:buNone/>
              <a:defRPr sz="5547">
                <a:solidFill>
                  <a:schemeClr val="tx1">
                    <a:tint val="75000"/>
                  </a:schemeClr>
                </a:solidFill>
              </a:defRPr>
            </a:lvl5pPr>
            <a:lvl6pPr marL="7924876" indent="0">
              <a:buNone/>
              <a:defRPr sz="5547">
                <a:solidFill>
                  <a:schemeClr val="tx1">
                    <a:tint val="75000"/>
                  </a:schemeClr>
                </a:solidFill>
              </a:defRPr>
            </a:lvl6pPr>
            <a:lvl7pPr marL="9509851" indent="0">
              <a:buNone/>
              <a:defRPr sz="5547">
                <a:solidFill>
                  <a:schemeClr val="tx1">
                    <a:tint val="75000"/>
                  </a:schemeClr>
                </a:solidFill>
              </a:defRPr>
            </a:lvl7pPr>
            <a:lvl8pPr marL="11094827" indent="0">
              <a:buNone/>
              <a:defRPr sz="5547">
                <a:solidFill>
                  <a:schemeClr val="tx1">
                    <a:tint val="75000"/>
                  </a:schemeClr>
                </a:solidFill>
              </a:defRPr>
            </a:lvl8pPr>
            <a:lvl9pPr marL="12679802" indent="0">
              <a:buNone/>
              <a:defRPr sz="554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2077947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6328834"/>
            <a:ext cx="15544800" cy="150846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6328834"/>
            <a:ext cx="15544800" cy="150846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3476826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265772"/>
            <a:ext cx="31546800" cy="459528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5828032"/>
            <a:ext cx="15473360" cy="2856228"/>
          </a:xfrm>
        </p:spPr>
        <p:txBody>
          <a:bodyPr anchor="b"/>
          <a:lstStyle>
            <a:lvl1pPr marL="0" indent="0">
              <a:buNone/>
              <a:defRPr sz="8320" b="1"/>
            </a:lvl1pPr>
            <a:lvl2pPr marL="1584975" indent="0">
              <a:buNone/>
              <a:defRPr sz="6933" b="1"/>
            </a:lvl2pPr>
            <a:lvl3pPr marL="3169950" indent="0">
              <a:buNone/>
              <a:defRPr sz="6240" b="1"/>
            </a:lvl3pPr>
            <a:lvl4pPr marL="4754926" indent="0">
              <a:buNone/>
              <a:defRPr sz="5547" b="1"/>
            </a:lvl4pPr>
            <a:lvl5pPr marL="6339901" indent="0">
              <a:buNone/>
              <a:defRPr sz="5547" b="1"/>
            </a:lvl5pPr>
            <a:lvl6pPr marL="7924876" indent="0">
              <a:buNone/>
              <a:defRPr sz="5547" b="1"/>
            </a:lvl6pPr>
            <a:lvl7pPr marL="9509851" indent="0">
              <a:buNone/>
              <a:defRPr sz="5547" b="1"/>
            </a:lvl7pPr>
            <a:lvl8pPr marL="11094827" indent="0">
              <a:buNone/>
              <a:defRPr sz="5547" b="1"/>
            </a:lvl8pPr>
            <a:lvl9pPr marL="12679802" indent="0">
              <a:buNone/>
              <a:defRPr sz="5547" b="1"/>
            </a:lvl9pPr>
          </a:lstStyle>
          <a:p>
            <a:pPr lvl="0"/>
            <a:r>
              <a:rPr lang="en-US"/>
              <a:t>Edit Master text styles</a:t>
            </a:r>
          </a:p>
        </p:txBody>
      </p:sp>
      <p:sp>
        <p:nvSpPr>
          <p:cNvPr id="4" name="Content Placeholder 3"/>
          <p:cNvSpPr>
            <a:spLocks noGrp="1"/>
          </p:cNvSpPr>
          <p:nvPr>
            <p:ph sz="half" idx="2"/>
          </p:nvPr>
        </p:nvSpPr>
        <p:spPr>
          <a:xfrm>
            <a:off x="2519368" y="8684260"/>
            <a:ext cx="15473360" cy="127732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5828032"/>
            <a:ext cx="15549564" cy="2856228"/>
          </a:xfrm>
        </p:spPr>
        <p:txBody>
          <a:bodyPr anchor="b"/>
          <a:lstStyle>
            <a:lvl1pPr marL="0" indent="0">
              <a:buNone/>
              <a:defRPr sz="8320" b="1"/>
            </a:lvl1pPr>
            <a:lvl2pPr marL="1584975" indent="0">
              <a:buNone/>
              <a:defRPr sz="6933" b="1"/>
            </a:lvl2pPr>
            <a:lvl3pPr marL="3169950" indent="0">
              <a:buNone/>
              <a:defRPr sz="6240" b="1"/>
            </a:lvl3pPr>
            <a:lvl4pPr marL="4754926" indent="0">
              <a:buNone/>
              <a:defRPr sz="5547" b="1"/>
            </a:lvl4pPr>
            <a:lvl5pPr marL="6339901" indent="0">
              <a:buNone/>
              <a:defRPr sz="5547" b="1"/>
            </a:lvl5pPr>
            <a:lvl6pPr marL="7924876" indent="0">
              <a:buNone/>
              <a:defRPr sz="5547" b="1"/>
            </a:lvl6pPr>
            <a:lvl7pPr marL="9509851" indent="0">
              <a:buNone/>
              <a:defRPr sz="5547" b="1"/>
            </a:lvl7pPr>
            <a:lvl8pPr marL="11094827" indent="0">
              <a:buNone/>
              <a:defRPr sz="5547" b="1"/>
            </a:lvl8pPr>
            <a:lvl9pPr marL="12679802" indent="0">
              <a:buNone/>
              <a:defRPr sz="5547" b="1"/>
            </a:lvl9pPr>
          </a:lstStyle>
          <a:p>
            <a:pPr lvl="0"/>
            <a:r>
              <a:rPr lang="en-US"/>
              <a:t>Edit Master text styles</a:t>
            </a:r>
          </a:p>
        </p:txBody>
      </p:sp>
      <p:sp>
        <p:nvSpPr>
          <p:cNvPr id="6" name="Content Placeholder 5"/>
          <p:cNvSpPr>
            <a:spLocks noGrp="1"/>
          </p:cNvSpPr>
          <p:nvPr>
            <p:ph sz="quarter" idx="4"/>
          </p:nvPr>
        </p:nvSpPr>
        <p:spPr>
          <a:xfrm>
            <a:off x="18516602" y="8684260"/>
            <a:ext cx="15549564" cy="127732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3143908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112463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3827313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84960"/>
            <a:ext cx="11796712" cy="5547360"/>
          </a:xfrm>
        </p:spPr>
        <p:txBody>
          <a:bodyPr anchor="b"/>
          <a:lstStyle>
            <a:lvl1pPr>
              <a:defRPr sz="11093"/>
            </a:lvl1pPr>
          </a:lstStyle>
          <a:p>
            <a:r>
              <a:rPr lang="en-US"/>
              <a:t>Click to edit Master title style</a:t>
            </a:r>
            <a:endParaRPr lang="en-US" dirty="0"/>
          </a:p>
        </p:txBody>
      </p:sp>
      <p:sp>
        <p:nvSpPr>
          <p:cNvPr id="3" name="Content Placeholder 2"/>
          <p:cNvSpPr>
            <a:spLocks noGrp="1"/>
          </p:cNvSpPr>
          <p:nvPr>
            <p:ph idx="1"/>
          </p:nvPr>
        </p:nvSpPr>
        <p:spPr>
          <a:xfrm>
            <a:off x="15549564" y="3423079"/>
            <a:ext cx="18516600" cy="16895233"/>
          </a:xfrm>
        </p:spPr>
        <p:txBody>
          <a:bodyPr/>
          <a:lstStyle>
            <a:lvl1pPr>
              <a:defRPr sz="11093"/>
            </a:lvl1pPr>
            <a:lvl2pPr>
              <a:defRPr sz="9707"/>
            </a:lvl2pPr>
            <a:lvl3pPr>
              <a:defRPr sz="8320"/>
            </a:lvl3pPr>
            <a:lvl4pPr>
              <a:defRPr sz="6933"/>
            </a:lvl4pPr>
            <a:lvl5pPr>
              <a:defRPr sz="6933"/>
            </a:lvl5pPr>
            <a:lvl6pPr>
              <a:defRPr sz="6933"/>
            </a:lvl6pPr>
            <a:lvl7pPr>
              <a:defRPr sz="6933"/>
            </a:lvl7pPr>
            <a:lvl8pPr>
              <a:defRPr sz="6933"/>
            </a:lvl8pPr>
            <a:lvl9pPr>
              <a:defRPr sz="69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7132320"/>
            <a:ext cx="11796712" cy="13213505"/>
          </a:xfrm>
        </p:spPr>
        <p:txBody>
          <a:bodyPr/>
          <a:lstStyle>
            <a:lvl1pPr marL="0" indent="0">
              <a:buNone/>
              <a:defRPr sz="5547"/>
            </a:lvl1pPr>
            <a:lvl2pPr marL="1584975" indent="0">
              <a:buNone/>
              <a:defRPr sz="4853"/>
            </a:lvl2pPr>
            <a:lvl3pPr marL="3169950" indent="0">
              <a:buNone/>
              <a:defRPr sz="4160"/>
            </a:lvl3pPr>
            <a:lvl4pPr marL="4754926" indent="0">
              <a:buNone/>
              <a:defRPr sz="3467"/>
            </a:lvl4pPr>
            <a:lvl5pPr marL="6339901" indent="0">
              <a:buNone/>
              <a:defRPr sz="3467"/>
            </a:lvl5pPr>
            <a:lvl6pPr marL="7924876" indent="0">
              <a:buNone/>
              <a:defRPr sz="3467"/>
            </a:lvl6pPr>
            <a:lvl7pPr marL="9509851" indent="0">
              <a:buNone/>
              <a:defRPr sz="3467"/>
            </a:lvl7pPr>
            <a:lvl8pPr marL="11094827" indent="0">
              <a:buNone/>
              <a:defRPr sz="3467"/>
            </a:lvl8pPr>
            <a:lvl9pPr marL="12679802" indent="0">
              <a:buNone/>
              <a:defRPr sz="3467"/>
            </a:lvl9pPr>
          </a:lstStyle>
          <a:p>
            <a:pPr lvl="0"/>
            <a:r>
              <a:rPr lang="en-US"/>
              <a:t>Edit Master text styles</a:t>
            </a:r>
          </a:p>
        </p:txBody>
      </p:sp>
      <p:sp>
        <p:nvSpPr>
          <p:cNvPr id="5" name="Date Placeholder 4"/>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740075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84960"/>
            <a:ext cx="11796712" cy="5547360"/>
          </a:xfrm>
        </p:spPr>
        <p:txBody>
          <a:bodyPr anchor="b"/>
          <a:lstStyle>
            <a:lvl1pPr>
              <a:defRPr sz="11093"/>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3423079"/>
            <a:ext cx="18516600" cy="16895233"/>
          </a:xfrm>
        </p:spPr>
        <p:txBody>
          <a:bodyPr anchor="t"/>
          <a:lstStyle>
            <a:lvl1pPr marL="0" indent="0">
              <a:buNone/>
              <a:defRPr sz="11093"/>
            </a:lvl1pPr>
            <a:lvl2pPr marL="1584975" indent="0">
              <a:buNone/>
              <a:defRPr sz="9707"/>
            </a:lvl2pPr>
            <a:lvl3pPr marL="3169950" indent="0">
              <a:buNone/>
              <a:defRPr sz="8320"/>
            </a:lvl3pPr>
            <a:lvl4pPr marL="4754926" indent="0">
              <a:buNone/>
              <a:defRPr sz="6933"/>
            </a:lvl4pPr>
            <a:lvl5pPr marL="6339901" indent="0">
              <a:buNone/>
              <a:defRPr sz="6933"/>
            </a:lvl5pPr>
            <a:lvl6pPr marL="7924876" indent="0">
              <a:buNone/>
              <a:defRPr sz="6933"/>
            </a:lvl6pPr>
            <a:lvl7pPr marL="9509851" indent="0">
              <a:buNone/>
              <a:defRPr sz="6933"/>
            </a:lvl7pPr>
            <a:lvl8pPr marL="11094827" indent="0">
              <a:buNone/>
              <a:defRPr sz="6933"/>
            </a:lvl8pPr>
            <a:lvl9pPr marL="12679802" indent="0">
              <a:buNone/>
              <a:defRPr sz="6933"/>
            </a:lvl9pPr>
          </a:lstStyle>
          <a:p>
            <a:r>
              <a:rPr lang="en-US" dirty="0"/>
              <a:t>Click icon to add picture</a:t>
            </a:r>
          </a:p>
        </p:txBody>
      </p:sp>
      <p:sp>
        <p:nvSpPr>
          <p:cNvPr id="4" name="Text Placeholder 3"/>
          <p:cNvSpPr>
            <a:spLocks noGrp="1"/>
          </p:cNvSpPr>
          <p:nvPr>
            <p:ph type="body" sz="half" idx="2"/>
          </p:nvPr>
        </p:nvSpPr>
        <p:spPr>
          <a:xfrm>
            <a:off x="2519364" y="7132320"/>
            <a:ext cx="11796712" cy="13213505"/>
          </a:xfrm>
        </p:spPr>
        <p:txBody>
          <a:bodyPr/>
          <a:lstStyle>
            <a:lvl1pPr marL="0" indent="0">
              <a:buNone/>
              <a:defRPr sz="5547"/>
            </a:lvl1pPr>
            <a:lvl2pPr marL="1584975" indent="0">
              <a:buNone/>
              <a:defRPr sz="4853"/>
            </a:lvl2pPr>
            <a:lvl3pPr marL="3169950" indent="0">
              <a:buNone/>
              <a:defRPr sz="4160"/>
            </a:lvl3pPr>
            <a:lvl4pPr marL="4754926" indent="0">
              <a:buNone/>
              <a:defRPr sz="3467"/>
            </a:lvl4pPr>
            <a:lvl5pPr marL="6339901" indent="0">
              <a:buNone/>
              <a:defRPr sz="3467"/>
            </a:lvl5pPr>
            <a:lvl6pPr marL="7924876" indent="0">
              <a:buNone/>
              <a:defRPr sz="3467"/>
            </a:lvl6pPr>
            <a:lvl7pPr marL="9509851" indent="0">
              <a:buNone/>
              <a:defRPr sz="3467"/>
            </a:lvl7pPr>
            <a:lvl8pPr marL="11094827" indent="0">
              <a:buNone/>
              <a:defRPr sz="3467"/>
            </a:lvl8pPr>
            <a:lvl9pPr marL="12679802" indent="0">
              <a:buNone/>
              <a:defRPr sz="3467"/>
            </a:lvl9pPr>
          </a:lstStyle>
          <a:p>
            <a:pPr lvl="0"/>
            <a:r>
              <a:rPr lang="en-US"/>
              <a:t>Edit Master text styles</a:t>
            </a:r>
          </a:p>
        </p:txBody>
      </p:sp>
      <p:sp>
        <p:nvSpPr>
          <p:cNvPr id="5" name="Date Placeholder 4"/>
          <p:cNvSpPr>
            <a:spLocks noGrp="1"/>
          </p:cNvSpPr>
          <p:nvPr>
            <p:ph type="dt" sz="half" idx="10"/>
          </p:nvPr>
        </p:nvSpPr>
        <p:spPr/>
        <p:txBody>
          <a:bodyPr/>
          <a:lstStyle/>
          <a:p>
            <a:fld id="{9E8A1EAD-E152-4050-833D-7DE2E0CA31E3}" type="datetimeFigureOut">
              <a:rPr lang="en-US" smtClean="0"/>
              <a:pPr/>
              <a:t>11/10/2021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1603526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265772"/>
            <a:ext cx="31546800" cy="45952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6328834"/>
            <a:ext cx="31546800" cy="150846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2035352"/>
            <a:ext cx="8229600" cy="1265767"/>
          </a:xfrm>
          <a:prstGeom prst="rect">
            <a:avLst/>
          </a:prstGeom>
        </p:spPr>
        <p:txBody>
          <a:bodyPr vert="horz" lIns="91440" tIns="45720" rIns="91440" bIns="45720" rtlCol="0" anchor="ctr"/>
          <a:lstStyle>
            <a:lvl1pPr algn="l">
              <a:defRPr sz="4160">
                <a:solidFill>
                  <a:schemeClr val="tx1">
                    <a:tint val="75000"/>
                  </a:schemeClr>
                </a:solidFill>
              </a:defRPr>
            </a:lvl1pPr>
          </a:lstStyle>
          <a:p>
            <a:fld id="{9E8A1EAD-E152-4050-833D-7DE2E0CA31E3}" type="datetimeFigureOut">
              <a:rPr lang="en-US" smtClean="0"/>
              <a:pPr/>
              <a:t>11/10/2021</a:t>
            </a:fld>
            <a:endParaRPr lang="en-US" dirty="0"/>
          </a:p>
        </p:txBody>
      </p:sp>
      <p:sp>
        <p:nvSpPr>
          <p:cNvPr id="5" name="Footer Placeholder 4"/>
          <p:cNvSpPr>
            <a:spLocks noGrp="1"/>
          </p:cNvSpPr>
          <p:nvPr>
            <p:ph type="ftr" sz="quarter" idx="3"/>
          </p:nvPr>
        </p:nvSpPr>
        <p:spPr>
          <a:xfrm>
            <a:off x="12115800" y="22035352"/>
            <a:ext cx="12344400" cy="1265767"/>
          </a:xfrm>
          <a:prstGeom prst="rect">
            <a:avLst/>
          </a:prstGeom>
        </p:spPr>
        <p:txBody>
          <a:bodyPr vert="horz" lIns="91440" tIns="45720" rIns="91440" bIns="45720" rtlCol="0" anchor="ctr"/>
          <a:lstStyle>
            <a:lvl1pPr algn="ctr">
              <a:defRPr sz="416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5831800" y="22035352"/>
            <a:ext cx="8229600" cy="1265767"/>
          </a:xfrm>
          <a:prstGeom prst="rect">
            <a:avLst/>
          </a:prstGeom>
        </p:spPr>
        <p:txBody>
          <a:bodyPr vert="horz" lIns="91440" tIns="45720" rIns="91440" bIns="45720" rtlCol="0" anchor="ctr"/>
          <a:lstStyle>
            <a:lvl1pPr algn="r">
              <a:defRPr sz="4160">
                <a:solidFill>
                  <a:schemeClr val="tx1">
                    <a:tint val="75000"/>
                  </a:schemeClr>
                </a:solidFill>
              </a:defRPr>
            </a:lvl1pPr>
          </a:lstStyle>
          <a:p>
            <a:fld id="{CFB70641-598E-451B-8218-349FF20BECD9}" type="slidenum">
              <a:rPr lang="en-US" smtClean="0"/>
              <a:pPr/>
              <a:t>‹#›</a:t>
            </a:fld>
            <a:endParaRPr lang="en-US" dirty="0"/>
          </a:p>
        </p:txBody>
      </p:sp>
    </p:spTree>
    <p:extLst>
      <p:ext uri="{BB962C8B-B14F-4D97-AF65-F5344CB8AC3E}">
        <p14:creationId xmlns="" xmlns:p14="http://schemas.microsoft.com/office/powerpoint/2010/main" val="418644444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169950" rtl="0" eaLnBrk="1" latinLnBrk="0" hangingPunct="1">
        <a:lnSpc>
          <a:spcPct val="90000"/>
        </a:lnSpc>
        <a:spcBef>
          <a:spcPct val="0"/>
        </a:spcBef>
        <a:buNone/>
        <a:defRPr sz="15253" kern="1200">
          <a:solidFill>
            <a:schemeClr val="tx1"/>
          </a:solidFill>
          <a:latin typeface="+mj-lt"/>
          <a:ea typeface="+mj-ea"/>
          <a:cs typeface="+mj-cs"/>
        </a:defRPr>
      </a:lvl1pPr>
    </p:titleStyle>
    <p:bodyStyle>
      <a:lvl1pPr marL="792488" indent="-792488" algn="l" defTabSz="3169950" rtl="0" eaLnBrk="1" latinLnBrk="0" hangingPunct="1">
        <a:lnSpc>
          <a:spcPct val="90000"/>
        </a:lnSpc>
        <a:spcBef>
          <a:spcPts val="3467"/>
        </a:spcBef>
        <a:buFont typeface="Arial" panose="020B0604020202020204" pitchFamily="34" charset="0"/>
        <a:buChar char="•"/>
        <a:defRPr sz="9707" kern="1200">
          <a:solidFill>
            <a:schemeClr val="tx1"/>
          </a:solidFill>
          <a:latin typeface="+mn-lt"/>
          <a:ea typeface="+mn-ea"/>
          <a:cs typeface="+mn-cs"/>
        </a:defRPr>
      </a:lvl1pPr>
      <a:lvl2pPr marL="2377463" indent="-792488" algn="l" defTabSz="3169950" rtl="0" eaLnBrk="1" latinLnBrk="0" hangingPunct="1">
        <a:lnSpc>
          <a:spcPct val="90000"/>
        </a:lnSpc>
        <a:spcBef>
          <a:spcPts val="1733"/>
        </a:spcBef>
        <a:buFont typeface="Arial" panose="020B0604020202020204" pitchFamily="34" charset="0"/>
        <a:buChar char="•"/>
        <a:defRPr sz="8320" kern="1200">
          <a:solidFill>
            <a:schemeClr val="tx1"/>
          </a:solidFill>
          <a:latin typeface="+mn-lt"/>
          <a:ea typeface="+mn-ea"/>
          <a:cs typeface="+mn-cs"/>
        </a:defRPr>
      </a:lvl2pPr>
      <a:lvl3pPr marL="3962438" indent="-792488" algn="l" defTabSz="3169950" rtl="0" eaLnBrk="1" latinLnBrk="0" hangingPunct="1">
        <a:lnSpc>
          <a:spcPct val="90000"/>
        </a:lnSpc>
        <a:spcBef>
          <a:spcPts val="1733"/>
        </a:spcBef>
        <a:buFont typeface="Arial" panose="020B0604020202020204" pitchFamily="34" charset="0"/>
        <a:buChar char="•"/>
        <a:defRPr sz="6933" kern="1200">
          <a:solidFill>
            <a:schemeClr val="tx1"/>
          </a:solidFill>
          <a:latin typeface="+mn-lt"/>
          <a:ea typeface="+mn-ea"/>
          <a:cs typeface="+mn-cs"/>
        </a:defRPr>
      </a:lvl3pPr>
      <a:lvl4pPr marL="5547413"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4pPr>
      <a:lvl5pPr marL="7132389"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5pPr>
      <a:lvl6pPr marL="8717364"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6pPr>
      <a:lvl7pPr marL="10302339"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7pPr>
      <a:lvl8pPr marL="11887314"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8pPr>
      <a:lvl9pPr marL="13472290"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9pPr>
    </p:bodyStyle>
    <p:otherStyle>
      <a:defPPr>
        <a:defRPr lang="en-US"/>
      </a:defPPr>
      <a:lvl1pPr marL="0" algn="l" defTabSz="3169950" rtl="0" eaLnBrk="1" latinLnBrk="0" hangingPunct="1">
        <a:defRPr sz="6240" kern="1200">
          <a:solidFill>
            <a:schemeClr val="tx1"/>
          </a:solidFill>
          <a:latin typeface="+mn-lt"/>
          <a:ea typeface="+mn-ea"/>
          <a:cs typeface="+mn-cs"/>
        </a:defRPr>
      </a:lvl1pPr>
      <a:lvl2pPr marL="1584975" algn="l" defTabSz="3169950" rtl="0" eaLnBrk="1" latinLnBrk="0" hangingPunct="1">
        <a:defRPr sz="6240" kern="1200">
          <a:solidFill>
            <a:schemeClr val="tx1"/>
          </a:solidFill>
          <a:latin typeface="+mn-lt"/>
          <a:ea typeface="+mn-ea"/>
          <a:cs typeface="+mn-cs"/>
        </a:defRPr>
      </a:lvl2pPr>
      <a:lvl3pPr marL="3169950" algn="l" defTabSz="3169950" rtl="0" eaLnBrk="1" latinLnBrk="0" hangingPunct="1">
        <a:defRPr sz="6240" kern="1200">
          <a:solidFill>
            <a:schemeClr val="tx1"/>
          </a:solidFill>
          <a:latin typeface="+mn-lt"/>
          <a:ea typeface="+mn-ea"/>
          <a:cs typeface="+mn-cs"/>
        </a:defRPr>
      </a:lvl3pPr>
      <a:lvl4pPr marL="4754926" algn="l" defTabSz="3169950" rtl="0" eaLnBrk="1" latinLnBrk="0" hangingPunct="1">
        <a:defRPr sz="6240" kern="1200">
          <a:solidFill>
            <a:schemeClr val="tx1"/>
          </a:solidFill>
          <a:latin typeface="+mn-lt"/>
          <a:ea typeface="+mn-ea"/>
          <a:cs typeface="+mn-cs"/>
        </a:defRPr>
      </a:lvl4pPr>
      <a:lvl5pPr marL="6339901" algn="l" defTabSz="3169950" rtl="0" eaLnBrk="1" latinLnBrk="0" hangingPunct="1">
        <a:defRPr sz="6240" kern="1200">
          <a:solidFill>
            <a:schemeClr val="tx1"/>
          </a:solidFill>
          <a:latin typeface="+mn-lt"/>
          <a:ea typeface="+mn-ea"/>
          <a:cs typeface="+mn-cs"/>
        </a:defRPr>
      </a:lvl5pPr>
      <a:lvl6pPr marL="7924876" algn="l" defTabSz="3169950" rtl="0" eaLnBrk="1" latinLnBrk="0" hangingPunct="1">
        <a:defRPr sz="6240" kern="1200">
          <a:solidFill>
            <a:schemeClr val="tx1"/>
          </a:solidFill>
          <a:latin typeface="+mn-lt"/>
          <a:ea typeface="+mn-ea"/>
          <a:cs typeface="+mn-cs"/>
        </a:defRPr>
      </a:lvl6pPr>
      <a:lvl7pPr marL="9509851" algn="l" defTabSz="3169950" rtl="0" eaLnBrk="1" latinLnBrk="0" hangingPunct="1">
        <a:defRPr sz="6240" kern="1200">
          <a:solidFill>
            <a:schemeClr val="tx1"/>
          </a:solidFill>
          <a:latin typeface="+mn-lt"/>
          <a:ea typeface="+mn-ea"/>
          <a:cs typeface="+mn-cs"/>
        </a:defRPr>
      </a:lvl7pPr>
      <a:lvl8pPr marL="11094827" algn="l" defTabSz="3169950" rtl="0" eaLnBrk="1" latinLnBrk="0" hangingPunct="1">
        <a:defRPr sz="6240" kern="1200">
          <a:solidFill>
            <a:schemeClr val="tx1"/>
          </a:solidFill>
          <a:latin typeface="+mn-lt"/>
          <a:ea typeface="+mn-ea"/>
          <a:cs typeface="+mn-cs"/>
        </a:defRPr>
      </a:lvl8pPr>
      <a:lvl9pPr marL="12679802" algn="l" defTabSz="3169950" rtl="0" eaLnBrk="1" latinLnBrk="0" hangingPunct="1">
        <a:defRPr sz="62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DD996238-75D9-4CE2-8CEC-2619E9AEF499}"/>
              </a:ext>
            </a:extLst>
          </p:cNvPr>
          <p:cNvSpPr txBox="1"/>
          <p:nvPr/>
        </p:nvSpPr>
        <p:spPr>
          <a:xfrm>
            <a:off x="443900" y="5467845"/>
            <a:ext cx="12051210" cy="663168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3536" dirty="0">
                <a:latin typeface="Arial" panose="020B0604020202020204" pitchFamily="34" charset="0"/>
                <a:cs typeface="Arial" panose="020B0604020202020204" pitchFamily="34" charset="0"/>
              </a:rPr>
              <a:t>Cancer is a disease that is caused by abnormal growth of cells in the body. Cancer is named after the part of the body that the disease starts. Ovarian cancer is described as a cancer that starts in the ovaries. The disease is caused when cells in the ovaries grows and multiply abnormally therefore destroying healthy body tissues (Whitwell et al., 2020). Ovarian cancer is one of the leading type of cancer affecting women resulting to high rates of morbidity and mortality. There are different types of ovarian cancer and they include: epithelial ovarian cancer, germ cell ovarian cancer, small cell carcinoma and stromal cell ovarian cancer (</a:t>
            </a:r>
            <a:r>
              <a:rPr lang="en-US" sz="3600" dirty="0">
                <a:latin typeface="Arial" panose="020B0604020202020204" pitchFamily="34" charset="0"/>
                <a:cs typeface="Arial" panose="020B0604020202020204" pitchFamily="34" charset="0"/>
              </a:rPr>
              <a:t>Stewart, Ralyea &amp; Lockwood, 2019</a:t>
            </a:r>
            <a:r>
              <a:rPr lang="en-US" sz="3536" dirty="0">
                <a:latin typeface="Arial" panose="020B0604020202020204" pitchFamily="34" charset="0"/>
                <a:cs typeface="Arial" panose="020B0604020202020204" pitchFamily="34" charset="0"/>
              </a:rPr>
              <a:t>). </a:t>
            </a:r>
          </a:p>
        </p:txBody>
      </p:sp>
      <p:sp>
        <p:nvSpPr>
          <p:cNvPr id="12" name="TextBox 11">
            <a:extLst>
              <a:ext uri="{FF2B5EF4-FFF2-40B4-BE49-F238E27FC236}">
                <a16:creationId xmlns="" xmlns:a16="http://schemas.microsoft.com/office/drawing/2014/main" id="{11D3C32C-5957-48E6-9DF4-C55B3D546BF4}"/>
              </a:ext>
            </a:extLst>
          </p:cNvPr>
          <p:cNvSpPr txBox="1"/>
          <p:nvPr/>
        </p:nvSpPr>
        <p:spPr>
          <a:xfrm>
            <a:off x="13261414" y="6000307"/>
            <a:ext cx="11275857" cy="47018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744" dirty="0">
                <a:latin typeface="Arial" panose="020B0604020202020204" pitchFamily="34" charset="0"/>
                <a:cs typeface="Arial" panose="020B0604020202020204" pitchFamily="34" charset="0"/>
              </a:rPr>
              <a:t>The signs and symptoms of ovarian cancer include;</a:t>
            </a:r>
          </a:p>
          <a:p>
            <a:pPr marL="1426407" lvl="2" indent="-475469">
              <a:buFont typeface="Wingdings" panose="05000000000000000000" pitchFamily="2" charset="2"/>
              <a:buChar char="q"/>
            </a:pPr>
            <a:r>
              <a:rPr lang="en-US" sz="3744" dirty="0">
                <a:latin typeface="Arial" panose="020B0604020202020204" pitchFamily="34" charset="0"/>
                <a:cs typeface="Arial" panose="020B0604020202020204" pitchFamily="34" charset="0"/>
              </a:rPr>
              <a:t>Abdominal or back pain. </a:t>
            </a:r>
          </a:p>
          <a:p>
            <a:pPr marL="1426407" lvl="2" indent="-475469">
              <a:buFont typeface="Wingdings" panose="05000000000000000000" pitchFamily="2" charset="2"/>
              <a:buChar char="q"/>
            </a:pPr>
            <a:r>
              <a:rPr lang="en-US" sz="3744" dirty="0">
                <a:latin typeface="Arial" panose="020B0604020202020204" pitchFamily="34" charset="0"/>
                <a:cs typeface="Arial" panose="020B0604020202020204" pitchFamily="34" charset="0"/>
              </a:rPr>
              <a:t>Constipation</a:t>
            </a:r>
          </a:p>
          <a:p>
            <a:pPr marL="1426407" lvl="2" indent="-475469">
              <a:buFont typeface="Wingdings" panose="05000000000000000000" pitchFamily="2" charset="2"/>
              <a:buChar char="q"/>
            </a:pPr>
            <a:r>
              <a:rPr lang="en-US" sz="3744" dirty="0">
                <a:latin typeface="Arial" panose="020B0604020202020204" pitchFamily="34" charset="0"/>
                <a:cs typeface="Arial" panose="020B0604020202020204" pitchFamily="34" charset="0"/>
              </a:rPr>
              <a:t>Fatigue</a:t>
            </a:r>
          </a:p>
          <a:p>
            <a:pPr marL="1426407" lvl="2" indent="-475469">
              <a:buFont typeface="Wingdings" panose="05000000000000000000" pitchFamily="2" charset="2"/>
              <a:buChar char="q"/>
            </a:pPr>
            <a:r>
              <a:rPr lang="en-US" sz="3744" dirty="0">
                <a:latin typeface="Arial" panose="020B0604020202020204" pitchFamily="34" charset="0"/>
                <a:cs typeface="Arial" panose="020B0604020202020204" pitchFamily="34" charset="0"/>
              </a:rPr>
              <a:t>Abdominal bloating</a:t>
            </a:r>
          </a:p>
          <a:p>
            <a:pPr marL="1426407" lvl="2" indent="-475469">
              <a:buFont typeface="Wingdings" panose="05000000000000000000" pitchFamily="2" charset="2"/>
              <a:buChar char="q"/>
            </a:pPr>
            <a:r>
              <a:rPr lang="en-US" sz="3744" dirty="0">
                <a:latin typeface="Arial" panose="020B0604020202020204" pitchFamily="34" charset="0"/>
                <a:cs typeface="Arial" panose="020B0604020202020204" pitchFamily="34" charset="0"/>
              </a:rPr>
              <a:t>Feeling full even though one has not eaten.</a:t>
            </a:r>
          </a:p>
          <a:p>
            <a:pPr marL="1426407" lvl="2" indent="-475469">
              <a:buFont typeface="Wingdings" panose="05000000000000000000" pitchFamily="2" charset="2"/>
              <a:buChar char="q"/>
            </a:pPr>
            <a:r>
              <a:rPr lang="en-US" sz="3744" dirty="0">
                <a:latin typeface="Arial" panose="020B0604020202020204" pitchFamily="34" charset="0"/>
                <a:cs typeface="Arial" panose="020B0604020202020204" pitchFamily="34" charset="0"/>
              </a:rPr>
              <a:t>Weight loss</a:t>
            </a:r>
          </a:p>
          <a:p>
            <a:pPr marL="1426407" lvl="2" indent="-475469">
              <a:buFont typeface="Wingdings" panose="05000000000000000000" pitchFamily="2" charset="2"/>
              <a:buChar char="q"/>
            </a:pPr>
            <a:r>
              <a:rPr lang="en-US" sz="3744" dirty="0">
                <a:latin typeface="Arial" panose="020B0604020202020204" pitchFamily="34" charset="0"/>
                <a:cs typeface="Arial" panose="020B0604020202020204" pitchFamily="34" charset="0"/>
              </a:rPr>
              <a:t>Vaginal bleeding</a:t>
            </a:r>
          </a:p>
        </p:txBody>
      </p:sp>
      <p:sp>
        <p:nvSpPr>
          <p:cNvPr id="2" name="Rectangle: Rounded Corners 1">
            <a:extLst>
              <a:ext uri="{FF2B5EF4-FFF2-40B4-BE49-F238E27FC236}">
                <a16:creationId xmlns="" xmlns:a16="http://schemas.microsoft.com/office/drawing/2014/main" id="{C450F701-B6A7-4255-9B94-8C6C7BBD5C17}"/>
              </a:ext>
            </a:extLst>
          </p:cNvPr>
          <p:cNvSpPr/>
          <p:nvPr/>
        </p:nvSpPr>
        <p:spPr>
          <a:xfrm>
            <a:off x="0" y="0"/>
            <a:ext cx="36576000" cy="2838817"/>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101603" tIns="50802" rIns="101603" bIns="50802" numCol="1" spcCol="0" rtlCol="0" fromWordArt="0" anchor="ctr" anchorCtr="0" forceAA="0" compatLnSpc="1">
            <a:prstTxWarp prst="textNoShape">
              <a:avLst/>
            </a:prstTxWarp>
            <a:noAutofit/>
          </a:bodyPr>
          <a:lstStyle/>
          <a:p>
            <a:pPr algn="ctr"/>
            <a:r>
              <a:rPr lang="en-US" sz="16000" dirty="0">
                <a:latin typeface="Castellar" panose="020A0402060406010301" pitchFamily="18" charset="0"/>
                <a:cs typeface="Arial" panose="020B0604020202020204" pitchFamily="34" charset="0"/>
              </a:rPr>
              <a:t>LETS ALL BE OVARY-CAREFUL</a:t>
            </a:r>
          </a:p>
        </p:txBody>
      </p:sp>
      <p:sp>
        <p:nvSpPr>
          <p:cNvPr id="7" name="Rectangle: Rounded Corners 6">
            <a:extLst>
              <a:ext uri="{FF2B5EF4-FFF2-40B4-BE49-F238E27FC236}">
                <a16:creationId xmlns="" xmlns:a16="http://schemas.microsoft.com/office/drawing/2014/main" id="{4964458D-5BDE-4D67-A8B9-79F6C48A62B6}"/>
              </a:ext>
            </a:extLst>
          </p:cNvPr>
          <p:cNvSpPr/>
          <p:nvPr/>
        </p:nvSpPr>
        <p:spPr>
          <a:xfrm>
            <a:off x="0" y="3376247"/>
            <a:ext cx="12136434" cy="1820866"/>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101603" tIns="50802" rIns="101603" bIns="50802" numCol="1" spcCol="0" rtlCol="0" fromWordArt="0" anchor="ctr" anchorCtr="0" forceAA="0" compatLnSpc="1">
            <a:prstTxWarp prst="textNoShape">
              <a:avLst/>
            </a:prstTxWarp>
            <a:noAutofit/>
          </a:bodyPr>
          <a:lstStyle/>
          <a:p>
            <a:pPr algn="ctr"/>
            <a:r>
              <a:rPr lang="en-US" sz="6001" dirty="0" smtClean="0">
                <a:solidFill>
                  <a:schemeClr val="bg1"/>
                </a:solidFill>
                <a:latin typeface="Arial" panose="020B0604020202020204" pitchFamily="34" charset="0"/>
                <a:cs typeface="Arial" panose="020B0604020202020204" pitchFamily="34" charset="0"/>
              </a:rPr>
              <a:t>Introduction</a:t>
            </a:r>
            <a:endParaRPr lang="en-US" sz="6001" dirty="0" smtClean="0">
              <a:solidFill>
                <a:schemeClr val="bg1"/>
              </a:solidFill>
              <a:latin typeface="Arial" panose="020B0604020202020204" pitchFamily="34" charset="0"/>
              <a:cs typeface="Arial" panose="020B0604020202020204" pitchFamily="34" charset="0"/>
            </a:endParaRPr>
          </a:p>
        </p:txBody>
      </p:sp>
      <p:sp>
        <p:nvSpPr>
          <p:cNvPr id="14" name="Rectangle: Rounded Corners 13">
            <a:extLst>
              <a:ext uri="{FF2B5EF4-FFF2-40B4-BE49-F238E27FC236}">
                <a16:creationId xmlns="" xmlns:a16="http://schemas.microsoft.com/office/drawing/2014/main" id="{43E69804-72F5-4A97-9008-523D1E8271C6}"/>
              </a:ext>
            </a:extLst>
          </p:cNvPr>
          <p:cNvSpPr/>
          <p:nvPr/>
        </p:nvSpPr>
        <p:spPr>
          <a:xfrm>
            <a:off x="0" y="12023053"/>
            <a:ext cx="12136434" cy="921435"/>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5098" tIns="47549" rIns="95098" bIns="47549" numCol="1" spcCol="0" rtlCol="0" fromWordArt="0" anchor="ctr" anchorCtr="0" forceAA="0" compatLnSpc="1">
            <a:prstTxWarp prst="textNoShape">
              <a:avLst/>
            </a:prstTxWarp>
            <a:noAutofit/>
          </a:bodyPr>
          <a:lstStyle/>
          <a:p>
            <a:pPr algn="ctr"/>
            <a:r>
              <a:rPr lang="en-US" sz="4576" dirty="0">
                <a:solidFill>
                  <a:schemeClr val="bg1"/>
                </a:solidFill>
                <a:latin typeface="Arial" panose="020B0604020202020204" pitchFamily="34" charset="0"/>
                <a:cs typeface="Arial" panose="020B0604020202020204" pitchFamily="34" charset="0"/>
              </a:rPr>
              <a:t>Epidemiology</a:t>
            </a:r>
          </a:p>
        </p:txBody>
      </p:sp>
      <p:sp>
        <p:nvSpPr>
          <p:cNvPr id="20" name="TextBox 19">
            <a:extLst>
              <a:ext uri="{FF2B5EF4-FFF2-40B4-BE49-F238E27FC236}">
                <a16:creationId xmlns="" xmlns:a16="http://schemas.microsoft.com/office/drawing/2014/main" id="{216CEBAA-A9DC-4092-9A3E-53047AA510C5}"/>
              </a:ext>
            </a:extLst>
          </p:cNvPr>
          <p:cNvSpPr txBox="1"/>
          <p:nvPr/>
        </p:nvSpPr>
        <p:spPr>
          <a:xfrm>
            <a:off x="0" y="13114195"/>
            <a:ext cx="12051210" cy="5543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536" dirty="0">
                <a:latin typeface="Arial" panose="020B0604020202020204" pitchFamily="34" charset="0"/>
                <a:cs typeface="Arial" panose="020B0604020202020204" pitchFamily="34" charset="0"/>
              </a:rPr>
              <a:t>Ovarian cancer is the fifth leading cause of cancer deaths among women.  Ovarian cancer causes more death compared to other types of cancers of the female reproductive system. Statistics from the American Cancer Society’s Cancer center indicate that the risk of women developing ovarian cancer is 1 in 78 women and 1 in 108  for death (Torre et al., 2018). The risk of developing ovarian cancer is high with women aged above 63 years (</a:t>
            </a:r>
            <a:r>
              <a:rPr lang="en-US" sz="3600" dirty="0">
                <a:latin typeface="Arial" panose="020B0604020202020204" pitchFamily="34" charset="0"/>
                <a:cs typeface="Arial" panose="020B0604020202020204" pitchFamily="34" charset="0"/>
              </a:rPr>
              <a:t>Momenimovahed et al., 2019</a:t>
            </a:r>
            <a:r>
              <a:rPr lang="en-US" sz="3536" dirty="0">
                <a:latin typeface="Arial" panose="020B0604020202020204" pitchFamily="34" charset="0"/>
                <a:cs typeface="Arial" panose="020B0604020202020204" pitchFamily="34" charset="0"/>
              </a:rPr>
              <a:t>). However, it could affect women of all ages. </a:t>
            </a:r>
          </a:p>
        </p:txBody>
      </p:sp>
      <p:pic>
        <p:nvPicPr>
          <p:cNvPr id="21" name="Picture 20">
            <a:extLst>
              <a:ext uri="{FF2B5EF4-FFF2-40B4-BE49-F238E27FC236}">
                <a16:creationId xmlns="" xmlns:a16="http://schemas.microsoft.com/office/drawing/2014/main" id="{9B71C207-F7FE-4EFA-A6F2-3AD482EDF0E6}"/>
              </a:ext>
            </a:extLst>
          </p:cNvPr>
          <p:cNvPicPr>
            <a:picLocks noChangeAspect="1"/>
          </p:cNvPicPr>
          <p:nvPr/>
        </p:nvPicPr>
        <p:blipFill>
          <a:blip r:embed="rId2"/>
          <a:stretch>
            <a:fillRect/>
          </a:stretch>
        </p:blipFill>
        <p:spPr>
          <a:xfrm>
            <a:off x="1406769" y="18674861"/>
            <a:ext cx="8370277" cy="5036179"/>
          </a:xfrm>
          <a:prstGeom prst="rect">
            <a:avLst/>
          </a:prstGeom>
        </p:spPr>
      </p:pic>
      <p:sp>
        <p:nvSpPr>
          <p:cNvPr id="23" name="Rectangle: Rounded Corners 22">
            <a:extLst>
              <a:ext uri="{FF2B5EF4-FFF2-40B4-BE49-F238E27FC236}">
                <a16:creationId xmlns="" xmlns:a16="http://schemas.microsoft.com/office/drawing/2014/main" id="{8B22A6DC-2A5B-406F-98A8-C3D1C94DC0C4}"/>
              </a:ext>
            </a:extLst>
          </p:cNvPr>
          <p:cNvSpPr/>
          <p:nvPr/>
        </p:nvSpPr>
        <p:spPr>
          <a:xfrm>
            <a:off x="13366921" y="4538668"/>
            <a:ext cx="11275858" cy="1111719"/>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5098" tIns="47549" rIns="95098" bIns="47549" numCol="1" spcCol="0" rtlCol="0" fromWordArt="0" anchor="ctr" anchorCtr="0" forceAA="0" compatLnSpc="1">
            <a:prstTxWarp prst="textNoShape">
              <a:avLst/>
            </a:prstTxWarp>
            <a:noAutofit/>
          </a:bodyPr>
          <a:lstStyle/>
          <a:p>
            <a:pPr algn="ctr"/>
            <a:r>
              <a:rPr lang="en-US" sz="4160" dirty="0">
                <a:solidFill>
                  <a:schemeClr val="bg1"/>
                </a:solidFill>
                <a:latin typeface="Arial" panose="020B0604020202020204" pitchFamily="34" charset="0"/>
                <a:cs typeface="Arial" panose="020B0604020202020204" pitchFamily="34" charset="0"/>
              </a:rPr>
              <a:t>Signs and Symptoms</a:t>
            </a:r>
          </a:p>
        </p:txBody>
      </p:sp>
      <p:sp>
        <p:nvSpPr>
          <p:cNvPr id="24" name="Rectangle: Rounded Corners 23">
            <a:extLst>
              <a:ext uri="{FF2B5EF4-FFF2-40B4-BE49-F238E27FC236}">
                <a16:creationId xmlns="" xmlns:a16="http://schemas.microsoft.com/office/drawing/2014/main" id="{523786BA-546F-43AC-83E4-4AB14CD01BC2}"/>
              </a:ext>
            </a:extLst>
          </p:cNvPr>
          <p:cNvSpPr/>
          <p:nvPr/>
        </p:nvSpPr>
        <p:spPr>
          <a:xfrm>
            <a:off x="13261413" y="15431022"/>
            <a:ext cx="11275858" cy="921435"/>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5098" tIns="47549" rIns="95098" bIns="47549" numCol="1" spcCol="0" rtlCol="0" fromWordArt="0" anchor="ctr" anchorCtr="0" forceAA="0" compatLnSpc="1">
            <a:prstTxWarp prst="textNoShape">
              <a:avLst/>
            </a:prstTxWarp>
            <a:noAutofit/>
          </a:bodyPr>
          <a:lstStyle/>
          <a:p>
            <a:pPr algn="ctr"/>
            <a:r>
              <a:rPr lang="en-US" sz="4160" dirty="0">
                <a:solidFill>
                  <a:schemeClr val="bg1"/>
                </a:solidFill>
                <a:latin typeface="Arial" panose="020B0604020202020204" pitchFamily="34" charset="0"/>
                <a:cs typeface="Arial" panose="020B0604020202020204" pitchFamily="34" charset="0"/>
              </a:rPr>
              <a:t>Diagnosis</a:t>
            </a:r>
          </a:p>
        </p:txBody>
      </p:sp>
      <p:sp>
        <p:nvSpPr>
          <p:cNvPr id="25" name="TextBox 24">
            <a:extLst>
              <a:ext uri="{FF2B5EF4-FFF2-40B4-BE49-F238E27FC236}">
                <a16:creationId xmlns="" xmlns:a16="http://schemas.microsoft.com/office/drawing/2014/main" id="{A0A05F4A-420B-429E-9354-6D1A0EAE6D78}"/>
              </a:ext>
            </a:extLst>
          </p:cNvPr>
          <p:cNvSpPr txBox="1"/>
          <p:nvPr/>
        </p:nvSpPr>
        <p:spPr>
          <a:xfrm>
            <a:off x="13176078" y="16667210"/>
            <a:ext cx="11275858" cy="662181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536" dirty="0">
                <a:latin typeface="Arial" panose="020B0604020202020204" pitchFamily="34" charset="0"/>
                <a:cs typeface="Arial" panose="020B0604020202020204" pitchFamily="34" charset="0"/>
              </a:rPr>
              <a:t>The diagnostic techniques used to diagnose ovarian cancer include;</a:t>
            </a:r>
          </a:p>
          <a:p>
            <a:pPr marL="594336" indent="-594336">
              <a:buFont typeface="+mj-lt"/>
              <a:buAutoNum type="romanUcPeriod"/>
            </a:pPr>
            <a:r>
              <a:rPr lang="en-US" sz="3536" dirty="0">
                <a:latin typeface="Arial" panose="020B0604020202020204" pitchFamily="34" charset="0"/>
                <a:cs typeface="Arial" panose="020B0604020202020204" pitchFamily="34" charset="0"/>
              </a:rPr>
              <a:t>Physical exam: during a physical examination, the patient pelvic is visually assessed for any abnormality. </a:t>
            </a:r>
          </a:p>
          <a:p>
            <a:pPr marL="594336" indent="-594336">
              <a:buFont typeface="+mj-lt"/>
              <a:buAutoNum type="romanUcPeriod"/>
            </a:pPr>
            <a:r>
              <a:rPr lang="en-US" sz="3536" dirty="0">
                <a:latin typeface="Arial" panose="020B0604020202020204" pitchFamily="34" charset="0"/>
                <a:cs typeface="Arial" panose="020B0604020202020204" pitchFamily="34" charset="0"/>
              </a:rPr>
              <a:t>Imaging test: this diagnostic technique entail performing a CT scan or an ultrasound of the abdomen and pelvis to determine the structure, size and shape of the ovaries (Orr &amp; Edwards, 2018). </a:t>
            </a:r>
          </a:p>
          <a:p>
            <a:pPr marL="594336" indent="-594336">
              <a:buFont typeface="+mj-lt"/>
              <a:buAutoNum type="romanUcPeriod"/>
            </a:pPr>
            <a:r>
              <a:rPr lang="en-US" sz="3536" dirty="0">
                <a:latin typeface="Arial" panose="020B0604020202020204" pitchFamily="34" charset="0"/>
                <a:cs typeface="Arial" panose="020B0604020202020204" pitchFamily="34" charset="0"/>
              </a:rPr>
              <a:t>CA-125 blood test: a blood test is conducted to measure the amount of CA-125 proteins in the blood (Whitwell et al., 2020). </a:t>
            </a:r>
          </a:p>
        </p:txBody>
      </p:sp>
      <p:sp>
        <p:nvSpPr>
          <p:cNvPr id="26" name="Rectangle: Rounded Corners 25">
            <a:extLst>
              <a:ext uri="{FF2B5EF4-FFF2-40B4-BE49-F238E27FC236}">
                <a16:creationId xmlns="" xmlns:a16="http://schemas.microsoft.com/office/drawing/2014/main" id="{538FA932-75DD-408A-8DCE-4FD1E15B68BD}"/>
              </a:ext>
            </a:extLst>
          </p:cNvPr>
          <p:cNvSpPr/>
          <p:nvPr/>
        </p:nvSpPr>
        <p:spPr>
          <a:xfrm>
            <a:off x="25300143" y="3189102"/>
            <a:ext cx="11275857" cy="986668"/>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5098" tIns="47549" rIns="95098" bIns="47549" numCol="1" spcCol="0" rtlCol="0" fromWordArt="0" anchor="ctr" anchorCtr="0" forceAA="0" compatLnSpc="1">
            <a:prstTxWarp prst="textNoShape">
              <a:avLst/>
            </a:prstTxWarp>
            <a:noAutofit/>
          </a:bodyPr>
          <a:lstStyle/>
          <a:p>
            <a:pPr algn="ctr"/>
            <a:r>
              <a:rPr lang="en-US" sz="3744" dirty="0">
                <a:solidFill>
                  <a:schemeClr val="bg1"/>
                </a:solidFill>
                <a:latin typeface="Arial" panose="020B0604020202020204" pitchFamily="34" charset="0"/>
                <a:cs typeface="Arial" panose="020B0604020202020204" pitchFamily="34" charset="0"/>
              </a:rPr>
              <a:t>Current Advances in Understanding Ovarian Cancer</a:t>
            </a:r>
          </a:p>
        </p:txBody>
      </p:sp>
      <p:sp>
        <p:nvSpPr>
          <p:cNvPr id="27" name="TextBox 26">
            <a:extLst>
              <a:ext uri="{FF2B5EF4-FFF2-40B4-BE49-F238E27FC236}">
                <a16:creationId xmlns="" xmlns:a16="http://schemas.microsoft.com/office/drawing/2014/main" id="{82D5B8D8-FB2F-4100-9174-3342D2674D9C}"/>
              </a:ext>
            </a:extLst>
          </p:cNvPr>
          <p:cNvSpPr txBox="1"/>
          <p:nvPr/>
        </p:nvSpPr>
        <p:spPr>
          <a:xfrm>
            <a:off x="25080685" y="4262451"/>
            <a:ext cx="11275857" cy="32316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300" dirty="0">
                <a:latin typeface="Arial" panose="020B0604020202020204" pitchFamily="34" charset="0"/>
                <a:cs typeface="Arial" panose="020B0604020202020204" pitchFamily="34" charset="0"/>
              </a:rPr>
              <a:t>Clinical research has resulted to exciting advances that are enhancing the understanding of ovarian cancer. These research has promoted the understanding of ovarian cancer from examination of its cellular origins to the DNA damage repair that can be used for treatment therapies (Cortez et al., 2018). </a:t>
            </a:r>
          </a:p>
        </p:txBody>
      </p:sp>
      <p:sp>
        <p:nvSpPr>
          <p:cNvPr id="28" name="Rectangle: Rounded Corners 27">
            <a:extLst>
              <a:ext uri="{FF2B5EF4-FFF2-40B4-BE49-F238E27FC236}">
                <a16:creationId xmlns="" xmlns:a16="http://schemas.microsoft.com/office/drawing/2014/main" id="{BD48D0D3-CF75-4BD8-9DEB-59FDAD8930C9}"/>
              </a:ext>
            </a:extLst>
          </p:cNvPr>
          <p:cNvSpPr/>
          <p:nvPr/>
        </p:nvSpPr>
        <p:spPr>
          <a:xfrm>
            <a:off x="25080686" y="7553223"/>
            <a:ext cx="10897305" cy="965136"/>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5098" tIns="47549" rIns="95098" bIns="47549" numCol="1" spcCol="0" rtlCol="0" fromWordArt="0" anchor="ctr" anchorCtr="0" forceAA="0" compatLnSpc="1">
            <a:prstTxWarp prst="textNoShape">
              <a:avLst/>
            </a:prstTxWarp>
            <a:noAutofit/>
          </a:bodyPr>
          <a:lstStyle/>
          <a:p>
            <a:pPr algn="ctr"/>
            <a:r>
              <a:rPr lang="en-US" sz="5616" dirty="0">
                <a:solidFill>
                  <a:schemeClr val="bg1"/>
                </a:solidFill>
                <a:latin typeface="Arial" panose="020B0604020202020204" pitchFamily="34" charset="0"/>
                <a:cs typeface="Arial" panose="020B0604020202020204" pitchFamily="34" charset="0"/>
              </a:rPr>
              <a:t>Treatment</a:t>
            </a:r>
          </a:p>
        </p:txBody>
      </p:sp>
      <p:sp>
        <p:nvSpPr>
          <p:cNvPr id="29" name="TextBox 28">
            <a:extLst>
              <a:ext uri="{FF2B5EF4-FFF2-40B4-BE49-F238E27FC236}">
                <a16:creationId xmlns="" xmlns:a16="http://schemas.microsoft.com/office/drawing/2014/main" id="{7628BE0A-9BEA-454B-9B6D-D8F521D40DA6}"/>
              </a:ext>
            </a:extLst>
          </p:cNvPr>
          <p:cNvSpPr txBox="1"/>
          <p:nvPr/>
        </p:nvSpPr>
        <p:spPr>
          <a:xfrm>
            <a:off x="25080685" y="8586660"/>
            <a:ext cx="11171808" cy="692497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400" dirty="0">
                <a:latin typeface="Arial" panose="020B0604020202020204" pitchFamily="34" charset="0"/>
                <a:cs typeface="Arial" panose="020B0604020202020204" pitchFamily="34" charset="0"/>
              </a:rPr>
              <a:t>Ovarian cancer treatment depends of the patient’s general health and the extend of the cancer. The main treatment include;</a:t>
            </a:r>
          </a:p>
          <a:p>
            <a:pPr marL="891505" indent="-891505">
              <a:buFont typeface="+mj-lt"/>
              <a:buAutoNum type="romanLcPeriod"/>
            </a:pPr>
            <a:r>
              <a:rPr lang="en-US" sz="3400" dirty="0">
                <a:latin typeface="Arial" panose="020B0604020202020204" pitchFamily="34" charset="0"/>
                <a:cs typeface="Arial" panose="020B0604020202020204" pitchFamily="34" charset="0"/>
              </a:rPr>
              <a:t>Surgery: Surgery is performed to remove the cancer tissue (</a:t>
            </a:r>
            <a:r>
              <a:rPr lang="en-US" sz="3600" dirty="0">
                <a:latin typeface="Arial" panose="020B0604020202020204" pitchFamily="34" charset="0"/>
                <a:cs typeface="Arial" panose="020B0604020202020204" pitchFamily="34" charset="0"/>
              </a:rPr>
              <a:t>Lheureux, Braunstein &amp; Oza, 2019</a:t>
            </a:r>
            <a:r>
              <a:rPr lang="en-US" sz="3400" dirty="0">
                <a:latin typeface="Arial" panose="020B0604020202020204" pitchFamily="34" charset="0"/>
                <a:cs typeface="Arial" panose="020B0604020202020204" pitchFamily="34" charset="0"/>
              </a:rPr>
              <a:t>). </a:t>
            </a:r>
          </a:p>
          <a:p>
            <a:pPr marL="891505" indent="-891505">
              <a:buFont typeface="+mj-lt"/>
              <a:buAutoNum type="romanLcPeriod"/>
            </a:pPr>
            <a:r>
              <a:rPr lang="en-US" sz="3400" dirty="0">
                <a:latin typeface="Arial" panose="020B0604020202020204" pitchFamily="34" charset="0"/>
                <a:cs typeface="Arial" panose="020B0604020202020204" pitchFamily="34" charset="0"/>
              </a:rPr>
              <a:t>Chemotherapy: it entails a drug treatment using chemicals to shrink and kill the cancer cells. </a:t>
            </a:r>
          </a:p>
          <a:p>
            <a:pPr marL="891505" indent="-891505">
              <a:buFont typeface="+mj-lt"/>
              <a:buAutoNum type="romanLcPeriod"/>
            </a:pPr>
            <a:r>
              <a:rPr lang="en-US" sz="3400" dirty="0">
                <a:latin typeface="Arial" panose="020B0604020202020204" pitchFamily="34" charset="0"/>
                <a:cs typeface="Arial" panose="020B0604020202020204" pitchFamily="34" charset="0"/>
              </a:rPr>
              <a:t>Hormone therapy: hormone therapy involves the use of drugs to block the effects of estrogen hormone on the cancer cells (Pignata et al., 2017). </a:t>
            </a:r>
          </a:p>
          <a:p>
            <a:pPr marL="891505" indent="-891505">
              <a:buFont typeface="+mj-lt"/>
              <a:buAutoNum type="romanLcPeriod"/>
            </a:pPr>
            <a:r>
              <a:rPr lang="en-US" sz="3400" dirty="0">
                <a:latin typeface="Arial" panose="020B0604020202020204" pitchFamily="34" charset="0"/>
                <a:cs typeface="Arial" panose="020B0604020202020204" pitchFamily="34" charset="0"/>
              </a:rPr>
              <a:t>Targeted therapy: This treatment entails the use of drugs that focus on specific weakness in the cancer cells. </a:t>
            </a:r>
          </a:p>
        </p:txBody>
      </p:sp>
      <p:pic>
        <p:nvPicPr>
          <p:cNvPr id="30" name="Picture 29">
            <a:extLst>
              <a:ext uri="{FF2B5EF4-FFF2-40B4-BE49-F238E27FC236}">
                <a16:creationId xmlns="" xmlns:a16="http://schemas.microsoft.com/office/drawing/2014/main" id="{840D613D-ED27-401C-9F33-0C3002B83D90}"/>
              </a:ext>
            </a:extLst>
          </p:cNvPr>
          <p:cNvPicPr>
            <a:picLocks noChangeAspect="1"/>
          </p:cNvPicPr>
          <p:nvPr/>
        </p:nvPicPr>
        <p:blipFill>
          <a:blip r:embed="rId3"/>
          <a:stretch>
            <a:fillRect/>
          </a:stretch>
        </p:blipFill>
        <p:spPr>
          <a:xfrm>
            <a:off x="13261413" y="10796953"/>
            <a:ext cx="11275858" cy="4319315"/>
          </a:xfrm>
          <a:prstGeom prst="rect">
            <a:avLst/>
          </a:prstGeom>
        </p:spPr>
      </p:pic>
      <p:sp>
        <p:nvSpPr>
          <p:cNvPr id="31" name="Rectangle: Rounded Corners 30">
            <a:extLst>
              <a:ext uri="{FF2B5EF4-FFF2-40B4-BE49-F238E27FC236}">
                <a16:creationId xmlns="" xmlns:a16="http://schemas.microsoft.com/office/drawing/2014/main" id="{DBE1A091-5D5D-4F1F-A4E9-F50A3AC19126}"/>
              </a:ext>
            </a:extLst>
          </p:cNvPr>
          <p:cNvSpPr/>
          <p:nvPr/>
        </p:nvSpPr>
        <p:spPr>
          <a:xfrm>
            <a:off x="25131632" y="15820897"/>
            <a:ext cx="11171808" cy="846313"/>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5098" tIns="47549" rIns="95098" bIns="47549" numCol="1" spcCol="0" rtlCol="0" fromWordArt="0" anchor="ctr" anchorCtr="0" forceAA="0" compatLnSpc="1">
            <a:prstTxWarp prst="textNoShape">
              <a:avLst/>
            </a:prstTxWarp>
            <a:noAutofit/>
          </a:bodyPr>
          <a:lstStyle/>
          <a:p>
            <a:pPr algn="ctr"/>
            <a:r>
              <a:rPr lang="en-US" sz="4160" dirty="0">
                <a:solidFill>
                  <a:schemeClr val="bg1"/>
                </a:solidFill>
                <a:latin typeface="Arial" panose="020B0604020202020204" pitchFamily="34" charset="0"/>
                <a:cs typeface="Arial" panose="020B0604020202020204" pitchFamily="34" charset="0"/>
              </a:rPr>
              <a:t>References</a:t>
            </a:r>
          </a:p>
        </p:txBody>
      </p:sp>
      <p:sp>
        <p:nvSpPr>
          <p:cNvPr id="32" name="TextBox 31">
            <a:extLst>
              <a:ext uri="{FF2B5EF4-FFF2-40B4-BE49-F238E27FC236}">
                <a16:creationId xmlns="" xmlns:a16="http://schemas.microsoft.com/office/drawing/2014/main" id="{50D34B61-ADAA-4E54-B1AD-48291C591C6E}"/>
              </a:ext>
            </a:extLst>
          </p:cNvPr>
          <p:cNvSpPr txBox="1"/>
          <p:nvPr/>
        </p:nvSpPr>
        <p:spPr>
          <a:xfrm>
            <a:off x="25080686" y="16741006"/>
            <a:ext cx="11326804" cy="793935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300" dirty="0">
                <a:latin typeface="Arial" panose="020B0604020202020204" pitchFamily="34" charset="0"/>
                <a:cs typeface="Arial" panose="020B0604020202020204" pitchFamily="34" charset="0"/>
              </a:rPr>
              <a:t>Cortez, A. J., Tudrej, P., Kujawa, K. A., &amp; Lisowska, K. M. (2018). Advances in ovarian cancer therapy. </a:t>
            </a:r>
            <a:r>
              <a:rPr lang="en-US" sz="2300" i="1" dirty="0">
                <a:latin typeface="Arial" panose="020B0604020202020204" pitchFamily="34" charset="0"/>
                <a:cs typeface="Arial" panose="020B0604020202020204" pitchFamily="34" charset="0"/>
              </a:rPr>
              <a:t>Cancer chemotherapy and pharmacology</a:t>
            </a:r>
            <a:r>
              <a:rPr lang="en-US" sz="2300" dirty="0">
                <a:latin typeface="Arial" panose="020B0604020202020204" pitchFamily="34" charset="0"/>
                <a:cs typeface="Arial" panose="020B0604020202020204" pitchFamily="34" charset="0"/>
              </a:rPr>
              <a:t>, </a:t>
            </a:r>
            <a:r>
              <a:rPr lang="en-US" sz="2300" i="1" dirty="0">
                <a:latin typeface="Arial" panose="020B0604020202020204" pitchFamily="34" charset="0"/>
                <a:cs typeface="Arial" panose="020B0604020202020204" pitchFamily="34" charset="0"/>
              </a:rPr>
              <a:t>81</a:t>
            </a:r>
            <a:r>
              <a:rPr lang="en-US" sz="2300" dirty="0">
                <a:latin typeface="Arial" panose="020B0604020202020204" pitchFamily="34" charset="0"/>
                <a:cs typeface="Arial" panose="020B0604020202020204" pitchFamily="34" charset="0"/>
              </a:rPr>
              <a:t>(1), 17-38.</a:t>
            </a:r>
          </a:p>
          <a:p>
            <a:r>
              <a:rPr lang="en-US" sz="2300" dirty="0">
                <a:latin typeface="Arial" panose="020B0604020202020204" pitchFamily="34" charset="0"/>
                <a:cs typeface="Arial" panose="020B0604020202020204" pitchFamily="34" charset="0"/>
              </a:rPr>
              <a:t>Lheureux, S., Braunstein, M., &amp; Oza, A. M. (2019). Epithelial ovarian cancer: evolution of management in the era of precision medicine. </a:t>
            </a:r>
            <a:r>
              <a:rPr lang="en-US" sz="2300" i="1" dirty="0">
                <a:latin typeface="Arial" panose="020B0604020202020204" pitchFamily="34" charset="0"/>
                <a:cs typeface="Arial" panose="020B0604020202020204" pitchFamily="34" charset="0"/>
              </a:rPr>
              <a:t>CA: a cancer journal for clinicians</a:t>
            </a:r>
            <a:r>
              <a:rPr lang="en-US" sz="2300" dirty="0">
                <a:latin typeface="Arial" panose="020B0604020202020204" pitchFamily="34" charset="0"/>
                <a:cs typeface="Arial" panose="020B0604020202020204" pitchFamily="34" charset="0"/>
              </a:rPr>
              <a:t>, </a:t>
            </a:r>
            <a:r>
              <a:rPr lang="en-US" sz="2300" i="1" dirty="0">
                <a:latin typeface="Arial" panose="020B0604020202020204" pitchFamily="34" charset="0"/>
                <a:cs typeface="Arial" panose="020B0604020202020204" pitchFamily="34" charset="0"/>
              </a:rPr>
              <a:t>69</a:t>
            </a:r>
            <a:r>
              <a:rPr lang="en-US" sz="2300" dirty="0">
                <a:latin typeface="Arial" panose="020B0604020202020204" pitchFamily="34" charset="0"/>
                <a:cs typeface="Arial" panose="020B0604020202020204" pitchFamily="34" charset="0"/>
              </a:rPr>
              <a:t>(4), 280-304.</a:t>
            </a:r>
          </a:p>
          <a:p>
            <a:r>
              <a:rPr lang="en-US" sz="2300" dirty="0">
                <a:latin typeface="Arial" panose="020B0604020202020204" pitchFamily="34" charset="0"/>
                <a:cs typeface="Arial" panose="020B0604020202020204" pitchFamily="34" charset="0"/>
              </a:rPr>
              <a:t>Momenimovahed, Z., Tiznobaik, A., Taheri, S., &amp; Salehiniya, H. (2019). Ovarian cancer in the world: epidemiology and risk factors. </a:t>
            </a:r>
            <a:r>
              <a:rPr lang="en-US" sz="2300" i="1" dirty="0">
                <a:latin typeface="Arial" panose="020B0604020202020204" pitchFamily="34" charset="0"/>
                <a:cs typeface="Arial" panose="020B0604020202020204" pitchFamily="34" charset="0"/>
              </a:rPr>
              <a:t>International journal of women's health</a:t>
            </a:r>
            <a:r>
              <a:rPr lang="en-US" sz="2300" dirty="0">
                <a:latin typeface="Arial" panose="020B0604020202020204" pitchFamily="34" charset="0"/>
                <a:cs typeface="Arial" panose="020B0604020202020204" pitchFamily="34" charset="0"/>
              </a:rPr>
              <a:t>, </a:t>
            </a:r>
            <a:r>
              <a:rPr lang="en-US" sz="2300" i="1" dirty="0">
                <a:latin typeface="Arial" panose="020B0604020202020204" pitchFamily="34" charset="0"/>
                <a:cs typeface="Arial" panose="020B0604020202020204" pitchFamily="34" charset="0"/>
              </a:rPr>
              <a:t>11</a:t>
            </a:r>
            <a:r>
              <a:rPr lang="en-US" sz="2300" dirty="0">
                <a:latin typeface="Arial" panose="020B0604020202020204" pitchFamily="34" charset="0"/>
                <a:cs typeface="Arial" panose="020B0604020202020204" pitchFamily="34" charset="0"/>
              </a:rPr>
              <a:t>, 287.</a:t>
            </a:r>
          </a:p>
          <a:p>
            <a:r>
              <a:rPr lang="en-US" sz="2300" dirty="0">
                <a:latin typeface="Arial" panose="020B0604020202020204" pitchFamily="34" charset="0"/>
                <a:cs typeface="Arial" panose="020B0604020202020204" pitchFamily="34" charset="0"/>
              </a:rPr>
              <a:t>Orr, B., &amp; Edwards, R. P. (2018). Diagnosis and treatment of ovarian cancer. </a:t>
            </a:r>
            <a:r>
              <a:rPr lang="en-US" sz="2300" i="1" dirty="0">
                <a:latin typeface="Arial" panose="020B0604020202020204" pitchFamily="34" charset="0"/>
                <a:cs typeface="Arial" panose="020B0604020202020204" pitchFamily="34" charset="0"/>
              </a:rPr>
              <a:t>Hematology/Oncology Clinics</a:t>
            </a:r>
            <a:r>
              <a:rPr lang="en-US" sz="2300" dirty="0">
                <a:latin typeface="Arial" panose="020B0604020202020204" pitchFamily="34" charset="0"/>
                <a:cs typeface="Arial" panose="020B0604020202020204" pitchFamily="34" charset="0"/>
              </a:rPr>
              <a:t>, </a:t>
            </a:r>
            <a:r>
              <a:rPr lang="en-US" sz="2300" i="1" dirty="0">
                <a:latin typeface="Arial" panose="020B0604020202020204" pitchFamily="34" charset="0"/>
                <a:cs typeface="Arial" panose="020B0604020202020204" pitchFamily="34" charset="0"/>
              </a:rPr>
              <a:t>32</a:t>
            </a:r>
            <a:r>
              <a:rPr lang="en-US" sz="2300" dirty="0">
                <a:latin typeface="Arial" panose="020B0604020202020204" pitchFamily="34" charset="0"/>
                <a:cs typeface="Arial" panose="020B0604020202020204" pitchFamily="34" charset="0"/>
              </a:rPr>
              <a:t>(6), 943-964.</a:t>
            </a:r>
          </a:p>
          <a:p>
            <a:r>
              <a:rPr lang="en-US" sz="2300" dirty="0">
                <a:latin typeface="Arial" panose="020B0604020202020204" pitchFamily="34" charset="0"/>
                <a:cs typeface="Arial" panose="020B0604020202020204" pitchFamily="34" charset="0"/>
              </a:rPr>
              <a:t>Pignata, S., Cecere, S. C., Du Bois, A., Harter, P., &amp; Heitz, F. (2017). Treatment of recurrent ovarian cancer. </a:t>
            </a:r>
            <a:r>
              <a:rPr lang="en-US" sz="2300" i="1" dirty="0">
                <a:latin typeface="Arial" panose="020B0604020202020204" pitchFamily="34" charset="0"/>
                <a:cs typeface="Arial" panose="020B0604020202020204" pitchFamily="34" charset="0"/>
              </a:rPr>
              <a:t>Annals of Oncology</a:t>
            </a:r>
            <a:r>
              <a:rPr lang="en-US" sz="2300" dirty="0">
                <a:latin typeface="Arial" panose="020B0604020202020204" pitchFamily="34" charset="0"/>
                <a:cs typeface="Arial" panose="020B0604020202020204" pitchFamily="34" charset="0"/>
              </a:rPr>
              <a:t>, </a:t>
            </a:r>
            <a:r>
              <a:rPr lang="en-US" sz="2300" i="1" dirty="0">
                <a:latin typeface="Arial" panose="020B0604020202020204" pitchFamily="34" charset="0"/>
                <a:cs typeface="Arial" panose="020B0604020202020204" pitchFamily="34" charset="0"/>
              </a:rPr>
              <a:t>28</a:t>
            </a:r>
            <a:r>
              <a:rPr lang="en-US" sz="2300" dirty="0">
                <a:latin typeface="Arial" panose="020B0604020202020204" pitchFamily="34" charset="0"/>
                <a:cs typeface="Arial" panose="020B0604020202020204" pitchFamily="34" charset="0"/>
              </a:rPr>
              <a:t>, viii51-viii56.</a:t>
            </a:r>
          </a:p>
          <a:p>
            <a:r>
              <a:rPr lang="en-US" sz="2300" dirty="0">
                <a:latin typeface="Arial" panose="020B0604020202020204" pitchFamily="34" charset="0"/>
                <a:cs typeface="Arial" panose="020B0604020202020204" pitchFamily="34" charset="0"/>
              </a:rPr>
              <a:t>Stewart, C., Ralyea, C., &amp; Lockwood, S. (2019, April). Ovarian cancer: an integrated review. In </a:t>
            </a:r>
            <a:r>
              <a:rPr lang="en-US" sz="2300" i="1" dirty="0">
                <a:latin typeface="Arial" panose="020B0604020202020204" pitchFamily="34" charset="0"/>
                <a:cs typeface="Arial" panose="020B0604020202020204" pitchFamily="34" charset="0"/>
              </a:rPr>
              <a:t>Seminars in oncology nursing</a:t>
            </a:r>
            <a:r>
              <a:rPr lang="en-US" sz="2300" dirty="0">
                <a:latin typeface="Arial" panose="020B0604020202020204" pitchFamily="34" charset="0"/>
                <a:cs typeface="Arial" panose="020B0604020202020204" pitchFamily="34" charset="0"/>
              </a:rPr>
              <a:t> (Vol. 35, No. 2, pp. 151-156). WB Saunders.</a:t>
            </a:r>
          </a:p>
          <a:p>
            <a:r>
              <a:rPr lang="en-US" sz="2300" dirty="0">
                <a:latin typeface="Arial" panose="020B0604020202020204" pitchFamily="34" charset="0"/>
                <a:cs typeface="Arial" panose="020B0604020202020204" pitchFamily="34" charset="0"/>
              </a:rPr>
              <a:t>Torre, L. A., Trabert, B., DeSantis, C. E., Miller, K. D., Samimi, G., Runowicz, C. D., ... &amp; Siegel, R. L. (2018). Ovarian cancer statistics, 2018. </a:t>
            </a:r>
            <a:r>
              <a:rPr lang="en-US" sz="2300" i="1" dirty="0">
                <a:latin typeface="Arial" panose="020B0604020202020204" pitchFamily="34" charset="0"/>
                <a:cs typeface="Arial" panose="020B0604020202020204" pitchFamily="34" charset="0"/>
              </a:rPr>
              <a:t>CA: a cancer journal for clinicians</a:t>
            </a:r>
            <a:r>
              <a:rPr lang="en-US" sz="2300" dirty="0">
                <a:latin typeface="Arial" panose="020B0604020202020204" pitchFamily="34" charset="0"/>
                <a:cs typeface="Arial" panose="020B0604020202020204" pitchFamily="34" charset="0"/>
              </a:rPr>
              <a:t>, </a:t>
            </a:r>
            <a:r>
              <a:rPr lang="en-US" sz="2300" i="1" dirty="0">
                <a:latin typeface="Arial" panose="020B0604020202020204" pitchFamily="34" charset="0"/>
                <a:cs typeface="Arial" panose="020B0604020202020204" pitchFamily="34" charset="0"/>
              </a:rPr>
              <a:t>68</a:t>
            </a:r>
            <a:r>
              <a:rPr lang="en-US" sz="2300" dirty="0">
                <a:latin typeface="Arial" panose="020B0604020202020204" pitchFamily="34" charset="0"/>
                <a:cs typeface="Arial" panose="020B0604020202020204" pitchFamily="34" charset="0"/>
              </a:rPr>
              <a:t>(4), 284-296.</a:t>
            </a:r>
          </a:p>
          <a:p>
            <a:r>
              <a:rPr lang="en-US" sz="2300" dirty="0">
                <a:latin typeface="Arial" panose="020B0604020202020204" pitchFamily="34" charset="0"/>
                <a:cs typeface="Arial" panose="020B0604020202020204" pitchFamily="34" charset="0"/>
              </a:rPr>
              <a:t>Whitwell, H. J., Worthington, J., Blyuss, O., Gentry-Maharaj, A., Ryan, A., Gunu, R., ... &amp; Timms, J. F. (2020). Improved early detection of ovarian cancer using longitudinal multimarker models. </a:t>
            </a:r>
            <a:r>
              <a:rPr lang="en-US" sz="2300" i="1" dirty="0">
                <a:latin typeface="Arial" panose="020B0604020202020204" pitchFamily="34" charset="0"/>
                <a:cs typeface="Arial" panose="020B0604020202020204" pitchFamily="34" charset="0"/>
              </a:rPr>
              <a:t>British journal of cancer</a:t>
            </a:r>
            <a:r>
              <a:rPr lang="en-US" sz="2300" dirty="0">
                <a:latin typeface="Arial" panose="020B0604020202020204" pitchFamily="34" charset="0"/>
                <a:cs typeface="Arial" panose="020B0604020202020204" pitchFamily="34" charset="0"/>
              </a:rPr>
              <a:t>, </a:t>
            </a:r>
            <a:r>
              <a:rPr lang="en-US" sz="2300" i="1" dirty="0">
                <a:latin typeface="Arial" panose="020B0604020202020204" pitchFamily="34" charset="0"/>
                <a:cs typeface="Arial" panose="020B0604020202020204" pitchFamily="34" charset="0"/>
              </a:rPr>
              <a:t>122</a:t>
            </a:r>
            <a:r>
              <a:rPr lang="en-US" sz="2300" dirty="0">
                <a:latin typeface="Arial" panose="020B0604020202020204" pitchFamily="34" charset="0"/>
                <a:cs typeface="Arial" panose="020B0604020202020204" pitchFamily="34" charset="0"/>
              </a:rPr>
              <a:t>(6), 847-856.</a:t>
            </a:r>
          </a:p>
          <a:p>
            <a:endParaRPr lang="en-US" sz="2496" dirty="0">
              <a:latin typeface="Arial" panose="020B0604020202020204" pitchFamily="34" charset="0"/>
              <a:cs typeface="Arial" panose="020B0604020202020204" pitchFamily="34" charset="0"/>
            </a:endParaRPr>
          </a:p>
          <a:p>
            <a:endParaRPr lang="en-US" sz="2496" dirty="0">
              <a:latin typeface="Arial" panose="020B0604020202020204" pitchFamily="34" charset="0"/>
              <a:cs typeface="Arial" panose="020B0604020202020204" pitchFamily="34" charset="0"/>
            </a:endParaRPr>
          </a:p>
        </p:txBody>
      </p:sp>
      <p:sp>
        <p:nvSpPr>
          <p:cNvPr id="19" name="Rectangle: Rounded Corners 6">
            <a:extLst>
              <a:ext uri="{FF2B5EF4-FFF2-40B4-BE49-F238E27FC236}">
                <a16:creationId xmlns="" xmlns:a16="http://schemas.microsoft.com/office/drawing/2014/main" id="{4964458D-5BDE-4D67-A8B9-79F6C48A62B6}"/>
              </a:ext>
            </a:extLst>
          </p:cNvPr>
          <p:cNvSpPr/>
          <p:nvPr/>
        </p:nvSpPr>
        <p:spPr>
          <a:xfrm>
            <a:off x="12813322" y="3176954"/>
            <a:ext cx="12136434" cy="937845"/>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101603" tIns="50802" rIns="101603" bIns="50802" numCol="1" spcCol="0" rtlCol="0" fromWordArt="0" anchor="ctr" anchorCtr="0" forceAA="0" compatLnSpc="1">
            <a:prstTxWarp prst="textNoShape">
              <a:avLst/>
            </a:prstTxWarp>
            <a:noAutofit/>
          </a:bodyPr>
          <a:lstStyle/>
          <a:p>
            <a:pPr algn="ctr"/>
            <a:r>
              <a:rPr lang="en-US" sz="6000" dirty="0" smtClean="0"/>
              <a:t>Audrey </a:t>
            </a:r>
            <a:r>
              <a:rPr lang="en-US" sz="6000" dirty="0" smtClean="0"/>
              <a:t>McElhaney</a:t>
            </a:r>
            <a:endParaRPr lang="en-US" sz="6000" dirty="0" smtClean="0"/>
          </a:p>
        </p:txBody>
      </p:sp>
    </p:spTree>
    <p:extLst>
      <p:ext uri="{BB962C8B-B14F-4D97-AF65-F5344CB8AC3E}">
        <p14:creationId xmlns="" xmlns:p14="http://schemas.microsoft.com/office/powerpoint/2010/main" val="33428879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304</TotalTime>
  <Words>551</Words>
  <Application>Microsoft Office PowerPoint</Application>
  <PresentationFormat>Custom</PresentationFormat>
  <Paragraphs>37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April Henderson</dc:creator>
  <cp:lastModifiedBy>Kevin</cp:lastModifiedBy>
  <cp:revision>50</cp:revision>
  <dcterms:created xsi:type="dcterms:W3CDTF">2021-03-12T17:06:06Z</dcterms:created>
  <dcterms:modified xsi:type="dcterms:W3CDTF">2021-11-10T20:21:01Z</dcterms:modified>
</cp:coreProperties>
</file>