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58" d="100"/>
          <a:sy n="58" d="100"/>
        </p:scale>
        <p:origin x="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3E274-843E-4BF3-B0F7-C5DEC045E1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5316B0-DA7C-43AF-93F6-BE23B63362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35279A-0D2D-4796-BFC0-C2D5BC5BABE5}"/>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EDCBEE05-E676-4F9B-9983-80AFBB782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E3AC8D-EE2F-48B0-9583-4EB723467C17}"/>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408456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B7D55-B9D5-475F-A305-AABE702FBE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4A2896-BCA7-45C8-8BF1-CFCA61C6FA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3CCD7A-A80D-49EA-9AC2-45334BE3016E}"/>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30A019C9-B06D-4402-B6CF-E180317BB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0FA7E7-8B0C-4496-9BE0-D773E3B9110A}"/>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91989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685DE0-71DB-4EC3-8A2A-7D87D5A77C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A5DE81-87EF-4DF4-8D59-54B93416BE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A08264-6AF2-4E4B-B03C-722939FDE931}"/>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B190F3D1-CD08-4F2A-9B46-50C84AB9B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C491FD-BB0B-4751-90ED-6145A0BDA4E0}"/>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869345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93E79-B836-41C8-822D-7471E8A301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71B21-D620-45C1-BDA7-BBAC49AC8A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4917BF-6568-49BD-836B-C301DB05431B}"/>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B8881C37-1C7A-4648-84AE-3F051A7114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85C51-5227-4BC5-B464-071D672A257C}"/>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12977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02CE-B6FE-4DB8-A8D4-80DFF9E183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80C435-C47F-4522-A369-11967437CF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21D73-4B87-4D4A-8DDC-0B27EF091B80}"/>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DE724577-D8A7-48AF-A1C7-565B72966A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A6E5C-D3A2-4450-9F7D-410DA956EE88}"/>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03434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37871-ACA9-4C27-9058-F51A074423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378BFE-6224-4E16-8F40-9663198468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7D4F2A-4DB2-4971-87C3-C687558EA2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86FD24-5A77-4E51-B739-845A194C71E1}"/>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6" name="Footer Placeholder 5">
            <a:extLst>
              <a:ext uri="{FF2B5EF4-FFF2-40B4-BE49-F238E27FC236}">
                <a16:creationId xmlns:a16="http://schemas.microsoft.com/office/drawing/2014/main" id="{113BD659-A46F-4709-BBBB-24E7421A90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25CA99-95E1-4C68-863A-03E5EA053D95}"/>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54326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27295-A466-403D-A78B-F3B4C72F14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CCCD01-74F3-407F-AAFD-A6367E3AE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5B7E07-9361-449D-B25B-25242F4C3E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DCF2A-32C3-4706-80F9-10D548D3F4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44F76A-0D08-475F-973E-1877757C02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DFB253-722C-4962-9DE5-934F0935870B}"/>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8" name="Footer Placeholder 7">
            <a:extLst>
              <a:ext uri="{FF2B5EF4-FFF2-40B4-BE49-F238E27FC236}">
                <a16:creationId xmlns:a16="http://schemas.microsoft.com/office/drawing/2014/main" id="{28950CA1-7F80-4D4F-97C0-D1C52818D06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9D3DE9-3127-440A-89EC-73888FDBB3AB}"/>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181329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8886F-775F-4ED3-B0CD-313C8540EC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8E24F1-2AF8-4A0E-B262-431FACCBA97E}"/>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4" name="Footer Placeholder 3">
            <a:extLst>
              <a:ext uri="{FF2B5EF4-FFF2-40B4-BE49-F238E27FC236}">
                <a16:creationId xmlns:a16="http://schemas.microsoft.com/office/drawing/2014/main" id="{EA0A88C2-E786-4C6F-8353-5A97EF35CA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1A3EF2-D50F-4ED2-B721-9298B73AF513}"/>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501319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F9C4B0-C5EB-4970-81D9-C9F6F56D9468}"/>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3" name="Footer Placeholder 2">
            <a:extLst>
              <a:ext uri="{FF2B5EF4-FFF2-40B4-BE49-F238E27FC236}">
                <a16:creationId xmlns:a16="http://schemas.microsoft.com/office/drawing/2014/main" id="{1C35EE75-EF81-4459-9038-1B73E0881B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85E7A5-A26C-417E-B0D3-D04697A200CD}"/>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960289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CF41-3E7D-43F4-8663-D98EA6400D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FF8060-170E-4275-BD38-00DE0661C7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D7B4FF-EEF6-4A5F-AEEC-32F9661252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1BA1F-C3FD-4EC2-87BE-8E839022F566}"/>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6" name="Footer Placeholder 5">
            <a:extLst>
              <a:ext uri="{FF2B5EF4-FFF2-40B4-BE49-F238E27FC236}">
                <a16:creationId xmlns:a16="http://schemas.microsoft.com/office/drawing/2014/main" id="{23612D62-2410-4BB4-9F5A-F84EDF0792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E7EA9-7427-4375-9303-02B015CFE7EE}"/>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16589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EFCE6-BBD8-4341-A84B-6A69F9B006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A6C832-C60F-4E4D-B88F-8EC31037BF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F07B77-AFED-44EF-9311-B9C63A4FA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B5D214-CAC8-49AF-B3D9-9BE434109CB4}"/>
              </a:ext>
            </a:extLst>
          </p:cNvPr>
          <p:cNvSpPr>
            <a:spLocks noGrp="1"/>
          </p:cNvSpPr>
          <p:nvPr>
            <p:ph type="dt" sz="half" idx="10"/>
          </p:nvPr>
        </p:nvSpPr>
        <p:spPr/>
        <p:txBody>
          <a:bodyPr/>
          <a:lstStyle/>
          <a:p>
            <a:fld id="{F1D02242-838D-4F4A-9DDB-A4F3FB535FD3}" type="datetimeFigureOut">
              <a:rPr lang="en-US" smtClean="0"/>
              <a:t>6/10/2021</a:t>
            </a:fld>
            <a:endParaRPr lang="en-US"/>
          </a:p>
        </p:txBody>
      </p:sp>
      <p:sp>
        <p:nvSpPr>
          <p:cNvPr id="6" name="Footer Placeholder 5">
            <a:extLst>
              <a:ext uri="{FF2B5EF4-FFF2-40B4-BE49-F238E27FC236}">
                <a16:creationId xmlns:a16="http://schemas.microsoft.com/office/drawing/2014/main" id="{815E7AA3-B00D-4AAA-AB4A-DFB73610F3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4DFE5-4910-46BB-A6AE-43F6BE5C7A17}"/>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57929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7CCFFB-2AE0-450D-9F6B-11BBD96F0A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B1B259-E74B-481A-AC4A-54A0B651E6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D870B5-B80F-4505-8016-D83E86DB6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02242-838D-4F4A-9DDB-A4F3FB535FD3}" type="datetimeFigureOut">
              <a:rPr lang="en-US" smtClean="0"/>
              <a:t>6/10/2021</a:t>
            </a:fld>
            <a:endParaRPr lang="en-US"/>
          </a:p>
        </p:txBody>
      </p:sp>
      <p:sp>
        <p:nvSpPr>
          <p:cNvPr id="5" name="Footer Placeholder 4">
            <a:extLst>
              <a:ext uri="{FF2B5EF4-FFF2-40B4-BE49-F238E27FC236}">
                <a16:creationId xmlns:a16="http://schemas.microsoft.com/office/drawing/2014/main" id="{24440CF9-B86A-4308-9D19-B2A8480397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E73717-E6EB-4188-B036-BC01003376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990CE-B708-4198-821A-9690E3B59A18}" type="slidenum">
              <a:rPr lang="en-US" smtClean="0"/>
              <a:t>‹#›</a:t>
            </a:fld>
            <a:endParaRPr lang="en-US"/>
          </a:p>
        </p:txBody>
      </p:sp>
    </p:spTree>
    <p:extLst>
      <p:ext uri="{BB962C8B-B14F-4D97-AF65-F5344CB8AC3E}">
        <p14:creationId xmlns:p14="http://schemas.microsoft.com/office/powerpoint/2010/main" val="3663585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doi.org/10.1177/15210251209133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598B8-A14D-4946-B701-C94E7AA1CF81}"/>
              </a:ext>
            </a:extLst>
          </p:cNvPr>
          <p:cNvSpPr>
            <a:spLocks noGrp="1"/>
          </p:cNvSpPr>
          <p:nvPr>
            <p:ph type="ctrTitle"/>
          </p:nvPr>
        </p:nvSpPr>
        <p:spPr/>
        <p:txBody>
          <a:bodyPr>
            <a:normAutofit fontScale="90000"/>
          </a:bodyPr>
          <a:lstStyle/>
          <a:p>
            <a:r>
              <a:rPr lang="en-US" b="1" dirty="0"/>
              <a:t>Qualitative Research Proposal</a:t>
            </a:r>
            <a:br>
              <a:rPr lang="en-US" dirty="0"/>
            </a:br>
            <a:br>
              <a:rPr lang="en-US" dirty="0"/>
            </a:br>
            <a:r>
              <a:rPr lang="en-US" sz="2700" dirty="0"/>
              <a:t>First Generation College Students and Resilience at a 4-year university</a:t>
            </a:r>
          </a:p>
        </p:txBody>
      </p:sp>
      <p:sp>
        <p:nvSpPr>
          <p:cNvPr id="3" name="Subtitle 2">
            <a:extLst>
              <a:ext uri="{FF2B5EF4-FFF2-40B4-BE49-F238E27FC236}">
                <a16:creationId xmlns:a16="http://schemas.microsoft.com/office/drawing/2014/main" id="{6ECFD88C-EBEE-463A-A988-42360451888B}"/>
              </a:ext>
            </a:extLst>
          </p:cNvPr>
          <p:cNvSpPr>
            <a:spLocks noGrp="1"/>
          </p:cNvSpPr>
          <p:nvPr>
            <p:ph type="subTitle" idx="1"/>
          </p:nvPr>
        </p:nvSpPr>
        <p:spPr>
          <a:xfrm>
            <a:off x="1452880" y="4536758"/>
            <a:ext cx="9144000" cy="1655762"/>
          </a:xfrm>
        </p:spPr>
        <p:txBody>
          <a:bodyPr/>
          <a:lstStyle/>
          <a:p>
            <a:r>
              <a:rPr lang="en-US"/>
              <a:t>7860 </a:t>
            </a:r>
            <a:r>
              <a:rPr lang="en-US" dirty="0"/>
              <a:t>– Survey of Research Methods</a:t>
            </a:r>
          </a:p>
          <a:p>
            <a:r>
              <a:rPr lang="en-US" dirty="0"/>
              <a:t>Name of Student</a:t>
            </a:r>
          </a:p>
          <a:p>
            <a:r>
              <a:rPr lang="en-US" dirty="0"/>
              <a:t>Date</a:t>
            </a:r>
          </a:p>
        </p:txBody>
      </p:sp>
    </p:spTree>
    <p:extLst>
      <p:ext uri="{BB962C8B-B14F-4D97-AF65-F5344CB8AC3E}">
        <p14:creationId xmlns:p14="http://schemas.microsoft.com/office/powerpoint/2010/main" val="313811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581E-47E0-4DF1-9712-299AD1D1AD8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C3888712-F0B1-4287-821E-7A77C0499563}"/>
              </a:ext>
            </a:extLst>
          </p:cNvPr>
          <p:cNvSpPr>
            <a:spLocks noGrp="1"/>
          </p:cNvSpPr>
          <p:nvPr>
            <p:ph idx="1"/>
          </p:nvPr>
        </p:nvSpPr>
        <p:spPr>
          <a:xfrm>
            <a:off x="0" y="1825625"/>
            <a:ext cx="12192000" cy="5032375"/>
          </a:xfrm>
        </p:spPr>
        <p:txBody>
          <a:bodyPr>
            <a:normAutofit fontScale="77500" lnSpcReduction="20000"/>
          </a:bodyPr>
          <a:lstStyle/>
          <a:p>
            <a:r>
              <a:rPr lang="en-US" dirty="0"/>
              <a:t>Statement of the Problem</a:t>
            </a:r>
          </a:p>
          <a:p>
            <a:r>
              <a:rPr lang="en-US" dirty="0"/>
              <a:t>First generation students experience many factors that affect their way of life while in their learning institutions. There are various situations that they face which affects their academic performance and achievements. The factors influence their credit scores such that they </a:t>
            </a:r>
            <a:endParaRPr lang="en-KE" sz="2400" dirty="0"/>
          </a:p>
          <a:p>
            <a:r>
              <a:rPr lang="en-US" dirty="0"/>
              <a:t>In the long run they might drop out of school at any stage of their academic levels. In their college work they tend to have less credit hours compared to their counterparts who are non-first generation. The students also in addition also get the chance to attend selective learning institutions and they live outside the campus. </a:t>
            </a:r>
          </a:p>
          <a:p>
            <a:r>
              <a:rPr lang="en-US" dirty="0"/>
              <a:t>In this regard they may not actively participate in majority of the activities in the campus both in the curricular or extracurricular activities. Therefore, due to such activities their academic achievement is affected (</a:t>
            </a:r>
            <a:r>
              <a:rPr lang="en-US" dirty="0" err="1"/>
              <a:t>Próspero</a:t>
            </a:r>
            <a:r>
              <a:rPr lang="en-US" dirty="0"/>
              <a:t>, &amp; Vohra-Gupta, 2004). </a:t>
            </a:r>
          </a:p>
          <a:p>
            <a:r>
              <a:rPr lang="en-US" dirty="0"/>
              <a:t>These factors affect their resilience in their school work and affect the academic achievement in the long run. </a:t>
            </a:r>
            <a:endParaRPr lang="en-KE" sz="2400" dirty="0"/>
          </a:p>
          <a:p>
            <a:r>
              <a:rPr lang="en-US" dirty="0"/>
              <a:t>The paper aims at establishing the factors that contribute to the success of failure of the first-generation students in their academic performance and achievement. Through the research, various recommendations will be highlighted which go a long way in boosting the academic performance of the students regardless of their social status. </a:t>
            </a:r>
            <a:endParaRPr lang="en-KE" sz="2400" dirty="0"/>
          </a:p>
          <a:p>
            <a:pPr marL="457200" lvl="1" indent="0">
              <a:buNone/>
            </a:pPr>
            <a:endParaRPr lang="en-US" dirty="0"/>
          </a:p>
        </p:txBody>
      </p:sp>
    </p:spTree>
    <p:extLst>
      <p:ext uri="{BB962C8B-B14F-4D97-AF65-F5344CB8AC3E}">
        <p14:creationId xmlns:p14="http://schemas.microsoft.com/office/powerpoint/2010/main" val="327017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5A43-FA3B-4D75-BC71-AC95DC48770E}"/>
              </a:ext>
            </a:extLst>
          </p:cNvPr>
          <p:cNvSpPr>
            <a:spLocks noGrp="1"/>
          </p:cNvSpPr>
          <p:nvPr>
            <p:ph type="title"/>
          </p:nvPr>
        </p:nvSpPr>
        <p:spPr/>
        <p:txBody>
          <a:bodyPr/>
          <a:lstStyle/>
          <a:p>
            <a:pPr algn="ctr"/>
            <a:r>
              <a:rPr lang="en-US" b="1" dirty="0"/>
              <a:t>Introduction </a:t>
            </a:r>
            <a:r>
              <a:rPr lang="en-US" b="1" dirty="0" err="1"/>
              <a:t>Cont</a:t>
            </a:r>
            <a:r>
              <a:rPr lang="en-US" b="1" dirty="0"/>
              <a:t>…</a:t>
            </a:r>
            <a:endParaRPr lang="en-KE" b="1" dirty="0"/>
          </a:p>
        </p:txBody>
      </p:sp>
      <p:sp>
        <p:nvSpPr>
          <p:cNvPr id="3" name="Content Placeholder 2">
            <a:extLst>
              <a:ext uri="{FF2B5EF4-FFF2-40B4-BE49-F238E27FC236}">
                <a16:creationId xmlns:a16="http://schemas.microsoft.com/office/drawing/2014/main" id="{35BEDE9E-B01B-495E-AAD9-4F0F1A7AB712}"/>
              </a:ext>
            </a:extLst>
          </p:cNvPr>
          <p:cNvSpPr>
            <a:spLocks noGrp="1"/>
          </p:cNvSpPr>
          <p:nvPr>
            <p:ph idx="1"/>
          </p:nvPr>
        </p:nvSpPr>
        <p:spPr>
          <a:xfrm>
            <a:off x="0" y="1825625"/>
            <a:ext cx="12192000" cy="5032376"/>
          </a:xfrm>
        </p:spPr>
        <p:txBody>
          <a:bodyPr/>
          <a:lstStyle/>
          <a:p>
            <a:r>
              <a:rPr lang="en-US" dirty="0"/>
              <a:t>These factors affect their resilience in their school work and affect the academic achievement in the long run. </a:t>
            </a:r>
            <a:endParaRPr lang="en-KE" sz="2400" dirty="0"/>
          </a:p>
          <a:p>
            <a:r>
              <a:rPr lang="en-US" dirty="0"/>
              <a:t>The paper aims at establishing the factors that contribute to the success of failure of the first-generation students in their academic performance and achievement.</a:t>
            </a:r>
          </a:p>
          <a:p>
            <a:r>
              <a:rPr lang="en-US" dirty="0"/>
              <a:t>Through the research, various recommendations will be highlighted which go a long way in boosting the academic performance of the students regardless of their social status. </a:t>
            </a:r>
            <a:endParaRPr lang="en-KE" sz="2400" dirty="0"/>
          </a:p>
        </p:txBody>
      </p:sp>
    </p:spTree>
    <p:extLst>
      <p:ext uri="{BB962C8B-B14F-4D97-AF65-F5344CB8AC3E}">
        <p14:creationId xmlns:p14="http://schemas.microsoft.com/office/powerpoint/2010/main" val="2747782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B63E7-5F3D-489A-820C-1DFDEC001477}"/>
              </a:ext>
            </a:extLst>
          </p:cNvPr>
          <p:cNvSpPr>
            <a:spLocks noGrp="1"/>
          </p:cNvSpPr>
          <p:nvPr>
            <p:ph type="title"/>
          </p:nvPr>
        </p:nvSpPr>
        <p:spPr/>
        <p:txBody>
          <a:bodyPr/>
          <a:lstStyle/>
          <a:p>
            <a:r>
              <a:rPr lang="en-US" b="1" dirty="0"/>
              <a:t>Introduction</a:t>
            </a:r>
            <a:r>
              <a:rPr lang="en-US" dirty="0"/>
              <a:t> </a:t>
            </a:r>
            <a:r>
              <a:rPr lang="en-US" b="1" dirty="0"/>
              <a:t>Continued</a:t>
            </a:r>
          </a:p>
        </p:txBody>
      </p:sp>
      <p:sp>
        <p:nvSpPr>
          <p:cNvPr id="3" name="Content Placeholder 2">
            <a:extLst>
              <a:ext uri="{FF2B5EF4-FFF2-40B4-BE49-F238E27FC236}">
                <a16:creationId xmlns:a16="http://schemas.microsoft.com/office/drawing/2014/main" id="{74479830-F8DA-47BA-A157-742B7F745D43}"/>
              </a:ext>
            </a:extLst>
          </p:cNvPr>
          <p:cNvSpPr>
            <a:spLocks noGrp="1"/>
          </p:cNvSpPr>
          <p:nvPr>
            <p:ph idx="1"/>
          </p:nvPr>
        </p:nvSpPr>
        <p:spPr>
          <a:xfrm>
            <a:off x="838200" y="1825625"/>
            <a:ext cx="10515600" cy="1760855"/>
          </a:xfrm>
        </p:spPr>
        <p:txBody>
          <a:bodyPr>
            <a:noAutofit/>
          </a:bodyPr>
          <a:lstStyle/>
          <a:p>
            <a:r>
              <a:rPr lang="en-US" sz="3200" dirty="0"/>
              <a:t>Purpose of the Study</a:t>
            </a:r>
          </a:p>
          <a:p>
            <a:r>
              <a:rPr lang="en-US" sz="3200" dirty="0"/>
              <a:t>The paper aims at evaluating the factors that affect the academic achievement of the first generation college students. </a:t>
            </a:r>
          </a:p>
        </p:txBody>
      </p:sp>
      <p:sp>
        <p:nvSpPr>
          <p:cNvPr id="4" name="Content Placeholder 2">
            <a:extLst>
              <a:ext uri="{FF2B5EF4-FFF2-40B4-BE49-F238E27FC236}">
                <a16:creationId xmlns:a16="http://schemas.microsoft.com/office/drawing/2014/main" id="{8491A2CC-4A58-4EA2-A0CB-F6A5BB46CCC4}"/>
              </a:ext>
            </a:extLst>
          </p:cNvPr>
          <p:cNvSpPr txBox="1">
            <a:spLocks/>
          </p:cNvSpPr>
          <p:nvPr/>
        </p:nvSpPr>
        <p:spPr>
          <a:xfrm>
            <a:off x="838200" y="3708082"/>
            <a:ext cx="10515600" cy="17608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Research Question</a:t>
            </a:r>
          </a:p>
          <a:p>
            <a:r>
              <a:rPr lang="en-US" dirty="0"/>
              <a:t>What are the factors that affect the academic achievement of the first generation college students? </a:t>
            </a:r>
          </a:p>
        </p:txBody>
      </p:sp>
    </p:spTree>
    <p:extLst>
      <p:ext uri="{BB962C8B-B14F-4D97-AF65-F5344CB8AC3E}">
        <p14:creationId xmlns:p14="http://schemas.microsoft.com/office/powerpoint/2010/main" val="76975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3FD2-1A9A-423E-A4CE-3653D060DA1D}"/>
              </a:ext>
            </a:extLst>
          </p:cNvPr>
          <p:cNvSpPr>
            <a:spLocks noGrp="1"/>
          </p:cNvSpPr>
          <p:nvPr>
            <p:ph type="title"/>
          </p:nvPr>
        </p:nvSpPr>
        <p:spPr/>
        <p:txBody>
          <a:bodyPr/>
          <a:lstStyle/>
          <a:p>
            <a:pPr algn="ctr"/>
            <a:r>
              <a:rPr lang="en-US" b="1" dirty="0"/>
              <a:t>Procedures</a:t>
            </a:r>
          </a:p>
        </p:txBody>
      </p:sp>
      <p:sp>
        <p:nvSpPr>
          <p:cNvPr id="3" name="Content Placeholder 2">
            <a:extLst>
              <a:ext uri="{FF2B5EF4-FFF2-40B4-BE49-F238E27FC236}">
                <a16:creationId xmlns:a16="http://schemas.microsoft.com/office/drawing/2014/main" id="{EDEDB050-E20C-4465-BA48-5A349A8449AE}"/>
              </a:ext>
            </a:extLst>
          </p:cNvPr>
          <p:cNvSpPr>
            <a:spLocks noGrp="1"/>
          </p:cNvSpPr>
          <p:nvPr>
            <p:ph idx="1"/>
          </p:nvPr>
        </p:nvSpPr>
        <p:spPr>
          <a:xfrm>
            <a:off x="0" y="1825625"/>
            <a:ext cx="12192000" cy="5032375"/>
          </a:xfrm>
        </p:spPr>
        <p:txBody>
          <a:bodyPr>
            <a:normAutofit fontScale="92500" lnSpcReduction="10000"/>
          </a:bodyPr>
          <a:lstStyle/>
          <a:p>
            <a:r>
              <a:rPr lang="en-US" b="1" dirty="0"/>
              <a:t>Philosophical Assumptions or worldview</a:t>
            </a:r>
          </a:p>
          <a:p>
            <a:pPr marL="457200" lvl="1" indent="0">
              <a:buNone/>
            </a:pPr>
            <a:r>
              <a:rPr lang="en-US" dirty="0"/>
              <a:t>First generation students are unstable in the academic performance.</a:t>
            </a:r>
          </a:p>
          <a:p>
            <a:pPr marL="457200" lvl="1" indent="0">
              <a:buNone/>
            </a:pPr>
            <a:r>
              <a:rPr lang="en-US" dirty="0"/>
              <a:t>First generation college students mainly drop out of school. </a:t>
            </a:r>
          </a:p>
          <a:p>
            <a:r>
              <a:rPr lang="en-US" b="1" dirty="0"/>
              <a:t>Qualitative Design</a:t>
            </a:r>
          </a:p>
          <a:p>
            <a:pPr lvl="1"/>
            <a:r>
              <a:rPr lang="en-US" dirty="0"/>
              <a:t>The paper aims at establishing the reason behind the academic achievement in first generation college students. Additionally, the paper will evaluate how the available factors have an effect on the academic achievements on the fist generation college students</a:t>
            </a:r>
          </a:p>
          <a:p>
            <a:pPr lvl="1"/>
            <a:endParaRPr lang="en-US" dirty="0"/>
          </a:p>
          <a:p>
            <a:r>
              <a:rPr lang="en-US" b="1" dirty="0"/>
              <a:t>Role of the researcher</a:t>
            </a:r>
          </a:p>
          <a:p>
            <a:pPr lvl="1"/>
            <a:r>
              <a:rPr lang="en-US" dirty="0"/>
              <a:t>The researcher will play the role of the negotiator in order to understand the experiences of the first-generation students in college. </a:t>
            </a:r>
          </a:p>
          <a:p>
            <a:pPr lvl="1"/>
            <a:r>
              <a:rPr lang="en-US" dirty="0"/>
              <a:t>The researcher will gather the information through the emotional responses of the participants especially when it comes to the individual college students. </a:t>
            </a:r>
          </a:p>
          <a:p>
            <a:pPr lvl="1"/>
            <a:r>
              <a:rPr lang="en-US" dirty="0"/>
              <a:t>The comments and the various reviews from the respondents during the interview will also be relevant to the researcher while collecting the information. </a:t>
            </a:r>
            <a:endParaRPr lang="en-KE" dirty="0"/>
          </a:p>
          <a:p>
            <a:pPr lvl="1"/>
            <a:endParaRPr lang="en-US" dirty="0"/>
          </a:p>
        </p:txBody>
      </p:sp>
    </p:spTree>
    <p:extLst>
      <p:ext uri="{BB962C8B-B14F-4D97-AF65-F5344CB8AC3E}">
        <p14:creationId xmlns:p14="http://schemas.microsoft.com/office/powerpoint/2010/main" val="366151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242A2-406B-41FB-AF69-813CD25C9EDB}"/>
              </a:ext>
            </a:extLst>
          </p:cNvPr>
          <p:cNvSpPr>
            <a:spLocks noGrp="1"/>
          </p:cNvSpPr>
          <p:nvPr>
            <p:ph type="title"/>
          </p:nvPr>
        </p:nvSpPr>
        <p:spPr/>
        <p:txBody>
          <a:bodyPr/>
          <a:lstStyle/>
          <a:p>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id="{37CB9D49-BCD4-41CD-95DD-FF5DBEC4A826}"/>
              </a:ext>
            </a:extLst>
          </p:cNvPr>
          <p:cNvSpPr>
            <a:spLocks noGrp="1"/>
          </p:cNvSpPr>
          <p:nvPr>
            <p:ph idx="1"/>
          </p:nvPr>
        </p:nvSpPr>
        <p:spPr>
          <a:xfrm>
            <a:off x="0" y="1825624"/>
            <a:ext cx="12192000" cy="5032376"/>
          </a:xfrm>
        </p:spPr>
        <p:txBody>
          <a:bodyPr>
            <a:normAutofit fontScale="92500" lnSpcReduction="20000"/>
          </a:bodyPr>
          <a:lstStyle/>
          <a:p>
            <a:r>
              <a:rPr lang="en-US" b="1" dirty="0"/>
              <a:t>Data Collection Procedures</a:t>
            </a:r>
          </a:p>
          <a:p>
            <a:r>
              <a:rPr lang="en-US" dirty="0"/>
              <a:t>The research will be carried out through multifaceted interviews. </a:t>
            </a:r>
          </a:p>
          <a:p>
            <a:r>
              <a:rPr lang="en-US" dirty="0"/>
              <a:t>The interviews will be conducted through open ended questions. </a:t>
            </a:r>
          </a:p>
          <a:p>
            <a:r>
              <a:rPr lang="en-US" b="1" dirty="0"/>
              <a:t>Data Analysis Procedures</a:t>
            </a:r>
          </a:p>
          <a:p>
            <a:r>
              <a:rPr lang="en-US" dirty="0"/>
              <a:t>The data analysis procedure will be narrative analysis where the information from the interviews and observations from the participants will be analyzed in order to come up with a conclusion.  </a:t>
            </a:r>
          </a:p>
          <a:p>
            <a:r>
              <a:rPr lang="en-US" b="1" dirty="0"/>
              <a:t>Strategies for Validating Findings</a:t>
            </a:r>
          </a:p>
          <a:p>
            <a:r>
              <a:rPr lang="en-US" dirty="0"/>
              <a:t>The researcher will ensure there is trust built with the participants. Through such, the engagement with the participants will be helpful in gathering information through various comments made in the different discussions. </a:t>
            </a:r>
          </a:p>
          <a:p>
            <a:r>
              <a:rPr lang="en-US" dirty="0"/>
              <a:t>The researcher will also determine the relevant questions for the interview and focus only on those in order to collect the valid information. </a:t>
            </a:r>
            <a:endParaRPr lang="en-KE" dirty="0"/>
          </a:p>
          <a:p>
            <a:endParaRPr lang="en-US" dirty="0"/>
          </a:p>
          <a:p>
            <a:endParaRPr lang="en-US" dirty="0"/>
          </a:p>
        </p:txBody>
      </p:sp>
    </p:spTree>
    <p:extLst>
      <p:ext uri="{BB962C8B-B14F-4D97-AF65-F5344CB8AC3E}">
        <p14:creationId xmlns:p14="http://schemas.microsoft.com/office/powerpoint/2010/main" val="285105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6BAFF-6680-4D95-972C-743C064B8FF6}"/>
              </a:ext>
            </a:extLst>
          </p:cNvPr>
          <p:cNvSpPr>
            <a:spLocks noGrp="1"/>
          </p:cNvSpPr>
          <p:nvPr>
            <p:ph type="title"/>
          </p:nvPr>
        </p:nvSpPr>
        <p:spPr/>
        <p:txBody>
          <a:bodyPr/>
          <a:lstStyle/>
          <a:p>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id="{ECA091A1-8E1E-4271-825E-946538E01DB7}"/>
              </a:ext>
            </a:extLst>
          </p:cNvPr>
          <p:cNvSpPr>
            <a:spLocks noGrp="1"/>
          </p:cNvSpPr>
          <p:nvPr>
            <p:ph idx="1"/>
          </p:nvPr>
        </p:nvSpPr>
        <p:spPr>
          <a:xfrm>
            <a:off x="0" y="1938972"/>
            <a:ext cx="12192000" cy="4919028"/>
          </a:xfrm>
        </p:spPr>
        <p:txBody>
          <a:bodyPr>
            <a:normAutofit fontScale="92500" lnSpcReduction="20000"/>
          </a:bodyPr>
          <a:lstStyle/>
          <a:p>
            <a:r>
              <a:rPr lang="en-US" b="1" dirty="0"/>
              <a:t>Population, sample, and participants</a:t>
            </a:r>
          </a:p>
          <a:p>
            <a:r>
              <a:rPr lang="en-US" dirty="0"/>
              <a:t>The research paper is targeting the students and professors in the colleges in California. The sample will be taken from the students from very year from first year to the fourth year. The participants will be taken voluntarily through a request from their respective class sessions. </a:t>
            </a:r>
          </a:p>
          <a:p>
            <a:pPr marL="0" indent="0">
              <a:buNone/>
            </a:pPr>
            <a:endParaRPr lang="en-US" dirty="0"/>
          </a:p>
          <a:p>
            <a:r>
              <a:rPr lang="en-US" b="1" dirty="0"/>
              <a:t>Anticipated Ethical Issues</a:t>
            </a:r>
          </a:p>
          <a:p>
            <a:r>
              <a:rPr lang="en-US" dirty="0"/>
              <a:t>In this research there are various anticipated ethical factors. The aspect of gathering personal information will be raise ethical concerns in regard to data privacy. </a:t>
            </a:r>
          </a:p>
          <a:p>
            <a:r>
              <a:rPr lang="en-US" dirty="0"/>
              <a:t>The respondents might raise their concerns on how private their details will be observed. The participants may not be ready to reveal their social status for fear of stigmatization. </a:t>
            </a:r>
            <a:endParaRPr lang="en-KE" dirty="0"/>
          </a:p>
          <a:p>
            <a:r>
              <a:rPr lang="en-US" dirty="0"/>
              <a:t>Informed consent is another ethical factor expected to be a concern with the participants. </a:t>
            </a:r>
            <a:endParaRPr lang="en-KE" dirty="0"/>
          </a:p>
          <a:p>
            <a:endParaRPr lang="en-US" dirty="0"/>
          </a:p>
        </p:txBody>
      </p:sp>
    </p:spTree>
    <p:extLst>
      <p:ext uri="{BB962C8B-B14F-4D97-AF65-F5344CB8AC3E}">
        <p14:creationId xmlns:p14="http://schemas.microsoft.com/office/powerpoint/2010/main" val="3714913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D2B3-CEF6-4D0D-9E19-5E9014B03FA4}"/>
              </a:ext>
            </a:extLst>
          </p:cNvPr>
          <p:cNvSpPr>
            <a:spLocks noGrp="1"/>
          </p:cNvSpPr>
          <p:nvPr>
            <p:ph type="title"/>
          </p:nvPr>
        </p:nvSpPr>
        <p:spPr/>
        <p:txBody>
          <a:bodyPr/>
          <a:lstStyle/>
          <a:p>
            <a:pPr algn="ctr"/>
            <a:r>
              <a:rPr lang="en-US" b="1" dirty="0"/>
              <a:t>Expected Findings</a:t>
            </a:r>
          </a:p>
        </p:txBody>
      </p:sp>
      <p:sp>
        <p:nvSpPr>
          <p:cNvPr id="3" name="Content Placeholder 2">
            <a:extLst>
              <a:ext uri="{FF2B5EF4-FFF2-40B4-BE49-F238E27FC236}">
                <a16:creationId xmlns:a16="http://schemas.microsoft.com/office/drawing/2014/main" id="{CC224893-999B-4C3B-9A4B-CFE24761A321}"/>
              </a:ext>
            </a:extLst>
          </p:cNvPr>
          <p:cNvSpPr>
            <a:spLocks noGrp="1"/>
          </p:cNvSpPr>
          <p:nvPr>
            <p:ph idx="1"/>
          </p:nvPr>
        </p:nvSpPr>
        <p:spPr>
          <a:xfrm>
            <a:off x="0" y="1825624"/>
            <a:ext cx="12192000" cy="5032375"/>
          </a:xfrm>
        </p:spPr>
        <p:txBody>
          <a:bodyPr>
            <a:normAutofit fontScale="77500" lnSpcReduction="20000"/>
          </a:bodyPr>
          <a:lstStyle/>
          <a:p>
            <a:pPr>
              <a:lnSpc>
                <a:spcPct val="200000"/>
              </a:lnSpc>
              <a:spcBef>
                <a:spcPts val="0"/>
              </a:spcBef>
            </a:pPr>
            <a:r>
              <a:rPr lang="en-US" dirty="0"/>
              <a:t>From the study, it is expected that the steady will establish factors that affect the academic achievements of the first-generation students. </a:t>
            </a:r>
          </a:p>
          <a:p>
            <a:pPr>
              <a:lnSpc>
                <a:spcPct val="200000"/>
              </a:lnSpc>
              <a:spcBef>
                <a:spcPts val="0"/>
              </a:spcBef>
            </a:pPr>
            <a:r>
              <a:rPr lang="en-US" dirty="0"/>
              <a:t>The factors may also help establish how the different factors contribute to the various academic performance among the first-generation students. </a:t>
            </a:r>
          </a:p>
          <a:p>
            <a:pPr>
              <a:lnSpc>
                <a:spcPct val="200000"/>
              </a:lnSpc>
              <a:spcBef>
                <a:spcPts val="0"/>
              </a:spcBef>
            </a:pPr>
            <a:r>
              <a:rPr lang="en-US" dirty="0"/>
              <a:t>Many situations that the students face reduces the motivation in students while pursuing their degrees (</a:t>
            </a:r>
            <a:r>
              <a:rPr lang="en-US" dirty="0" err="1"/>
              <a:t>Bettencourt,et</a:t>
            </a:r>
            <a:r>
              <a:rPr lang="en-US" dirty="0"/>
              <a:t> al. 2020). </a:t>
            </a:r>
            <a:endParaRPr lang="en-KE" dirty="0"/>
          </a:p>
          <a:p>
            <a:pPr>
              <a:lnSpc>
                <a:spcPct val="200000"/>
              </a:lnSpc>
              <a:spcBef>
                <a:spcPts val="0"/>
              </a:spcBef>
            </a:pPr>
            <a:r>
              <a:rPr lang="en-US" dirty="0"/>
              <a:t>The study will establish the various factors and the way the factors can be handled with in order to ensure the academic performance of the students is properly handled. </a:t>
            </a:r>
          </a:p>
        </p:txBody>
      </p:sp>
    </p:spTree>
    <p:extLst>
      <p:ext uri="{BB962C8B-B14F-4D97-AF65-F5344CB8AC3E}">
        <p14:creationId xmlns:p14="http://schemas.microsoft.com/office/powerpoint/2010/main" val="3751299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A6E34-0160-42A5-BA46-80BFCEEBB4A1}"/>
              </a:ext>
            </a:extLst>
          </p:cNvPr>
          <p:cNvSpPr>
            <a:spLocks noGrp="1"/>
          </p:cNvSpPr>
          <p:nvPr>
            <p:ph type="title"/>
          </p:nvPr>
        </p:nvSpPr>
        <p:spPr/>
        <p:txBody>
          <a:bodyPr/>
          <a:lstStyle/>
          <a:p>
            <a:pPr algn="ctr"/>
            <a:r>
              <a:rPr lang="en-US" b="1" dirty="0"/>
              <a:t>References</a:t>
            </a:r>
          </a:p>
        </p:txBody>
      </p:sp>
      <p:sp>
        <p:nvSpPr>
          <p:cNvPr id="3" name="Content Placeholder 2">
            <a:extLst>
              <a:ext uri="{FF2B5EF4-FFF2-40B4-BE49-F238E27FC236}">
                <a16:creationId xmlns:a16="http://schemas.microsoft.com/office/drawing/2014/main" id="{A3090938-3A6A-4E69-8A96-9F50B5B04624}"/>
              </a:ext>
            </a:extLst>
          </p:cNvPr>
          <p:cNvSpPr>
            <a:spLocks noGrp="1"/>
          </p:cNvSpPr>
          <p:nvPr>
            <p:ph idx="1"/>
          </p:nvPr>
        </p:nvSpPr>
        <p:spPr>
          <a:xfrm>
            <a:off x="0" y="1825624"/>
            <a:ext cx="12192000" cy="5032375"/>
          </a:xfrm>
        </p:spPr>
        <p:txBody>
          <a:bodyPr>
            <a:normAutofit fontScale="85000" lnSpcReduction="10000"/>
          </a:bodyPr>
          <a:lstStyle/>
          <a:p>
            <a:pPr marL="0" indent="-457200">
              <a:lnSpc>
                <a:spcPct val="200000"/>
              </a:lnSpc>
              <a:spcBef>
                <a:spcPts val="0"/>
              </a:spcBef>
              <a:buNone/>
            </a:pPr>
            <a:r>
              <a:rPr lang="en-US" dirty="0" err="1"/>
              <a:t>Próspero</a:t>
            </a:r>
            <a:r>
              <a:rPr lang="en-US" dirty="0"/>
              <a:t>, M., &amp; Vohra-Gupta, S. (2007). First generation college students: Motivation, integration, and academic achievement. </a:t>
            </a:r>
            <a:r>
              <a:rPr lang="en-US" i="1" dirty="0"/>
              <a:t>Community College Journal of Research and Practice</a:t>
            </a:r>
            <a:r>
              <a:rPr lang="en-US" dirty="0"/>
              <a:t>, </a:t>
            </a:r>
            <a:r>
              <a:rPr lang="en-US" i="1" dirty="0"/>
              <a:t>31</a:t>
            </a:r>
            <a:r>
              <a:rPr lang="en-US" dirty="0"/>
              <a:t>(12), 963-975.</a:t>
            </a:r>
          </a:p>
          <a:p>
            <a:pPr marL="0" indent="-457200">
              <a:lnSpc>
                <a:spcPct val="200000"/>
              </a:lnSpc>
              <a:spcBef>
                <a:spcPts val="0"/>
              </a:spcBef>
              <a:buNone/>
            </a:pPr>
            <a:r>
              <a:rPr lang="en-US" dirty="0"/>
              <a:t>Bettencourt, G. M., Mansour, K. E., </a:t>
            </a:r>
            <a:r>
              <a:rPr lang="en-US" dirty="0" err="1"/>
              <a:t>Hedayet</a:t>
            </a:r>
            <a:r>
              <a:rPr lang="en-US" dirty="0"/>
              <a:t>, M., </a:t>
            </a:r>
            <a:r>
              <a:rPr lang="en-US" dirty="0" err="1"/>
              <a:t>Feraud</a:t>
            </a:r>
            <a:r>
              <a:rPr lang="en-US" dirty="0"/>
              <a:t>-King, P. T., Stephens, K. J., Tejada, M. M., &amp; Kimball, E. (2020). Is First-Gen an Identity? How first-generation college students make meaning of institutional and familial constructions of self. </a:t>
            </a:r>
            <a:r>
              <a:rPr lang="en-US" i="1" dirty="0"/>
              <a:t>Journal of College Student Retention: Research, Theory &amp; Practice</a:t>
            </a:r>
            <a:r>
              <a:rPr lang="en-US" dirty="0"/>
              <a:t>. </a:t>
            </a:r>
            <a:r>
              <a:rPr lang="en-US" u="sng" dirty="0">
                <a:hlinkClick r:id="rId2"/>
              </a:rPr>
              <a:t>https://doi.org/10.1177/1521025120913302</a:t>
            </a:r>
            <a:endParaRPr lang="en-KE" dirty="0"/>
          </a:p>
          <a:p>
            <a:pPr marL="0" indent="0">
              <a:buNone/>
            </a:pPr>
            <a:endParaRPr lang="en-US" dirty="0"/>
          </a:p>
        </p:txBody>
      </p:sp>
    </p:spTree>
    <p:extLst>
      <p:ext uri="{BB962C8B-B14F-4D97-AF65-F5344CB8AC3E}">
        <p14:creationId xmlns:p14="http://schemas.microsoft.com/office/powerpoint/2010/main" val="3027912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TotalTime>
  <Words>872</Words>
  <Application>Microsoft Office PowerPoint</Application>
  <PresentationFormat>Widescreen</PresentationFormat>
  <Paragraphs>56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Qualitative Research Proposal  First Generation College Students and Resilience at a 4-year university</vt:lpstr>
      <vt:lpstr>Introduction</vt:lpstr>
      <vt:lpstr>Introduction Cont…</vt:lpstr>
      <vt:lpstr>Introduction Continued</vt:lpstr>
      <vt:lpstr>Procedures</vt:lpstr>
      <vt:lpstr>Procedures Continued</vt:lpstr>
      <vt:lpstr>Procedures Continued</vt:lpstr>
      <vt:lpstr>Expected Findings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Proposal  First Generation College Students and Resilience at a 4-year university</dc:title>
  <dc:creator>Anonymous</dc:creator>
  <cp:lastModifiedBy>CHEGE</cp:lastModifiedBy>
  <cp:revision>53</cp:revision>
  <dcterms:created xsi:type="dcterms:W3CDTF">2020-03-23T15:29:43Z</dcterms:created>
  <dcterms:modified xsi:type="dcterms:W3CDTF">2021-06-10T19:11:19Z</dcterms:modified>
</cp:coreProperties>
</file>