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65" d="100"/>
          <a:sy n="65" d="100"/>
        </p:scale>
        <p:origin x="557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ir.tesla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 smtClean="0"/>
              <a:t>FINANCIAL STATEMENT ANALYSIS</a:t>
            </a:r>
            <a:endParaRPr lang="en-US" sz="32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(Student’s Name)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994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662"/>
          </a:xfrm>
        </p:spPr>
        <p:txBody>
          <a:bodyPr/>
          <a:lstStyle/>
          <a:p>
            <a:r>
              <a:rPr lang="en-US" dirty="0" smtClean="0"/>
              <a:t>Tesla vs other companies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06769"/>
            <a:ext cx="8596668" cy="4634593"/>
          </a:xfrm>
        </p:spPr>
        <p:txBody>
          <a:bodyPr/>
          <a:lstStyle/>
          <a:p>
            <a:r>
              <a:rPr lang="en-US" dirty="0"/>
              <a:t>Tesla has progressed well compared to the industry averages for the past two years.</a:t>
            </a:r>
          </a:p>
          <a:p>
            <a:r>
              <a:rPr lang="en-US" dirty="0"/>
              <a:t>Its sales have improved by 68 percent for the past two years, which is a significant increase and is among the leading companies in the industry.</a:t>
            </a:r>
          </a:p>
          <a:p>
            <a:r>
              <a:rPr lang="en-US" dirty="0"/>
              <a:t>The increase in deliveries shows that the company has proper marketing strategies and good quality products.</a:t>
            </a:r>
          </a:p>
          <a:p>
            <a:r>
              <a:rPr lang="en-US" dirty="0"/>
              <a:t>It also indicates that Tesla is stable in the competitive market, unlike other companies that collapse when faced with stiff competition in the industry.</a:t>
            </a:r>
          </a:p>
          <a:p>
            <a:r>
              <a:rPr lang="en-US" dirty="0"/>
              <a:t>It has been able to cover its all costs without borrowing or receiving grants, unlike other companies that opt for loans to meet its expenses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39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0615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References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82615"/>
            <a:ext cx="8596668" cy="4458747"/>
          </a:xfrm>
        </p:spPr>
        <p:txBody>
          <a:bodyPr/>
          <a:lstStyle/>
          <a:p>
            <a:r>
              <a:rPr lang="en-US" i="1" dirty="0" smtClean="0"/>
              <a:t>Documents </a:t>
            </a:r>
            <a:r>
              <a:rPr lang="en-US" i="1" dirty="0"/>
              <a:t>and Events</a:t>
            </a:r>
            <a:r>
              <a:rPr lang="en-US" dirty="0"/>
              <a:t>. (</a:t>
            </a:r>
            <a:r>
              <a:rPr lang="en-US" dirty="0" err="1"/>
              <a:t>n.d.</a:t>
            </a:r>
            <a:r>
              <a:rPr lang="en-US" dirty="0"/>
              <a:t>). Tesla, Inc. </a:t>
            </a:r>
            <a:r>
              <a:rPr lang="en-US" dirty="0">
                <a:hlinkClick r:id="rId2"/>
              </a:rPr>
              <a:t>https://ir.tesla.com/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926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304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Tesla Financial Statement </a:t>
            </a:r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1383323"/>
            <a:ext cx="9134881" cy="4658039"/>
          </a:xfrm>
        </p:spPr>
        <p:txBody>
          <a:bodyPr/>
          <a:lstStyle/>
          <a:p>
            <a:r>
              <a:rPr lang="en-US" dirty="0"/>
              <a:t>From the last two years , 2019 and 2020, Tesla company has shown  a positive performance</a:t>
            </a:r>
            <a:r>
              <a:rPr lang="en-US" dirty="0" smtClean="0"/>
              <a:t>.</a:t>
            </a:r>
          </a:p>
          <a:p>
            <a:r>
              <a:rPr lang="en-US" dirty="0"/>
              <a:t>To maintain a  good progress in business there should be good planning and good </a:t>
            </a:r>
            <a:r>
              <a:rPr lang="en-US" dirty="0" smtClean="0"/>
              <a:t>financial management.</a:t>
            </a:r>
          </a:p>
          <a:p>
            <a:r>
              <a:rPr lang="en-US" dirty="0" smtClean="0"/>
              <a:t>Tesla </a:t>
            </a:r>
            <a:r>
              <a:rPr lang="en-US" dirty="0"/>
              <a:t>company has </a:t>
            </a:r>
            <a:r>
              <a:rPr lang="en-US" dirty="0" smtClean="0"/>
              <a:t>demonstrated  </a:t>
            </a:r>
            <a:r>
              <a:rPr lang="en-US" dirty="0"/>
              <a:t>good planning and   proper </a:t>
            </a:r>
            <a:r>
              <a:rPr lang="en-US" dirty="0" smtClean="0"/>
              <a:t>management </a:t>
            </a:r>
            <a:r>
              <a:rPr lang="en-US" dirty="0"/>
              <a:t>of finance by recording in financial statements for </a:t>
            </a:r>
            <a:r>
              <a:rPr lang="en-US" dirty="0" smtClean="0"/>
              <a:t>analysis.</a:t>
            </a:r>
          </a:p>
          <a:p>
            <a:r>
              <a:rPr lang="en-US" dirty="0" smtClean="0"/>
              <a:t>The </a:t>
            </a:r>
            <a:r>
              <a:rPr lang="en-US" dirty="0"/>
              <a:t>following financial ratios explain the progress of Tesla company for last two years. The net sales for the two periods are as follows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r>
              <a:rPr lang="en-US" dirty="0"/>
              <a:t>Current period sales-last period </a:t>
            </a:r>
            <a:r>
              <a:rPr lang="en-US" dirty="0" smtClean="0"/>
              <a:t>sales/last period sales   =</a:t>
            </a:r>
          </a:p>
          <a:p>
            <a:pPr marL="0" indent="0">
              <a:buNone/>
            </a:pPr>
            <a:r>
              <a:rPr lang="en-US" dirty="0" smtClean="0"/>
              <a:t> 180,667- 112,075= 68592/112,075   </a:t>
            </a:r>
            <a:r>
              <a:rPr lang="en-US" dirty="0"/>
              <a:t>=    61%    </a:t>
            </a:r>
          </a:p>
        </p:txBody>
      </p:sp>
    </p:spTree>
    <p:extLst>
      <p:ext uri="{BB962C8B-B14F-4D97-AF65-F5344CB8AC3E}">
        <p14:creationId xmlns:p14="http://schemas.microsoft.com/office/powerpoint/2010/main" val="353089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84738"/>
          </a:xfrm>
        </p:spPr>
        <p:txBody>
          <a:bodyPr/>
          <a:lstStyle/>
          <a:p>
            <a:r>
              <a:rPr lang="en-US" dirty="0" smtClean="0"/>
              <a:t>Cont.…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77109"/>
            <a:ext cx="8596668" cy="4564254"/>
          </a:xfrm>
        </p:spPr>
        <p:txBody>
          <a:bodyPr/>
          <a:lstStyle/>
          <a:p>
            <a:r>
              <a:rPr lang="en-US" dirty="0"/>
              <a:t>The net sales percentage  is positive, therefore there is growth in terms of sales</a:t>
            </a:r>
            <a:r>
              <a:rPr lang="en-US" dirty="0" smtClean="0"/>
              <a:t>.</a:t>
            </a:r>
          </a:p>
          <a:p>
            <a:r>
              <a:rPr lang="en-US" dirty="0"/>
              <a:t>To maintain a positive net sales ratio, the company has to adjust its prices incase there is inflation or  incase there is increase in production costs</a:t>
            </a:r>
            <a:r>
              <a:rPr lang="en-US" dirty="0" smtClean="0"/>
              <a:t>.</a:t>
            </a:r>
          </a:p>
          <a:p>
            <a:r>
              <a:rPr lang="en-US" dirty="0"/>
              <a:t>The above sales ratio indicates that the company is making good progress and is well adjusting to the competitive market</a:t>
            </a:r>
            <a:r>
              <a:rPr lang="en-US" dirty="0" smtClean="0"/>
              <a:t>.</a:t>
            </a:r>
          </a:p>
          <a:p>
            <a:r>
              <a:rPr lang="en-US" dirty="0"/>
              <a:t>From time to time, Tesla needs to change marketing strategies to always maintain  increase in sales</a:t>
            </a:r>
            <a:r>
              <a:rPr lang="en-US" dirty="0" smtClean="0"/>
              <a:t>.</a:t>
            </a:r>
          </a:p>
          <a:p>
            <a:r>
              <a:rPr lang="en-US" dirty="0"/>
              <a:t>It also need to improve on the car brands by adding more features to attract more customers and  cope with the competitive market to survive in the industry.</a:t>
            </a:r>
          </a:p>
        </p:txBody>
      </p:sp>
    </p:spTree>
    <p:extLst>
      <p:ext uri="{BB962C8B-B14F-4D97-AF65-F5344CB8AC3E}">
        <p14:creationId xmlns:p14="http://schemas.microsoft.com/office/powerpoint/2010/main" val="2969129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3723"/>
          </a:xfrm>
        </p:spPr>
        <p:txBody>
          <a:bodyPr>
            <a:normAutofit/>
          </a:bodyPr>
          <a:lstStyle/>
          <a:p>
            <a:r>
              <a:rPr lang="en-US" sz="3200" dirty="0" smtClean="0"/>
              <a:t>Revenue ratio analysis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266093"/>
            <a:ext cx="8596668" cy="4775270"/>
          </a:xfrm>
        </p:spPr>
        <p:txBody>
          <a:bodyPr>
            <a:normAutofit/>
          </a:bodyPr>
          <a:lstStyle/>
          <a:p>
            <a:r>
              <a:rPr lang="en-US" dirty="0" smtClean="0"/>
              <a:t>Tesla company has reliable sources of income and the main source being revenue from sales.</a:t>
            </a:r>
          </a:p>
          <a:p>
            <a:endParaRPr lang="en-US" dirty="0"/>
          </a:p>
          <a:p>
            <a:r>
              <a:rPr lang="en-US" dirty="0" smtClean="0"/>
              <a:t>The increase in sales and other operations that are profitable to the business indicates that the company is improving in its revenues.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From the past two years, the company’s revenue has made positive change as follows;</a:t>
            </a:r>
          </a:p>
          <a:p>
            <a:pPr marL="0" indent="0">
              <a:buNone/>
            </a:pPr>
            <a:r>
              <a:rPr lang="en-US" dirty="0" smtClean="0"/>
              <a:t>	Total revenue 2019/total revenue 2020   = 7,384/10,744  = 69%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From the analysis, total revenue increased by 69% between 2019 and 2020.</a:t>
            </a:r>
          </a:p>
        </p:txBody>
      </p:sp>
    </p:spTree>
    <p:extLst>
      <p:ext uri="{BB962C8B-B14F-4D97-AF65-F5344CB8AC3E}">
        <p14:creationId xmlns:p14="http://schemas.microsoft.com/office/powerpoint/2010/main" val="164921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Operating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00555"/>
            <a:ext cx="8596668" cy="4540808"/>
          </a:xfrm>
        </p:spPr>
        <p:txBody>
          <a:bodyPr>
            <a:normAutofit/>
          </a:bodyPr>
          <a:lstStyle/>
          <a:p>
            <a:r>
              <a:rPr lang="en-US" dirty="0" smtClean="0"/>
              <a:t>Tesla is self-sufficient in its operations.</a:t>
            </a:r>
          </a:p>
          <a:p>
            <a:r>
              <a:rPr lang="en-US" dirty="0" smtClean="0"/>
              <a:t>It covers all its expenses without borrowing or receiving grants.</a:t>
            </a:r>
          </a:p>
          <a:p>
            <a:r>
              <a:rPr lang="en-US" dirty="0" smtClean="0"/>
              <a:t>The operating self-sufficiency ratio is as follows ($);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Total revenue/total expenses    = 24,578/4,137= 6 for 2019,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31,586/4,636= 	7 	for 2020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The ratio is greater than 1, indicating that Tesla company has been  self 	sufficient for the past two years.</a:t>
            </a:r>
          </a:p>
          <a:p>
            <a:r>
              <a:rPr lang="en-US" dirty="0" smtClean="0"/>
              <a:t>The ratio has improved from 6 in 2019 to 7 in 2020, indicating that its operations are under control and there is growth in the business.</a:t>
            </a:r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693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338"/>
          </a:xfrm>
        </p:spPr>
        <p:txBody>
          <a:bodyPr/>
          <a:lstStyle/>
          <a:p>
            <a:r>
              <a:rPr lang="en-US" dirty="0" smtClean="0"/>
              <a:t>Gross profit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88831"/>
            <a:ext cx="8596668" cy="4552531"/>
          </a:xfrm>
        </p:spPr>
        <p:txBody>
          <a:bodyPr>
            <a:normAutofit/>
          </a:bodyPr>
          <a:lstStyle/>
          <a:p>
            <a:r>
              <a:rPr lang="en-US" dirty="0" smtClean="0"/>
              <a:t>Without considering other indirect costs, the company makes huge sum of profits.</a:t>
            </a:r>
          </a:p>
          <a:p>
            <a:r>
              <a:rPr lang="en-US" dirty="0" smtClean="0"/>
              <a:t>The gross profit analysis for all deliveries is as follows;</a:t>
            </a: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	Gross profit/total sales    =  4069 /112,095  =  4% for 2019,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 6630/180,667   	=4% for 2020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From the analysis, there is improvement in profit margin.</a:t>
            </a:r>
          </a:p>
          <a:p>
            <a:r>
              <a:rPr lang="en-US" dirty="0" smtClean="0"/>
              <a:t>The gross profit margin is able to cover the indirect expenses.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574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26831"/>
          </a:xfrm>
        </p:spPr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95047"/>
            <a:ext cx="8596668" cy="4646316"/>
          </a:xfrm>
        </p:spPr>
        <p:txBody>
          <a:bodyPr>
            <a:normAutofit/>
          </a:bodyPr>
          <a:lstStyle/>
          <a:p>
            <a:r>
              <a:rPr lang="en-US" dirty="0" smtClean="0"/>
              <a:t>The analysis indicates that there is positive trend in the company operations.</a:t>
            </a:r>
          </a:p>
          <a:p>
            <a:r>
              <a:rPr lang="en-US" dirty="0"/>
              <a:t>The increase in sales from the model 3/Y has contributed to increase in profits of the company for the past two </a:t>
            </a:r>
            <a:r>
              <a:rPr lang="en-US" dirty="0" smtClean="0"/>
              <a:t>years</a:t>
            </a:r>
          </a:p>
          <a:p>
            <a:r>
              <a:rPr lang="en-US" dirty="0"/>
              <a:t>However, as the year ended the profit margin was offset by the increased in price in the China made model 3, and reduced price in model S and model X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 company might end up facing negative trends if they continue selling at normal rates.</a:t>
            </a:r>
          </a:p>
          <a:p>
            <a:r>
              <a:rPr lang="en-US" dirty="0" smtClean="0"/>
              <a:t>For the company to recover the losses it has to increase the prices of model 3/Y which is highly demanded and reduce the prices of model X/S which is not highly demanded.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671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338"/>
          </a:xfrm>
        </p:spPr>
        <p:txBody>
          <a:bodyPr/>
          <a:lstStyle/>
          <a:p>
            <a:r>
              <a:rPr lang="en-US" dirty="0" smtClean="0"/>
              <a:t>Net profit ratio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441939"/>
            <a:ext cx="8596668" cy="4599424"/>
          </a:xfrm>
        </p:spPr>
        <p:txBody>
          <a:bodyPr>
            <a:normAutofit/>
          </a:bodyPr>
          <a:lstStyle/>
          <a:p>
            <a:r>
              <a:rPr lang="en-US" dirty="0"/>
              <a:t>The net profit analysis of the company indicates its positive performance.</a:t>
            </a:r>
          </a:p>
          <a:p>
            <a:r>
              <a:rPr lang="en-US" dirty="0"/>
              <a:t>The net profit ratio for the past two years are as follows;</a:t>
            </a:r>
          </a:p>
          <a:p>
            <a:endParaRPr lang="en-US" dirty="0"/>
          </a:p>
          <a:p>
            <a:r>
              <a:rPr lang="en-US" dirty="0"/>
              <a:t>Net profit/sales     = 386/112095     = 0.3% for 2019, 903/180667= 0.4% for 2020</a:t>
            </a:r>
          </a:p>
          <a:p>
            <a:endParaRPr lang="en-US" dirty="0"/>
          </a:p>
          <a:p>
            <a:r>
              <a:rPr lang="en-US" dirty="0"/>
              <a:t>       from the analysis, there is improvement in net profit ratio from 0.3% in 2019 to   	0.4%  in 2020.</a:t>
            </a:r>
          </a:p>
          <a:p>
            <a:r>
              <a:rPr lang="en-US" dirty="0" smtClean="0"/>
              <a:t>It therefore indicate that the company is self- sufficient in its </a:t>
            </a:r>
            <a:r>
              <a:rPr lang="en-US" dirty="0" err="1" smtClean="0"/>
              <a:t>operations,it</a:t>
            </a:r>
            <a:r>
              <a:rPr lang="en-US" dirty="0" smtClean="0"/>
              <a:t> is able to meet its expenses.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2583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50277"/>
          </a:xfrm>
        </p:spPr>
        <p:txBody>
          <a:bodyPr/>
          <a:lstStyle/>
          <a:p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47447"/>
            <a:ext cx="8596668" cy="4493916"/>
          </a:xfrm>
        </p:spPr>
        <p:txBody>
          <a:bodyPr/>
          <a:lstStyle/>
          <a:p>
            <a:r>
              <a:rPr lang="en-US" dirty="0"/>
              <a:t>To earn more net profit, the company should improve the model S/X so that it can increase its sales, which are lower for the past two years.</a:t>
            </a:r>
          </a:p>
          <a:p>
            <a:r>
              <a:rPr lang="en-US" dirty="0"/>
              <a:t>The company should also consider improving marketing strategies to maintain  high sales for the model 3/Y  and improve the model S/X sales in order to maximize profits. </a:t>
            </a:r>
            <a:endParaRPr lang="en-US" dirty="0" smtClean="0"/>
          </a:p>
          <a:p>
            <a:r>
              <a:rPr lang="en-US" dirty="0" smtClean="0"/>
              <a:t>The company also needs to watch on the trends of customers preferences and tastes so that to adjust to meet their needs.</a:t>
            </a:r>
          </a:p>
          <a:p>
            <a:r>
              <a:rPr lang="en-US" dirty="0" smtClean="0"/>
              <a:t>If the trend is changing, the company is advised to change the model of the cars it is delivering to other demandable with a lower cost of production.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76406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</TotalTime>
  <Words>758</Words>
  <Application>Microsoft Office PowerPoint</Application>
  <PresentationFormat>Widescreen</PresentationFormat>
  <Paragraphs>72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Trebuchet MS</vt:lpstr>
      <vt:lpstr>Wingdings 3</vt:lpstr>
      <vt:lpstr>Facet</vt:lpstr>
      <vt:lpstr>FINANCIAL STATEMENT ANALYSIS</vt:lpstr>
      <vt:lpstr>Tesla Financial Statement Analysis</vt:lpstr>
      <vt:lpstr>Cont.…</vt:lpstr>
      <vt:lpstr>Revenue ratio analysis</vt:lpstr>
      <vt:lpstr>Operating ratio</vt:lpstr>
      <vt:lpstr>Gross profit ratio</vt:lpstr>
      <vt:lpstr>Cont…</vt:lpstr>
      <vt:lpstr>Net profit ratio</vt:lpstr>
      <vt:lpstr>Cont…</vt:lpstr>
      <vt:lpstr>Tesla vs other companies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FINANCIAL STATEMENT ANALYSIS</dc:title>
  <dc:creator>Windows User</dc:creator>
  <cp:lastModifiedBy>Windows User</cp:lastModifiedBy>
  <cp:revision>28</cp:revision>
  <dcterms:created xsi:type="dcterms:W3CDTF">2021-02-11T19:26:00Z</dcterms:created>
  <dcterms:modified xsi:type="dcterms:W3CDTF">2021-02-12T09:38:16Z</dcterms:modified>
</cp:coreProperties>
</file>