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72" r:id="rId2"/>
    <p:sldId id="274" r:id="rId3"/>
    <p:sldId id="275" r:id="rId4"/>
    <p:sldId id="276" r:id="rId5"/>
    <p:sldId id="28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627" autoAdjust="0"/>
    <p:restoredTop sz="91948" autoAdjust="0"/>
  </p:normalViewPr>
  <p:slideViewPr>
    <p:cSldViewPr snapToGrid="0">
      <p:cViewPr varScale="1">
        <p:scale>
          <a:sx n="67" d="100"/>
          <a:sy n="67" d="100"/>
        </p:scale>
        <p:origin x="-672" y="-96"/>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9/10/2019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Fundamental Interpersonal Relations Orientation – Behavior (FIRO-B) Test is an assessment instrument that is used to help people understand their personality or </a:t>
            </a:r>
            <a:r>
              <a:rPr lang="en-US" sz="1200" kern="1200" dirty="0" err="1" smtClean="0">
                <a:solidFill>
                  <a:schemeClr val="tx1"/>
                </a:solidFill>
                <a:effectLst/>
                <a:latin typeface="+mn-lt"/>
                <a:ea typeface="+mn-ea"/>
                <a:cs typeface="+mn-cs"/>
              </a:rPr>
              <a:t>behaviour</a:t>
            </a:r>
            <a:r>
              <a:rPr lang="en-US" sz="1200" kern="1200" dirty="0" smtClean="0">
                <a:solidFill>
                  <a:schemeClr val="tx1"/>
                </a:solidFill>
                <a:effectLst/>
                <a:latin typeface="+mn-lt"/>
                <a:ea typeface="+mn-ea"/>
                <a:cs typeface="+mn-cs"/>
              </a:rPr>
              <a:t> and that of others.</a:t>
            </a:r>
            <a:r>
              <a:rPr lang="en-GB" dirty="0" smtClean="0">
                <a:effectLst/>
              </a:rPr>
              <a:t> Through</a:t>
            </a:r>
            <a:r>
              <a:rPr lang="en-GB" baseline="0" dirty="0" smtClean="0">
                <a:effectLst/>
              </a:rPr>
              <a:t> this assessment, one is able to understand his or her personality needs. The personality needs include, the need for inclusion, the need for control and the need for affection.</a:t>
            </a: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131576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smtClean="0">
                <a:latin typeface="Times New Roman" pitchFamily="18" charset="0"/>
                <a:cs typeface="Times New Roman" pitchFamily="18" charset="0"/>
              </a:rPr>
              <a:t>Through this</a:t>
            </a:r>
            <a:r>
              <a:rPr lang="en-US" sz="2000" b="0" baseline="0" dirty="0" smtClean="0">
                <a:latin typeface="Times New Roman" pitchFamily="18" charset="0"/>
                <a:cs typeface="Times New Roman" pitchFamily="18" charset="0"/>
              </a:rPr>
              <a:t> FIRO-B test scores, I am able to get insights about my personality needs and I am also able to understand my behavior when interacting with other individuals. The scores shows that I have the ability to interact with other members of the society or the group comfortably. Understanding my behavior also helps me and others to find ways of coping up when we are interacting.</a:t>
            </a:r>
            <a:endParaRPr lang="en-US" sz="2000" b="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3710728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smtClean="0">
                <a:latin typeface="Times New Roman" pitchFamily="18" charset="0"/>
                <a:cs typeface="Times New Roman" pitchFamily="18" charset="0"/>
              </a:rPr>
              <a:t>The FIRO-B</a:t>
            </a:r>
            <a:r>
              <a:rPr lang="en-US" sz="2000" b="0" baseline="0" dirty="0" smtClean="0">
                <a:latin typeface="Times New Roman" pitchFamily="18" charset="0"/>
                <a:cs typeface="Times New Roman" pitchFamily="18" charset="0"/>
              </a:rPr>
              <a:t> test provided me with the insights that are required in making sure that I understand my personality needs and those of the other people that I interact with. This understanding will allow me to create a better interpersonal relationship with the people that I interact with and also understand the behavior of other people. </a:t>
            </a:r>
            <a:endParaRPr lang="en-US" sz="2000" b="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3587080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B0CF2-7F87-4E02-A248-87004773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198874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9/10/2019</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9/10/2019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9/10/2019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9/10/2019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9/10/2019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9/10/2019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9/10/2019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9/10/2019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9/10/2019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9/10/2019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9/10/2019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9/10/2019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algn="ctr"/>
            <a:r>
              <a:rPr lang="en-US" sz="3600" dirty="0" smtClean="0"/>
              <a:t>FIRO-B TEST ANALYSIS</a:t>
            </a:r>
            <a:endParaRPr lang="en-US" sz="3600" dirty="0"/>
          </a:p>
        </p:txBody>
      </p:sp>
      <p:sp>
        <p:nvSpPr>
          <p:cNvPr id="5" name="Subtitle 4"/>
          <p:cNvSpPr>
            <a:spLocks noGrp="1"/>
          </p:cNvSpPr>
          <p:nvPr>
            <p:ph type="subTitle" idx="1"/>
          </p:nvPr>
        </p:nvSpPr>
        <p:spPr/>
        <p:txBody>
          <a:bodyPr/>
          <a:lstStyle/>
          <a:p>
            <a:pPr algn="ctr"/>
            <a:r>
              <a:rPr lang="en-US" dirty="0" smtClean="0"/>
              <a:t>Personality Test</a:t>
            </a:r>
            <a:endParaRPr lang="en-US" dirty="0"/>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rmAutofit/>
          </a:bodyPr>
          <a:lstStyle/>
          <a:p>
            <a:pPr algn="ctr"/>
            <a:r>
              <a:rPr lang="en-US" sz="2400" dirty="0" smtClean="0">
                <a:solidFill>
                  <a:schemeClr val="tx1"/>
                </a:solidFill>
                <a:latin typeface="Times New Roman" pitchFamily="18" charset="0"/>
                <a:cs typeface="Times New Roman" pitchFamily="18" charset="0"/>
              </a:rPr>
              <a:t>FIRO-B ASSESSMENT</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000" dirty="0" smtClean="0">
                <a:latin typeface="Times New Roman" pitchFamily="18" charset="0"/>
                <a:cs typeface="Times New Roman" pitchFamily="18" charset="0"/>
              </a:rPr>
              <a:t>Through the FIRO-B assessment, one is able to understand his or her behavior or personality when he or she is interacting with other individuals (</a:t>
            </a:r>
            <a:r>
              <a:rPr lang="en-GB" sz="2000" dirty="0" smtClean="0">
                <a:latin typeface="Times New Roman" pitchFamily="18" charset="0"/>
                <a:cs typeface="Times New Roman" pitchFamily="18" charset="0"/>
              </a:rPr>
              <a:t>Forrester, </a:t>
            </a:r>
            <a:r>
              <a:rPr lang="en-GB" sz="2000" dirty="0" err="1" smtClean="0">
                <a:latin typeface="Times New Roman" pitchFamily="18" charset="0"/>
                <a:cs typeface="Times New Roman" pitchFamily="18" charset="0"/>
              </a:rPr>
              <a:t>Tashchian</a:t>
            </a:r>
            <a:r>
              <a:rPr lang="en-GB" sz="2000" dirty="0" smtClean="0">
                <a:latin typeface="Times New Roman" pitchFamily="18" charset="0"/>
                <a:cs typeface="Times New Roman" pitchFamily="18" charset="0"/>
              </a:rPr>
              <a:t> </a:t>
            </a:r>
            <a:r>
              <a:rPr lang="en-GB" sz="2000" dirty="0">
                <a:latin typeface="Times New Roman" pitchFamily="18" charset="0"/>
                <a:cs typeface="Times New Roman" pitchFamily="18" charset="0"/>
              </a:rPr>
              <a:t>&amp; Shore, </a:t>
            </a:r>
            <a:r>
              <a:rPr lang="en-GB" sz="2000" dirty="0" smtClean="0">
                <a:latin typeface="Times New Roman" pitchFamily="18" charset="0"/>
                <a:cs typeface="Times New Roman" pitchFamily="18" charset="0"/>
              </a:rPr>
              <a:t>2016</a:t>
            </a:r>
            <a:r>
              <a:rPr lang="en-US" sz="2000" dirty="0" smtClean="0">
                <a:latin typeface="Times New Roman" pitchFamily="18" charset="0"/>
                <a:cs typeface="Times New Roman" pitchFamily="18" charset="0"/>
              </a:rPr>
              <a:t>). The FIRO-B scores that I received provided me with the insights that are required to understand my different personality needs. </a:t>
            </a:r>
          </a:p>
          <a:p>
            <a:pPr lvl="1">
              <a:lnSpc>
                <a:spcPct val="200000"/>
              </a:lnSpc>
              <a:buFont typeface="Wingdings" pitchFamily="2" charset="2"/>
              <a:buChar char="v"/>
            </a:pPr>
            <a:r>
              <a:rPr lang="en-US" sz="2000" dirty="0" smtClean="0">
                <a:latin typeface="Times New Roman" pitchFamily="18" charset="0"/>
                <a:cs typeface="Times New Roman" pitchFamily="18" charset="0"/>
              </a:rPr>
              <a:t>The FIRO-B assessment is divided into six tests, the scores that are received from these tests helps in determining the individual’s Social Interaction score. This is the way that individuals interact with one another in the society.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395540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09612" y="557212"/>
            <a:ext cx="10972800" cy="518350"/>
          </a:xfrm>
        </p:spPr>
        <p:txBody>
          <a:bodyPr>
            <a:normAutofit/>
          </a:bodyPr>
          <a:lstStyle/>
          <a:p>
            <a:pPr algn="ctr"/>
            <a:r>
              <a:rPr lang="en-US" sz="2400" dirty="0" smtClean="0">
                <a:solidFill>
                  <a:schemeClr val="tx1"/>
                </a:solidFill>
                <a:latin typeface="Times New Roman" pitchFamily="18" charset="0"/>
                <a:cs typeface="Times New Roman" pitchFamily="18" charset="0"/>
              </a:rPr>
              <a:t>FIRO-B TEST SCORES</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609600" y="1278255"/>
            <a:ext cx="10972800" cy="4389120"/>
          </a:xfrm>
        </p:spPr>
        <p:txBody>
          <a:bodyPr>
            <a:normAutofit/>
          </a:bodyPr>
          <a:lstStyle/>
          <a:p>
            <a:pPr lvl="1">
              <a:buFont typeface="Wingdings" pitchFamily="2" charset="2"/>
              <a:buChar char="Ø"/>
            </a:pPr>
            <a:r>
              <a:rPr lang="en-US" sz="2000" dirty="0" smtClean="0">
                <a:latin typeface="Times New Roman" pitchFamily="18" charset="0"/>
                <a:cs typeface="Times New Roman" pitchFamily="18" charset="0"/>
              </a:rPr>
              <a:t>The Importance of People Test, my score in this test was 17, this means that I value being with people and I put effort to be in a group. </a:t>
            </a:r>
          </a:p>
          <a:p>
            <a:pPr lvl="1">
              <a:buFont typeface="Wingdings" pitchFamily="2" charset="2"/>
              <a:buChar char="Ø"/>
            </a:pPr>
            <a:r>
              <a:rPr lang="en-US" sz="2000" dirty="0" smtClean="0">
                <a:latin typeface="Times New Roman" pitchFamily="18" charset="0"/>
                <a:cs typeface="Times New Roman" pitchFamily="18" charset="0"/>
              </a:rPr>
              <a:t>The Activity Level Test, my score for this test was 14, this means that I am an active and outgoing individual. </a:t>
            </a:r>
          </a:p>
          <a:p>
            <a:pPr lvl="1">
              <a:buFont typeface="Wingdings" pitchFamily="2" charset="2"/>
              <a:buChar char="Ø"/>
            </a:pPr>
            <a:r>
              <a:rPr lang="en-US" sz="2000" dirty="0" smtClean="0">
                <a:latin typeface="Times New Roman" pitchFamily="18" charset="0"/>
                <a:cs typeface="Times New Roman" pitchFamily="18" charset="0"/>
              </a:rPr>
              <a:t>My Need Level Test score was 16, this shows that I averagely desire to have other people make contact with me. </a:t>
            </a:r>
          </a:p>
          <a:p>
            <a:pPr lvl="1">
              <a:buFont typeface="Wingdings" pitchFamily="2" charset="2"/>
              <a:buChar char="Ø"/>
            </a:pPr>
            <a:r>
              <a:rPr lang="en-US" sz="2000" dirty="0" smtClean="0">
                <a:latin typeface="Times New Roman" pitchFamily="18" charset="0"/>
                <a:cs typeface="Times New Roman" pitchFamily="18" charset="0"/>
              </a:rPr>
              <a:t>My score for Assuming Responsibility Test was 16, this shows that I have a great urge to take up responsibility and hold others responsible.</a:t>
            </a:r>
          </a:p>
          <a:p>
            <a:pPr lvl="1">
              <a:buFont typeface="Wingdings" pitchFamily="2" charset="2"/>
              <a:buChar char="Ø"/>
            </a:pPr>
            <a:r>
              <a:rPr lang="en-US" sz="2000" dirty="0" smtClean="0">
                <a:latin typeface="Times New Roman" pitchFamily="18" charset="0"/>
                <a:cs typeface="Times New Roman" pitchFamily="18" charset="0"/>
              </a:rPr>
              <a:t>In the Importance of Affection Test, my score was 11, this shows that I have the ability to make interpersonal relationships with other individuals. </a:t>
            </a:r>
          </a:p>
          <a:p>
            <a:pPr lvl="1">
              <a:buFont typeface="Wingdings" pitchFamily="2" charset="2"/>
              <a:buChar char="Ø"/>
            </a:pPr>
            <a:r>
              <a:rPr lang="en-US" sz="2000" dirty="0" smtClean="0">
                <a:latin typeface="Times New Roman" pitchFamily="18" charset="0"/>
                <a:cs typeface="Times New Roman" pitchFamily="18" charset="0"/>
              </a:rPr>
              <a:t>My Social Interaction score was 74, this is a high score which shows that I have the ability to socialize and interact with other people comfortably. </a:t>
            </a:r>
          </a:p>
        </p:txBody>
      </p:sp>
    </p:spTree>
    <p:extLst>
      <p:ext uri="{BB962C8B-B14F-4D97-AF65-F5344CB8AC3E}">
        <p14:creationId xmlns:p14="http://schemas.microsoft.com/office/powerpoint/2010/main" xmlns="" val="32980024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14375"/>
            <a:ext cx="10972800" cy="522478"/>
          </a:xfrm>
        </p:spPr>
        <p:txBody>
          <a:bodyPr>
            <a:normAutofit/>
          </a:bodyPr>
          <a:lstStyle/>
          <a:p>
            <a:pPr algn="ctr"/>
            <a:r>
              <a:rPr lang="en-US" sz="2400" dirty="0" smtClean="0">
                <a:solidFill>
                  <a:schemeClr val="tx1"/>
                </a:solidFill>
                <a:latin typeface="Times New Roman" pitchFamily="18" charset="0"/>
                <a:cs typeface="Times New Roman" pitchFamily="18" charset="0"/>
              </a:rPr>
              <a:t>The Personality Needs</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609600" y="1379727"/>
            <a:ext cx="10972800" cy="5006785"/>
          </a:xfrm>
        </p:spPr>
        <p:txBody>
          <a:bodyPr>
            <a:noAutofit/>
          </a:bodyPr>
          <a:lstStyle/>
          <a:p>
            <a:pPr marL="393192" lvl="1" indent="0">
              <a:lnSpc>
                <a:spcPct val="200000"/>
              </a:lnSpc>
              <a:buFont typeface="Wingdings" pitchFamily="2" charset="2"/>
              <a:buChar char="v"/>
            </a:pPr>
            <a:r>
              <a:rPr lang="en-US" sz="2000" dirty="0" smtClean="0">
                <a:latin typeface="Times New Roman" pitchFamily="18" charset="0"/>
                <a:cs typeface="Times New Roman" pitchFamily="18" charset="0"/>
              </a:rPr>
              <a:t>Through the test scores, one is able to determine his or her personality needs (</a:t>
            </a:r>
            <a:r>
              <a:rPr lang="en-GB" sz="2000" dirty="0">
                <a:latin typeface="Times New Roman" pitchFamily="18" charset="0"/>
                <a:cs typeface="Times New Roman" pitchFamily="18" charset="0"/>
              </a:rPr>
              <a:t>Brock</a:t>
            </a:r>
            <a:r>
              <a:rPr lang="en-GB" sz="2000" dirty="0" smtClean="0">
                <a:latin typeface="Times New Roman" pitchFamily="18" charset="0"/>
                <a:cs typeface="Times New Roman" pitchFamily="18" charset="0"/>
              </a:rPr>
              <a:t>, </a:t>
            </a:r>
            <a:r>
              <a:rPr lang="en-GB" sz="2000" dirty="0" err="1" smtClean="0">
                <a:latin typeface="Times New Roman" pitchFamily="18" charset="0"/>
                <a:cs typeface="Times New Roman" pitchFamily="18" charset="0"/>
              </a:rPr>
              <a:t>McAliney</a:t>
            </a:r>
            <a:r>
              <a:rPr lang="en-GB" sz="2000" dirty="0" smtClean="0">
                <a:latin typeface="Times New Roman" pitchFamily="18" charset="0"/>
                <a:cs typeface="Times New Roman" pitchFamily="18" charset="0"/>
              </a:rPr>
              <a:t>, Ma </a:t>
            </a:r>
            <a:r>
              <a:rPr lang="en-GB" sz="2000" dirty="0">
                <a:latin typeface="Times New Roman" pitchFamily="18" charset="0"/>
                <a:cs typeface="Times New Roman" pitchFamily="18" charset="0"/>
              </a:rPr>
              <a:t>&amp; Sen, </a:t>
            </a:r>
            <a:r>
              <a:rPr lang="en-GB" sz="2000" dirty="0" smtClean="0">
                <a:latin typeface="Times New Roman" pitchFamily="18" charset="0"/>
                <a:cs typeface="Times New Roman" pitchFamily="18" charset="0"/>
              </a:rPr>
              <a:t>2017</a:t>
            </a:r>
            <a:r>
              <a:rPr lang="en-US" sz="2000" dirty="0" smtClean="0">
                <a:latin typeface="Times New Roman" pitchFamily="18" charset="0"/>
                <a:cs typeface="Times New Roman" pitchFamily="18" charset="0"/>
              </a:rPr>
              <a:t>).</a:t>
            </a:r>
          </a:p>
          <a:p>
            <a:pPr lvl="1">
              <a:lnSpc>
                <a:spcPct val="200000"/>
              </a:lnSpc>
              <a:buFont typeface="Wingdings" pitchFamily="2" charset="2"/>
              <a:buChar char="v"/>
            </a:pPr>
            <a:r>
              <a:rPr lang="en-US" sz="2000" dirty="0" smtClean="0">
                <a:latin typeface="Times New Roman" pitchFamily="18" charset="0"/>
                <a:cs typeface="Times New Roman" pitchFamily="18" charset="0"/>
              </a:rPr>
              <a:t>Inclusion-my test scores shows that I prefer being in groups and being involved in the different events which take place in the society. </a:t>
            </a:r>
          </a:p>
          <a:p>
            <a:pPr lvl="1">
              <a:lnSpc>
                <a:spcPct val="200000"/>
              </a:lnSpc>
              <a:buFont typeface="Wingdings" pitchFamily="2" charset="2"/>
              <a:buChar char="v"/>
            </a:pPr>
            <a:r>
              <a:rPr lang="en-US" sz="2000" dirty="0" smtClean="0">
                <a:latin typeface="Times New Roman" pitchFamily="18" charset="0"/>
                <a:cs typeface="Times New Roman" pitchFamily="18" charset="0"/>
              </a:rPr>
              <a:t>Control-through the tests, it can be seen that I prefer taking control and asserting my influence in the society or a group that I am in. </a:t>
            </a:r>
          </a:p>
          <a:p>
            <a:pPr lvl="1">
              <a:lnSpc>
                <a:spcPct val="200000"/>
              </a:lnSpc>
              <a:buFont typeface="Wingdings" pitchFamily="2" charset="2"/>
              <a:buChar char="v"/>
            </a:pPr>
            <a:r>
              <a:rPr lang="en-US" sz="2000" dirty="0" smtClean="0">
                <a:latin typeface="Times New Roman" pitchFamily="18" charset="0"/>
                <a:cs typeface="Times New Roman" pitchFamily="18" charset="0"/>
              </a:rPr>
              <a:t>Affection-the test results show that I am affectionate and I can comfortably form an interpersonal relationship with another individual.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471618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2462" y="785813"/>
            <a:ext cx="10972800" cy="783780"/>
          </a:xfrm>
        </p:spPr>
        <p:txBody>
          <a:bodyPr>
            <a:normAutofit/>
          </a:bodyPr>
          <a:lstStyle/>
          <a:p>
            <a:pPr algn="ctr"/>
            <a:r>
              <a:rPr lang="en-US" sz="2800" dirty="0">
                <a:solidFill>
                  <a:schemeClr val="tx1"/>
                </a:solidFill>
                <a:latin typeface="Times New Roman" pitchFamily="18" charset="0"/>
                <a:cs typeface="Times New Roman" pitchFamily="18" charset="0"/>
              </a:rPr>
              <a:t>References</a:t>
            </a:r>
          </a:p>
        </p:txBody>
      </p:sp>
      <p:sp>
        <p:nvSpPr>
          <p:cNvPr id="2" name="Content Placeholder 1"/>
          <p:cNvSpPr>
            <a:spLocks noGrp="1"/>
          </p:cNvSpPr>
          <p:nvPr>
            <p:ph idx="1"/>
          </p:nvPr>
        </p:nvSpPr>
        <p:spPr>
          <a:xfrm>
            <a:off x="681038" y="1678114"/>
            <a:ext cx="10972800" cy="4922520"/>
          </a:xfrm>
        </p:spPr>
        <p:txBody>
          <a:bodyPr>
            <a:noAutofit/>
          </a:bodyPr>
          <a:lstStyle/>
          <a:p>
            <a:pPr>
              <a:buFont typeface="Wingdings" charset="2"/>
              <a:buChar char="q"/>
            </a:pPr>
            <a:r>
              <a:rPr lang="en-GB" sz="2000" dirty="0">
                <a:latin typeface="Times New Roman" pitchFamily="18" charset="0"/>
                <a:cs typeface="Times New Roman" pitchFamily="18" charset="0"/>
              </a:rPr>
              <a:t>Brock, S. E., </a:t>
            </a:r>
            <a:r>
              <a:rPr lang="en-GB" sz="2000" dirty="0" err="1">
                <a:latin typeface="Times New Roman" pitchFamily="18" charset="0"/>
                <a:cs typeface="Times New Roman" pitchFamily="18" charset="0"/>
              </a:rPr>
              <a:t>McAliney</a:t>
            </a:r>
            <a:r>
              <a:rPr lang="en-GB" sz="2000" dirty="0">
                <a:latin typeface="Times New Roman" pitchFamily="18" charset="0"/>
                <a:cs typeface="Times New Roman" pitchFamily="18" charset="0"/>
              </a:rPr>
              <a:t>, P. J., Ma, C. H., &amp; Sen, A. (2017). Toward more practical measurement of teamwork skills. </a:t>
            </a:r>
            <a:r>
              <a:rPr lang="en-GB" sz="2000" i="1" dirty="0">
                <a:latin typeface="Times New Roman" pitchFamily="18" charset="0"/>
                <a:cs typeface="Times New Roman" pitchFamily="18" charset="0"/>
              </a:rPr>
              <a:t>Journal of workplace learning</a:t>
            </a:r>
            <a:r>
              <a:rPr lang="en-GB" sz="2000" dirty="0">
                <a:latin typeface="Times New Roman" pitchFamily="18" charset="0"/>
                <a:cs typeface="Times New Roman" pitchFamily="18" charset="0"/>
              </a:rPr>
              <a:t>, </a:t>
            </a:r>
            <a:r>
              <a:rPr lang="en-GB" sz="2000" i="1" dirty="0">
                <a:latin typeface="Times New Roman" pitchFamily="18" charset="0"/>
                <a:cs typeface="Times New Roman" pitchFamily="18" charset="0"/>
              </a:rPr>
              <a:t>29</a:t>
            </a:r>
            <a:r>
              <a:rPr lang="en-GB" sz="2000" dirty="0">
                <a:latin typeface="Times New Roman" pitchFamily="18" charset="0"/>
                <a:cs typeface="Times New Roman" pitchFamily="18" charset="0"/>
              </a:rPr>
              <a:t>(2), 124-133.</a:t>
            </a:r>
          </a:p>
          <a:p>
            <a:pPr>
              <a:buFont typeface="Wingdings" charset="2"/>
              <a:buChar char="q"/>
            </a:pPr>
            <a:r>
              <a:rPr lang="en-GB" sz="2000" dirty="0">
                <a:latin typeface="Times New Roman" pitchFamily="18" charset="0"/>
                <a:cs typeface="Times New Roman" pitchFamily="18" charset="0"/>
              </a:rPr>
              <a:t>Forrester, W. R., </a:t>
            </a:r>
            <a:r>
              <a:rPr lang="en-GB" sz="2000" dirty="0" err="1">
                <a:latin typeface="Times New Roman" pitchFamily="18" charset="0"/>
                <a:cs typeface="Times New Roman" pitchFamily="18" charset="0"/>
              </a:rPr>
              <a:t>Tashchian</a:t>
            </a:r>
            <a:r>
              <a:rPr lang="en-GB" sz="2000" dirty="0">
                <a:latin typeface="Times New Roman" pitchFamily="18" charset="0"/>
                <a:cs typeface="Times New Roman" pitchFamily="18" charset="0"/>
              </a:rPr>
              <a:t>, A., &amp; Shore, T. H. (2016). Relationship Between Personality And </a:t>
            </a:r>
            <a:r>
              <a:rPr lang="en-GB" sz="2000" dirty="0" err="1">
                <a:latin typeface="Times New Roman" pitchFamily="18" charset="0"/>
                <a:cs typeface="Times New Roman" pitchFamily="18" charset="0"/>
              </a:rPr>
              <a:t>Behavioral</a:t>
            </a:r>
            <a:r>
              <a:rPr lang="en-GB" sz="2000" dirty="0">
                <a:latin typeface="Times New Roman" pitchFamily="18" charset="0"/>
                <a:cs typeface="Times New Roman" pitchFamily="18" charset="0"/>
              </a:rPr>
              <a:t> Intention In Student Teams. </a:t>
            </a:r>
            <a:r>
              <a:rPr lang="en-GB" sz="2000" i="1" dirty="0">
                <a:latin typeface="Times New Roman" pitchFamily="18" charset="0"/>
                <a:cs typeface="Times New Roman" pitchFamily="18" charset="0"/>
              </a:rPr>
              <a:t>American Journal of Business Education (AJBE)</a:t>
            </a:r>
            <a:r>
              <a:rPr lang="en-GB" sz="2000" dirty="0">
                <a:latin typeface="Times New Roman" pitchFamily="18" charset="0"/>
                <a:cs typeface="Times New Roman" pitchFamily="18" charset="0"/>
              </a:rPr>
              <a:t>, </a:t>
            </a:r>
            <a:r>
              <a:rPr lang="en-GB" sz="2000" i="1" dirty="0">
                <a:latin typeface="Times New Roman" pitchFamily="18" charset="0"/>
                <a:cs typeface="Times New Roman" pitchFamily="18" charset="0"/>
              </a:rPr>
              <a:t>9</a:t>
            </a:r>
            <a:r>
              <a:rPr lang="en-GB" sz="2000" dirty="0">
                <a:latin typeface="Times New Roman" pitchFamily="18" charset="0"/>
                <a:cs typeface="Times New Roman" pitchFamily="18" charset="0"/>
              </a:rPr>
              <a:t>(3), 113-118</a:t>
            </a:r>
            <a:r>
              <a:rPr lang="en-GB" sz="2000" dirty="0" smtClean="0">
                <a:latin typeface="Times New Roman" pitchFamily="18" charset="0"/>
                <a:cs typeface="Times New Roman" pitchFamily="18" charset="0"/>
              </a:rPr>
              <a:t>.</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515586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817</TotalTime>
  <Words>605</Words>
  <Application>Microsoft Macintosh PowerPoint</Application>
  <PresentationFormat>Custom</PresentationFormat>
  <Paragraphs>29</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Presentation on brainstorming</vt:lpstr>
      <vt:lpstr>FIRO-B TEST ANALYSIS</vt:lpstr>
      <vt:lpstr>FIRO-B ASSESSMENT</vt:lpstr>
      <vt:lpstr>FIRO-B TEST SCORES</vt:lpstr>
      <vt:lpstr>The Personality Needs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56</cp:revision>
  <dcterms:created xsi:type="dcterms:W3CDTF">2018-11-16T01:49:47Z</dcterms:created>
  <dcterms:modified xsi:type="dcterms:W3CDTF">2019-09-10T13:35:54Z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