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1" r:id="rId5"/>
    <p:sldId id="263" r:id="rId6"/>
    <p:sldId id="264"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ABAB"/>
    <a:srgbClr val="60FA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43" d="100"/>
          <a:sy n="43" d="100"/>
        </p:scale>
        <p:origin x="72" y="4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12-Dec-17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12-Dec-17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12-Dec-17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12-Dec-17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12-Dec-17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12-Dec-17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12-Dec-17</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12-Dec-17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93183"/>
            <a:ext cx="7766936" cy="862885"/>
          </a:xfrm>
        </p:spPr>
        <p:txBody>
          <a:bodyPr/>
          <a:lstStyle/>
          <a:p>
            <a:pPr algn="ctr"/>
            <a:r>
              <a:rPr lang="en-US" dirty="0" smtClean="0">
                <a:solidFill>
                  <a:srgbClr val="92D050"/>
                </a:solidFill>
              </a:rPr>
              <a:t>Forgery</a:t>
            </a:r>
            <a:endParaRPr lang="en-US" dirty="0">
              <a:solidFill>
                <a:srgbClr val="92D050"/>
              </a:solidFill>
            </a:endParaRPr>
          </a:p>
        </p:txBody>
      </p:sp>
      <p:sp>
        <p:nvSpPr>
          <p:cNvPr id="3" name="Subtitle 2"/>
          <p:cNvSpPr>
            <a:spLocks noGrp="1"/>
          </p:cNvSpPr>
          <p:nvPr>
            <p:ph type="subTitle" idx="1"/>
          </p:nvPr>
        </p:nvSpPr>
        <p:spPr>
          <a:xfrm>
            <a:off x="1507067" y="1803043"/>
            <a:ext cx="7766936" cy="3344690"/>
          </a:xfrm>
        </p:spPr>
        <p:txBody>
          <a:bodyPr/>
          <a:lstStyle/>
          <a:p>
            <a:pPr algn="l"/>
            <a:r>
              <a:rPr lang="en-US" dirty="0" smtClean="0"/>
              <a:t>Name:</a:t>
            </a:r>
          </a:p>
          <a:p>
            <a:pPr algn="l"/>
            <a:r>
              <a:rPr lang="en-US" dirty="0" smtClean="0"/>
              <a:t>Course Name:</a:t>
            </a:r>
          </a:p>
          <a:p>
            <a:pPr algn="l"/>
            <a:r>
              <a:rPr lang="en-US" dirty="0" smtClean="0"/>
              <a:t>Course Code:</a:t>
            </a:r>
          </a:p>
          <a:p>
            <a:pPr algn="l"/>
            <a:r>
              <a:rPr lang="en-US" dirty="0" smtClean="0"/>
              <a:t>School:</a:t>
            </a:r>
          </a:p>
          <a:p>
            <a:pPr algn="l"/>
            <a:r>
              <a:rPr lang="en-US" dirty="0" smtClean="0"/>
              <a:t>Professor:</a:t>
            </a:r>
          </a:p>
          <a:p>
            <a:pPr algn="l"/>
            <a:r>
              <a:rPr lang="en-US" dirty="0" smtClean="0"/>
              <a:t>Date:</a:t>
            </a:r>
            <a:endParaRPr lang="en-US" dirty="0"/>
          </a:p>
        </p:txBody>
      </p:sp>
    </p:spTree>
    <p:extLst>
      <p:ext uri="{BB962C8B-B14F-4D97-AF65-F5344CB8AC3E}">
        <p14:creationId xmlns:p14="http://schemas.microsoft.com/office/powerpoint/2010/main" val="197475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0062"/>
            <a:ext cx="8596668" cy="772737"/>
          </a:xfrm>
        </p:spPr>
        <p:txBody>
          <a:bodyPr>
            <a:noAutofit/>
          </a:bodyPr>
          <a:lstStyle/>
          <a:p>
            <a:pPr lvl="1" algn="ctr" defTabSz="457200" rtl="0">
              <a:spcBef>
                <a:spcPct val="0"/>
              </a:spcBef>
            </a:pPr>
            <a:r>
              <a:rPr lang="en-US" sz="2400" b="1" dirty="0">
                <a:solidFill>
                  <a:srgbClr val="7030A0"/>
                </a:solidFill>
              </a:rPr>
              <a:t>What are the relevant issue(s) and how important are they?</a:t>
            </a:r>
            <a:r>
              <a:rPr lang="en-US" sz="2400" dirty="0">
                <a:solidFill>
                  <a:srgbClr val="7030A0"/>
                </a:solidFill>
              </a:rPr>
              <a:t/>
            </a:r>
            <a:br>
              <a:rPr lang="en-US" sz="2400" dirty="0">
                <a:solidFill>
                  <a:srgbClr val="7030A0"/>
                </a:solidFill>
              </a:rPr>
            </a:br>
            <a:endParaRPr lang="en-US" sz="2400" dirty="0">
              <a:solidFill>
                <a:srgbClr val="7030A0"/>
              </a:solidFill>
            </a:endParaRPr>
          </a:p>
        </p:txBody>
      </p:sp>
      <p:sp>
        <p:nvSpPr>
          <p:cNvPr id="3" name="Content Placeholder 2"/>
          <p:cNvSpPr>
            <a:spLocks noGrp="1"/>
          </p:cNvSpPr>
          <p:nvPr>
            <p:ph idx="1"/>
          </p:nvPr>
        </p:nvSpPr>
        <p:spPr>
          <a:xfrm>
            <a:off x="677333" y="1070517"/>
            <a:ext cx="10652305" cy="5464098"/>
          </a:xfrm>
        </p:spPr>
        <p:txBody>
          <a:bodyPr>
            <a:normAutofit lnSpcReduction="10000"/>
          </a:bodyPr>
          <a:lstStyle/>
          <a:p>
            <a:pPr marL="0" indent="0">
              <a:buNone/>
            </a:pPr>
            <a:r>
              <a:rPr lang="en-US" sz="2400" dirty="0" smtClean="0"/>
              <a:t>	The </a:t>
            </a:r>
            <a:r>
              <a:rPr lang="en-US" sz="2400" dirty="0"/>
              <a:t>relevant issue in this case is forgery. Patricia, who is a loan officer has been involved in a forgery incidence of forgery which is contrary to the policies of Commercial Bank. There is an issue of neglect in the job responsibility which is quite unethical in the financial practices of the bank. Globally, forgery is a criminal act which is not accepted whatsoever (</a:t>
            </a:r>
            <a:r>
              <a:rPr lang="en-US" sz="2400" dirty="0" err="1"/>
              <a:t>Marmor</a:t>
            </a:r>
            <a:r>
              <a:rPr lang="en-US" sz="2400" dirty="0"/>
              <a:t>, </a:t>
            </a:r>
            <a:r>
              <a:rPr lang="en-US" sz="2400" dirty="0" err="1"/>
              <a:t>Tomaine</a:t>
            </a:r>
            <a:r>
              <a:rPr lang="en-US" sz="2400" dirty="0"/>
              <a:t>, &amp; American Bar Association, 2016). It includes a falsification of something that ought to follow legal means. In this case the legal loan procedure in Commercial Bank did not take place and this landed Patricia into problems with the management of the bank. The loan procedure ought to be a clean procedure that is genuinely followed because it is a risk business and the bank may incur loses incase they lose the track. Patricia did not follow the requirements of bank to have the loan agreement signed by two other loan officers and instead forged their signs. She later on claimed that she was in hurry since her husband was undergoing a surgery and she needed to rush there (</a:t>
            </a:r>
            <a:r>
              <a:rPr lang="en-US" sz="2400" dirty="0" err="1"/>
              <a:t>Marmor</a:t>
            </a:r>
            <a:r>
              <a:rPr lang="en-US" sz="2400" dirty="0"/>
              <a:t>, </a:t>
            </a:r>
            <a:r>
              <a:rPr lang="en-US" sz="2400" dirty="0" err="1"/>
              <a:t>Tomaine</a:t>
            </a:r>
            <a:r>
              <a:rPr lang="en-US" sz="2400" dirty="0"/>
              <a:t>, &amp; American Bar Association, 2016).</a:t>
            </a:r>
          </a:p>
          <a:p>
            <a:pPr marL="0" indent="0">
              <a:buNone/>
            </a:pPr>
            <a:endParaRPr lang="en-US" sz="2400" dirty="0"/>
          </a:p>
        </p:txBody>
      </p:sp>
    </p:spTree>
    <p:extLst>
      <p:ext uri="{BB962C8B-B14F-4D97-AF65-F5344CB8AC3E}">
        <p14:creationId xmlns:p14="http://schemas.microsoft.com/office/powerpoint/2010/main" val="3222455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
            <a:ext cx="10942236" cy="646772"/>
          </a:xfrm>
        </p:spPr>
        <p:txBody>
          <a:bodyPr>
            <a:noAutofit/>
          </a:bodyPr>
          <a:lstStyle/>
          <a:p>
            <a:pPr lvl="1" algn="ctr" defTabSz="457200" rtl="0">
              <a:spcBef>
                <a:spcPct val="0"/>
              </a:spcBef>
            </a:pPr>
            <a:r>
              <a:rPr lang="en-US" sz="2400" b="1" dirty="0">
                <a:solidFill>
                  <a:srgbClr val="002060"/>
                </a:solidFill>
              </a:rPr>
              <a:t>Who are the relevant stakeholders and what are their positions (stakes)?</a:t>
            </a:r>
            <a:r>
              <a:rPr lang="en-US" sz="2400" dirty="0">
                <a:solidFill>
                  <a:srgbClr val="002060"/>
                </a:solidFill>
              </a:rPr>
              <a:t/>
            </a:r>
            <a:br>
              <a:rPr lang="en-US" sz="2400" dirty="0">
                <a:solidFill>
                  <a:srgbClr val="002060"/>
                </a:solidFill>
              </a:rPr>
            </a:br>
            <a:endParaRPr lang="en-US" sz="2400" dirty="0">
              <a:solidFill>
                <a:srgbClr val="002060"/>
              </a:solidFill>
            </a:endParaRPr>
          </a:p>
        </p:txBody>
      </p:sp>
      <p:sp>
        <p:nvSpPr>
          <p:cNvPr id="3" name="Content Placeholder 2"/>
          <p:cNvSpPr>
            <a:spLocks noGrp="1"/>
          </p:cNvSpPr>
          <p:nvPr>
            <p:ph idx="1"/>
          </p:nvPr>
        </p:nvSpPr>
        <p:spPr>
          <a:xfrm>
            <a:off x="167425" y="646772"/>
            <a:ext cx="11452145" cy="6211228"/>
          </a:xfrm>
        </p:spPr>
        <p:txBody>
          <a:bodyPr>
            <a:normAutofit/>
          </a:bodyPr>
          <a:lstStyle/>
          <a:p>
            <a:pPr marL="0" indent="0">
              <a:buNone/>
            </a:pPr>
            <a:r>
              <a:rPr lang="en-US" sz="2800" b="1" dirty="0" smtClean="0"/>
              <a:t>	</a:t>
            </a:r>
            <a:r>
              <a:rPr lang="en-US" sz="2800" dirty="0"/>
              <a:t>In this case we have the organization that is offering financial services to its customers/clients. The organization is managed by the manager(me) who has the authority to control the activities of the bank including supervision. The services of the bank are offered to the customers by the staff. In this scenario, we have the loan officers as the key stakeholders in the case. The loan officers have the duty to offer financial services by following the right procedures and policies set by the bank. They offer loan services to customers which is a authoritative procedure which must be followed to the latter.</a:t>
            </a:r>
          </a:p>
          <a:p>
            <a:pPr marL="0" indent="0">
              <a:buNone/>
            </a:pPr>
            <a:endParaRPr lang="en-US" sz="2800" b="1" dirty="0" smtClean="0"/>
          </a:p>
        </p:txBody>
      </p:sp>
    </p:spTree>
    <p:extLst>
      <p:ext uri="{BB962C8B-B14F-4D97-AF65-F5344CB8AC3E}">
        <p14:creationId xmlns:p14="http://schemas.microsoft.com/office/powerpoint/2010/main" val="490206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1998712" cy="959004"/>
          </a:xfrm>
        </p:spPr>
        <p:txBody>
          <a:bodyPr>
            <a:normAutofit fontScale="90000"/>
          </a:bodyPr>
          <a:lstStyle/>
          <a:p>
            <a:pPr algn="ctr"/>
            <a:r>
              <a:rPr lang="en-US" dirty="0" smtClean="0">
                <a:solidFill>
                  <a:schemeClr val="accent6">
                    <a:lumMod val="50000"/>
                  </a:schemeClr>
                </a:solidFill>
              </a:rPr>
              <a:t>What </a:t>
            </a:r>
            <a:r>
              <a:rPr lang="en-US" dirty="0">
                <a:solidFill>
                  <a:schemeClr val="accent6">
                    <a:lumMod val="50000"/>
                  </a:schemeClr>
                </a:solidFill>
              </a:rPr>
              <a:t>are the viable alternative ways of acting in this situation?</a:t>
            </a:r>
            <a:endParaRPr lang="en-US" dirty="0">
              <a:solidFill>
                <a:schemeClr val="accent6">
                  <a:lumMod val="50000"/>
                </a:schemeClr>
              </a:solidFill>
            </a:endParaRPr>
          </a:p>
        </p:txBody>
      </p:sp>
      <p:sp>
        <p:nvSpPr>
          <p:cNvPr id="3" name="Content Placeholder 2"/>
          <p:cNvSpPr>
            <a:spLocks noGrp="1"/>
          </p:cNvSpPr>
          <p:nvPr>
            <p:ph idx="1"/>
          </p:nvPr>
        </p:nvSpPr>
        <p:spPr>
          <a:xfrm>
            <a:off x="200721" y="1137424"/>
            <a:ext cx="11418849" cy="5720575"/>
          </a:xfrm>
        </p:spPr>
        <p:txBody>
          <a:bodyPr>
            <a:noAutofit/>
          </a:bodyPr>
          <a:lstStyle/>
          <a:p>
            <a:pPr marL="0" indent="0">
              <a:buNone/>
            </a:pPr>
            <a:r>
              <a:rPr lang="en-US" sz="2400" dirty="0" smtClean="0">
                <a:latin typeface="Andalus" panose="02020603050405020304" pitchFamily="18" charset="-78"/>
                <a:cs typeface="Andalus" panose="02020603050405020304" pitchFamily="18" charset="-78"/>
              </a:rPr>
              <a:t>	In </a:t>
            </a:r>
            <a:r>
              <a:rPr lang="en-US" sz="2400" dirty="0">
                <a:latin typeface="Andalus" panose="02020603050405020304" pitchFamily="18" charset="-78"/>
                <a:cs typeface="Andalus" panose="02020603050405020304" pitchFamily="18" charset="-78"/>
              </a:rPr>
              <a:t>this case, as a manager I have the authority and power that is set on the policies of the bank on matters to do with employee misconduct and forgery. However, I do not have the authority to act out of anger as this could infringe the rights of Patricia. Patricia deserves to be taken through the legal framework that is set by the bank on matters to do with disciplinary action (</a:t>
            </a:r>
            <a:r>
              <a:rPr lang="en-US" sz="2400" dirty="0" err="1">
                <a:latin typeface="Andalus" panose="02020603050405020304" pitchFamily="18" charset="-78"/>
                <a:cs typeface="Andalus" panose="02020603050405020304" pitchFamily="18" charset="-78"/>
              </a:rPr>
              <a:t>Hanvey</a:t>
            </a:r>
            <a:r>
              <a:rPr lang="en-US" sz="2400" dirty="0">
                <a:latin typeface="Andalus" panose="02020603050405020304" pitchFamily="18" charset="-78"/>
                <a:cs typeface="Andalus" panose="02020603050405020304" pitchFamily="18" charset="-78"/>
              </a:rPr>
              <a:t>, &amp; </a:t>
            </a:r>
            <a:r>
              <a:rPr lang="en-US" sz="2400" dirty="0" err="1">
                <a:latin typeface="Andalus" panose="02020603050405020304" pitchFamily="18" charset="-78"/>
                <a:cs typeface="Andalus" panose="02020603050405020304" pitchFamily="18" charset="-78"/>
              </a:rPr>
              <a:t>Sady</a:t>
            </a:r>
            <a:r>
              <a:rPr lang="en-US" sz="2400" dirty="0">
                <a:latin typeface="Andalus" panose="02020603050405020304" pitchFamily="18" charset="-78"/>
                <a:cs typeface="Andalus" panose="02020603050405020304" pitchFamily="18" charset="-78"/>
              </a:rPr>
              <a:t>, 2015). Solving the matter one on one with Patricia could be against the procedures and processes set by the bank. So I have to inform the disciplinary committee about the act taken by Patricia so that the necessary action is taken collectively. There are a number of actions that the disciplinary committee may take against Patricia which include; punishment, fines, face prosecution or even get fired for good. The disciplinary committee may also decide to hear the scenario and get into Patricia shoes and accept her apologies through the manager (Me) and get warnings, probably last warning (</a:t>
            </a:r>
            <a:r>
              <a:rPr lang="en-US" sz="2400" dirty="0" err="1">
                <a:latin typeface="Andalus" panose="02020603050405020304" pitchFamily="18" charset="-78"/>
                <a:cs typeface="Andalus" panose="02020603050405020304" pitchFamily="18" charset="-78"/>
              </a:rPr>
              <a:t>Hanvey</a:t>
            </a:r>
            <a:r>
              <a:rPr lang="en-US" sz="2400" dirty="0">
                <a:latin typeface="Andalus" panose="02020603050405020304" pitchFamily="18" charset="-78"/>
                <a:cs typeface="Andalus" panose="02020603050405020304" pitchFamily="18" charset="-78"/>
              </a:rPr>
              <a:t>, &amp; </a:t>
            </a:r>
            <a:r>
              <a:rPr lang="en-US" sz="2400" dirty="0" err="1">
                <a:latin typeface="Andalus" panose="02020603050405020304" pitchFamily="18" charset="-78"/>
                <a:cs typeface="Andalus" panose="02020603050405020304" pitchFamily="18" charset="-78"/>
              </a:rPr>
              <a:t>Sady</a:t>
            </a:r>
            <a:r>
              <a:rPr lang="en-US" sz="2400" dirty="0">
                <a:latin typeface="Andalus" panose="02020603050405020304" pitchFamily="18" charset="-78"/>
                <a:cs typeface="Andalus" panose="02020603050405020304" pitchFamily="18" charset="-78"/>
              </a:rPr>
              <a:t>, 2015).</a:t>
            </a:r>
            <a:endParaRPr lang="en-US" sz="2400" dirty="0" smtClean="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432005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
            <a:ext cx="11120656" cy="802888"/>
          </a:xfrm>
        </p:spPr>
        <p:txBody>
          <a:bodyPr>
            <a:normAutofit/>
          </a:bodyPr>
          <a:lstStyle/>
          <a:p>
            <a:pPr algn="ctr"/>
            <a:r>
              <a:rPr lang="en-US" dirty="0" smtClean="0"/>
              <a:t>What </a:t>
            </a:r>
            <a:r>
              <a:rPr lang="en-US" dirty="0"/>
              <a:t>actions would you take?</a:t>
            </a:r>
          </a:p>
        </p:txBody>
      </p:sp>
      <p:sp>
        <p:nvSpPr>
          <p:cNvPr id="3" name="Content Placeholder 2"/>
          <p:cNvSpPr>
            <a:spLocks noGrp="1"/>
          </p:cNvSpPr>
          <p:nvPr>
            <p:ph idx="1"/>
          </p:nvPr>
        </p:nvSpPr>
        <p:spPr>
          <a:xfrm>
            <a:off x="677334" y="1003611"/>
            <a:ext cx="11120656" cy="5037752"/>
          </a:xfrm>
        </p:spPr>
        <p:txBody>
          <a:bodyPr>
            <a:normAutofit/>
          </a:bodyPr>
          <a:lstStyle/>
          <a:p>
            <a:pPr marL="0" indent="0">
              <a:buNone/>
            </a:pPr>
            <a:r>
              <a:rPr lang="en-US" sz="2800" dirty="0" smtClean="0"/>
              <a:t>	Personally</a:t>
            </a:r>
            <a:r>
              <a:rPr lang="en-US" sz="2800" dirty="0"/>
              <a:t>, if I had the independency to argue the case, I would investigate whether Patricia is talking the truth about her husband’s medication and if that is the case, I would forgive her but take her through the policies set by the bank and the disciplinary actions that she would face in future if she commits the same offence again. I would advice her on the options that she needs to look for instead of committing forgery offence which could cost her the job. </a:t>
            </a:r>
          </a:p>
          <a:p>
            <a:pPr marL="0" indent="0">
              <a:buNone/>
            </a:pPr>
            <a:endParaRPr lang="en-US" sz="2800" dirty="0"/>
          </a:p>
        </p:txBody>
      </p:sp>
    </p:spTree>
    <p:extLst>
      <p:ext uri="{BB962C8B-B14F-4D97-AF65-F5344CB8AC3E}">
        <p14:creationId xmlns:p14="http://schemas.microsoft.com/office/powerpoint/2010/main" val="1451480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10607700" cy="1003610"/>
          </a:xfrm>
        </p:spPr>
        <p:txBody>
          <a:bodyPr>
            <a:normAutofit fontScale="90000"/>
          </a:bodyPr>
          <a:lstStyle/>
          <a:p>
            <a:pPr algn="ctr"/>
            <a:r>
              <a:rPr lang="en-US" dirty="0" smtClean="0"/>
              <a:t>Find </a:t>
            </a:r>
            <a:r>
              <a:rPr lang="en-US" dirty="0"/>
              <a:t>a recent article on the topic of your case and summarize your findings.</a:t>
            </a:r>
          </a:p>
        </p:txBody>
      </p:sp>
      <p:sp>
        <p:nvSpPr>
          <p:cNvPr id="3" name="Content Placeholder 2"/>
          <p:cNvSpPr>
            <a:spLocks noGrp="1"/>
          </p:cNvSpPr>
          <p:nvPr>
            <p:ph idx="1"/>
          </p:nvPr>
        </p:nvSpPr>
        <p:spPr>
          <a:xfrm>
            <a:off x="677334" y="1204332"/>
            <a:ext cx="10607700" cy="5397190"/>
          </a:xfrm>
        </p:spPr>
        <p:txBody>
          <a:bodyPr/>
          <a:lstStyle/>
          <a:p>
            <a:pPr marL="0" indent="0">
              <a:buNone/>
            </a:pPr>
            <a:r>
              <a:rPr lang="en-US" dirty="0"/>
              <a:t>	Title: Current Hamilton vice-principal, former superintendent charged with fraud and forgery</a:t>
            </a:r>
          </a:p>
          <a:p>
            <a:pPr marL="0" indent="0">
              <a:buNone/>
            </a:pPr>
            <a:r>
              <a:rPr lang="en-US" dirty="0"/>
              <a:t>In this article, a former Hamilton school board superintendent is facing fraud charges after a long police investigation. Patrick Rocco was charged with three counts of forgery of documents, two more counts of using forged documents and two more counts of transacting with a forged document. Currently, the board is working closely with the Fraud Prevention Policy (FPP) to uncover irregularities that Patrick might have committed in matters to do with forgery while acting as a board member in Hamilton School.</a:t>
            </a:r>
          </a:p>
          <a:p>
            <a:pPr marL="0" indent="0">
              <a:buNone/>
            </a:pPr>
            <a:r>
              <a:rPr lang="en-US" dirty="0"/>
              <a:t>Link: http://www.cbc.ca/news/canada/hamilton/elliott-rocco-charges-1.4434432</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964445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579549"/>
          </a:xfrm>
        </p:spPr>
        <p:txBody>
          <a:bodyPr>
            <a:normAutofit/>
          </a:bodyPr>
          <a:lstStyle/>
          <a:p>
            <a:pPr algn="ctr"/>
            <a:r>
              <a:rPr lang="en-US" sz="2800" dirty="0" smtClean="0">
                <a:solidFill>
                  <a:schemeClr val="accent6">
                    <a:lumMod val="50000"/>
                  </a:schemeClr>
                </a:solidFill>
              </a:rPr>
              <a:t>References</a:t>
            </a:r>
            <a:endParaRPr lang="en-US" sz="2800" dirty="0">
              <a:solidFill>
                <a:schemeClr val="accent6">
                  <a:lumMod val="50000"/>
                </a:schemeClr>
              </a:solidFill>
            </a:endParaRPr>
          </a:p>
        </p:txBody>
      </p:sp>
      <p:sp>
        <p:nvSpPr>
          <p:cNvPr id="3" name="Content Placeholder 2"/>
          <p:cNvSpPr>
            <a:spLocks noGrp="1"/>
          </p:cNvSpPr>
          <p:nvPr>
            <p:ph idx="1"/>
          </p:nvPr>
        </p:nvSpPr>
        <p:spPr>
          <a:xfrm>
            <a:off x="200721" y="1043189"/>
            <a:ext cx="11418849" cy="5061398"/>
          </a:xfrm>
        </p:spPr>
        <p:txBody>
          <a:bodyPr>
            <a:normAutofit/>
          </a:bodyPr>
          <a:lstStyle/>
          <a:p>
            <a:pPr marL="0" indent="-457200">
              <a:buNone/>
            </a:pPr>
            <a:r>
              <a:rPr lang="en-US" sz="2000" dirty="0" err="1">
                <a:latin typeface="Andalus" panose="02020603050405020304" pitchFamily="18" charset="-78"/>
                <a:cs typeface="Andalus" panose="02020603050405020304" pitchFamily="18" charset="-78"/>
              </a:rPr>
              <a:t>Hanvey</a:t>
            </a:r>
            <a:r>
              <a:rPr lang="en-US" sz="2000" dirty="0">
                <a:latin typeface="Andalus" panose="02020603050405020304" pitchFamily="18" charset="-78"/>
                <a:cs typeface="Andalus" panose="02020603050405020304" pitchFamily="18" charset="-78"/>
              </a:rPr>
              <a:t>, C., &amp; In </a:t>
            </a:r>
            <a:r>
              <a:rPr lang="en-US" sz="2000" dirty="0" err="1">
                <a:latin typeface="Andalus" panose="02020603050405020304" pitchFamily="18" charset="-78"/>
                <a:cs typeface="Andalus" panose="02020603050405020304" pitchFamily="18" charset="-78"/>
              </a:rPr>
              <a:t>Sady</a:t>
            </a:r>
            <a:r>
              <a:rPr lang="en-US" sz="2000" dirty="0">
                <a:latin typeface="Andalus" panose="02020603050405020304" pitchFamily="18" charset="-78"/>
                <a:cs typeface="Andalus" panose="02020603050405020304" pitchFamily="18" charset="-78"/>
              </a:rPr>
              <a:t>, K. (2015). Practitioner's guide to legal issues in organizations.</a:t>
            </a:r>
          </a:p>
          <a:p>
            <a:pPr marL="0" indent="-457200">
              <a:buNone/>
            </a:pPr>
            <a:r>
              <a:rPr lang="en-US" sz="2000" dirty="0" err="1">
                <a:latin typeface="Andalus" panose="02020603050405020304" pitchFamily="18" charset="-78"/>
                <a:cs typeface="Andalus" panose="02020603050405020304" pitchFamily="18" charset="-78"/>
              </a:rPr>
              <a:t>Marmor</a:t>
            </a:r>
            <a:r>
              <a:rPr lang="en-US" sz="2000" dirty="0">
                <a:latin typeface="Andalus" panose="02020603050405020304" pitchFamily="18" charset="-78"/>
                <a:cs typeface="Andalus" panose="02020603050405020304" pitchFamily="18" charset="-78"/>
              </a:rPr>
              <a:t>, R. I., </a:t>
            </a:r>
            <a:r>
              <a:rPr lang="en-US" sz="2000" dirty="0" err="1">
                <a:latin typeface="Andalus" panose="02020603050405020304" pitchFamily="18" charset="-78"/>
                <a:cs typeface="Andalus" panose="02020603050405020304" pitchFamily="18" charset="-78"/>
              </a:rPr>
              <a:t>Tomaine</a:t>
            </a:r>
            <a:r>
              <a:rPr lang="en-US" sz="2000" dirty="0">
                <a:latin typeface="Andalus" panose="02020603050405020304" pitchFamily="18" charset="-78"/>
                <a:cs typeface="Andalus" panose="02020603050405020304" pitchFamily="18" charset="-78"/>
              </a:rPr>
              <a:t>, J. J., &amp; American Bar Association. (2016). Commercial crime policy. Chicago, Ill: ABA </a:t>
            </a:r>
            <a:r>
              <a:rPr lang="en-US" sz="2000" dirty="0" smtClean="0">
                <a:latin typeface="Andalus" panose="02020603050405020304" pitchFamily="18" charset="-78"/>
                <a:cs typeface="Andalus" panose="02020603050405020304" pitchFamily="18" charset="-78"/>
              </a:rPr>
              <a:t>	Tort </a:t>
            </a:r>
            <a:r>
              <a:rPr lang="en-US" sz="2000" dirty="0">
                <a:latin typeface="Andalus" panose="02020603050405020304" pitchFamily="18" charset="-78"/>
                <a:cs typeface="Andalus" panose="02020603050405020304" pitchFamily="18" charset="-78"/>
              </a:rPr>
              <a:t>Trial Insurance</a:t>
            </a:r>
          </a:p>
          <a:p>
            <a:pPr marL="0" indent="-457200">
              <a:buNone/>
            </a:pPr>
            <a:endParaRPr lang="en-US" sz="2000" dirty="0" smtClean="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75376575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214</TotalTime>
  <Words>124</Words>
  <Application>Microsoft Office PowerPoint</Application>
  <PresentationFormat>Widescreen</PresentationFormat>
  <Paragraphs>22</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Andalus</vt:lpstr>
      <vt:lpstr>Arial</vt:lpstr>
      <vt:lpstr>Trebuchet MS</vt:lpstr>
      <vt:lpstr>Wingdings 3</vt:lpstr>
      <vt:lpstr>Facet</vt:lpstr>
      <vt:lpstr>Forgery</vt:lpstr>
      <vt:lpstr>What are the relevant issue(s) and how important are they? </vt:lpstr>
      <vt:lpstr>Who are the relevant stakeholders and what are their positions (stakes)? </vt:lpstr>
      <vt:lpstr>What are the viable alternative ways of acting in this situation?</vt:lpstr>
      <vt:lpstr>What actions would you take?</vt:lpstr>
      <vt:lpstr>Find a recent article on the topic of your case and summarize your findings.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STRESS</dc:title>
  <dc:creator>mwololo samuel</dc:creator>
  <cp:lastModifiedBy>mwololo samuel</cp:lastModifiedBy>
  <cp:revision>29</cp:revision>
  <dcterms:created xsi:type="dcterms:W3CDTF">2017-11-16T16:45:46Z</dcterms:created>
  <dcterms:modified xsi:type="dcterms:W3CDTF">2017-12-12T06:53:46Z</dcterms:modified>
</cp:coreProperties>
</file>