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59" autoAdjust="0"/>
    <p:restoredTop sz="94660"/>
  </p:normalViewPr>
  <p:slideViewPr>
    <p:cSldViewPr snapToGrid="0">
      <p:cViewPr varScale="1">
        <p:scale>
          <a:sx n="61" d="100"/>
          <a:sy n="61" d="100"/>
        </p:scale>
        <p:origin x="108"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r>
              <a:rPr lang="en-US" dirty="0" smtClean="0"/>
              <a:t>Bar</a:t>
            </a:r>
            <a:r>
              <a:rPr lang="en-US" baseline="0" dirty="0" smtClean="0"/>
              <a:t> Graphs showing the effects of burnout on job performance</a:t>
            </a:r>
            <a:endParaRPr lang="en-US" dirty="0"/>
          </a:p>
        </c:rich>
      </c:tx>
      <c:layout/>
      <c:overlay val="0"/>
      <c:spPr>
        <a:noFill/>
        <a:ln>
          <a:noFill/>
        </a:ln>
        <a:effectLst/>
      </c:spPr>
      <c:txPr>
        <a:bodyPr rot="0" spcFirstLastPara="1" vertOverflow="ellipsis" vert="horz" wrap="square" anchor="ctr" anchorCtr="1"/>
        <a:lstStyle/>
        <a:p>
          <a:pPr>
            <a:defRPr sz="2200" b="1" i="0" u="none" strike="noStrike" kern="1200" cap="all" spc="150" baseline="0">
              <a:solidFill>
                <a:schemeClr val="tx1">
                  <a:lumMod val="50000"/>
                  <a:lumOff val="50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Burnout</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cat>
            <c:numRef>
              <c:f>Sheet1!$A$2:$A$5</c:f>
              <c:numCache>
                <c:formatCode>General</c:formatCode>
                <c:ptCount val="4"/>
                <c:pt idx="0">
                  <c:v>7</c:v>
                </c:pt>
                <c:pt idx="1">
                  <c:v>8</c:v>
                </c:pt>
                <c:pt idx="2">
                  <c:v>9</c:v>
                </c:pt>
                <c:pt idx="3">
                  <c:v>10</c:v>
                </c:pt>
              </c:numCache>
            </c:numRef>
          </c:cat>
          <c:val>
            <c:numRef>
              <c:f>Sheet1!$B$2:$B$5</c:f>
              <c:numCache>
                <c:formatCode>General</c:formatCode>
                <c:ptCount val="4"/>
                <c:pt idx="0">
                  <c:v>5</c:v>
                </c:pt>
                <c:pt idx="1">
                  <c:v>4.5</c:v>
                </c:pt>
                <c:pt idx="2">
                  <c:v>4</c:v>
                </c:pt>
                <c:pt idx="3">
                  <c:v>4.5</c:v>
                </c:pt>
              </c:numCache>
            </c:numRef>
          </c:val>
          <c:extLst>
            <c:ext xmlns:c16="http://schemas.microsoft.com/office/drawing/2014/chart" uri="{C3380CC4-5D6E-409C-BE32-E72D297353CC}">
              <c16:uniqueId val="{00000000-641A-41CF-AAA1-2EBBF876129B}"/>
            </c:ext>
          </c:extLst>
        </c:ser>
        <c:ser>
          <c:idx val="1"/>
          <c:order val="1"/>
          <c:tx>
            <c:strRef>
              <c:f>Sheet1!$C$1</c:f>
              <c:strCache>
                <c:ptCount val="1"/>
                <c:pt idx="0">
                  <c:v>High EE</c:v>
                </c:pt>
              </c:strCache>
            </c:strRef>
          </c:tx>
          <c:spPr>
            <a:pattFill prst="narHorz">
              <a:fgClr>
                <a:schemeClr val="accent2"/>
              </a:fgClr>
              <a:bgClr>
                <a:schemeClr val="accent2">
                  <a:lumMod val="20000"/>
                  <a:lumOff val="80000"/>
                </a:schemeClr>
              </a:bgClr>
            </a:pattFill>
            <a:ln>
              <a:noFill/>
            </a:ln>
            <a:effectLst>
              <a:innerShdw blurRad="114300">
                <a:schemeClr val="accent2"/>
              </a:innerShdw>
            </a:effectLst>
          </c:spPr>
          <c:invertIfNegative val="0"/>
          <c:cat>
            <c:numRef>
              <c:f>Sheet1!$A$2:$A$5</c:f>
              <c:numCache>
                <c:formatCode>General</c:formatCode>
                <c:ptCount val="4"/>
                <c:pt idx="0">
                  <c:v>7</c:v>
                </c:pt>
                <c:pt idx="1">
                  <c:v>8</c:v>
                </c:pt>
                <c:pt idx="2">
                  <c:v>9</c:v>
                </c:pt>
                <c:pt idx="3">
                  <c:v>10</c:v>
                </c:pt>
              </c:numCache>
            </c:numRef>
          </c:cat>
          <c:val>
            <c:numRef>
              <c:f>Sheet1!$C$2:$C$5</c:f>
              <c:numCache>
                <c:formatCode>General</c:formatCode>
                <c:ptCount val="4"/>
                <c:pt idx="0">
                  <c:v>2.4</c:v>
                </c:pt>
                <c:pt idx="1">
                  <c:v>2.6</c:v>
                </c:pt>
                <c:pt idx="2">
                  <c:v>2</c:v>
                </c:pt>
                <c:pt idx="3">
                  <c:v>1.8</c:v>
                </c:pt>
              </c:numCache>
            </c:numRef>
          </c:val>
          <c:extLst>
            <c:ext xmlns:c16="http://schemas.microsoft.com/office/drawing/2014/chart" uri="{C3380CC4-5D6E-409C-BE32-E72D297353CC}">
              <c16:uniqueId val="{00000001-641A-41CF-AAA1-2EBBF876129B}"/>
            </c:ext>
          </c:extLst>
        </c:ser>
        <c:ser>
          <c:idx val="2"/>
          <c:order val="2"/>
          <c:tx>
            <c:strRef>
              <c:f>Sheet1!$D$1</c:f>
              <c:strCache>
                <c:ptCount val="1"/>
                <c:pt idx="0">
                  <c:v>High DP</c:v>
                </c:pt>
              </c:strCache>
            </c:strRef>
          </c:tx>
          <c:spPr>
            <a:pattFill prst="narHorz">
              <a:fgClr>
                <a:schemeClr val="accent3"/>
              </a:fgClr>
              <a:bgClr>
                <a:schemeClr val="accent3">
                  <a:lumMod val="20000"/>
                  <a:lumOff val="80000"/>
                </a:schemeClr>
              </a:bgClr>
            </a:pattFill>
            <a:ln>
              <a:noFill/>
            </a:ln>
            <a:effectLst>
              <a:innerShdw blurRad="114300">
                <a:schemeClr val="accent3"/>
              </a:innerShdw>
            </a:effectLst>
          </c:spPr>
          <c:invertIfNegative val="0"/>
          <c:cat>
            <c:numRef>
              <c:f>Sheet1!$A$2:$A$5</c:f>
              <c:numCache>
                <c:formatCode>General</c:formatCode>
                <c:ptCount val="4"/>
                <c:pt idx="0">
                  <c:v>7</c:v>
                </c:pt>
                <c:pt idx="1">
                  <c:v>8</c:v>
                </c:pt>
                <c:pt idx="2">
                  <c:v>9</c:v>
                </c:pt>
                <c:pt idx="3">
                  <c:v>10</c:v>
                </c:pt>
              </c:numCache>
            </c:numRef>
          </c:cat>
          <c:val>
            <c:numRef>
              <c:f>Sheet1!$D$2:$D$5</c:f>
              <c:numCache>
                <c:formatCode>General</c:formatCode>
                <c:ptCount val="4"/>
                <c:pt idx="0">
                  <c:v>5</c:v>
                </c:pt>
                <c:pt idx="1">
                  <c:v>2</c:v>
                </c:pt>
                <c:pt idx="2">
                  <c:v>1.5</c:v>
                </c:pt>
                <c:pt idx="3">
                  <c:v>1.4</c:v>
                </c:pt>
              </c:numCache>
            </c:numRef>
          </c:val>
          <c:extLst>
            <c:ext xmlns:c16="http://schemas.microsoft.com/office/drawing/2014/chart" uri="{C3380CC4-5D6E-409C-BE32-E72D297353CC}">
              <c16:uniqueId val="{00000002-641A-41CF-AAA1-2EBBF876129B}"/>
            </c:ext>
          </c:extLst>
        </c:ser>
        <c:dLbls>
          <c:showLegendKey val="0"/>
          <c:showVal val="0"/>
          <c:showCatName val="0"/>
          <c:showSerName val="0"/>
          <c:showPercent val="0"/>
          <c:showBubbleSize val="0"/>
        </c:dLbls>
        <c:gapWidth val="164"/>
        <c:overlap val="-22"/>
        <c:axId val="361423176"/>
        <c:axId val="361424160"/>
      </c:barChart>
      <c:catAx>
        <c:axId val="361423176"/>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24160"/>
        <c:crosses val="autoZero"/>
        <c:auto val="1"/>
        <c:lblAlgn val="ctr"/>
        <c:lblOffset val="100"/>
        <c:noMultiLvlLbl val="0"/>
      </c:catAx>
      <c:valAx>
        <c:axId val="361424160"/>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423176"/>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FA962E-DBF2-433D-BE22-271565332D4E}" type="datetimeFigureOut">
              <a:rPr lang="en-US" smtClean="0"/>
              <a:t>10/11/2020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EE28EA-32C6-4558-AD7A-EC54FDE7D83C}" type="slidenum">
              <a:rPr lang="en-US" smtClean="0"/>
              <a:t>‹#›</a:t>
            </a:fld>
            <a:endParaRPr lang="en-US"/>
          </a:p>
        </p:txBody>
      </p:sp>
    </p:spTree>
    <p:extLst>
      <p:ext uri="{BB962C8B-B14F-4D97-AF65-F5344CB8AC3E}">
        <p14:creationId xmlns:p14="http://schemas.microsoft.com/office/powerpoint/2010/main" val="12812721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Health facilities have to continue using the mandatory overtime despite its notable negative effects on both the nurses and the patients because of the shortage of RNs.</a:t>
            </a:r>
          </a:p>
          <a:p>
            <a:r>
              <a:rPr lang="en-US" dirty="0" smtClean="0"/>
              <a:t>Due to this shortage, nurses have been forced to work an additional of 12 hours per week.</a:t>
            </a:r>
          </a:p>
          <a:p>
            <a:endParaRPr lang="en-US" dirty="0"/>
          </a:p>
        </p:txBody>
      </p:sp>
      <p:sp>
        <p:nvSpPr>
          <p:cNvPr id="4" name="Slide Number Placeholder 3"/>
          <p:cNvSpPr>
            <a:spLocks noGrp="1"/>
          </p:cNvSpPr>
          <p:nvPr>
            <p:ph type="sldNum" sz="quarter" idx="10"/>
          </p:nvPr>
        </p:nvSpPr>
        <p:spPr/>
        <p:txBody>
          <a:bodyPr/>
          <a:lstStyle/>
          <a:p>
            <a:fld id="{0BEE28EA-32C6-4558-AD7A-EC54FDE7D83C}" type="slidenum">
              <a:rPr lang="en-US" smtClean="0"/>
              <a:t>2</a:t>
            </a:fld>
            <a:endParaRPr lang="en-US"/>
          </a:p>
        </p:txBody>
      </p:sp>
    </p:spTree>
    <p:extLst>
      <p:ext uri="{BB962C8B-B14F-4D97-AF65-F5344CB8AC3E}">
        <p14:creationId xmlns:p14="http://schemas.microsoft.com/office/powerpoint/2010/main" val="638981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Ideally</a:t>
            </a:r>
            <a:r>
              <a:rPr lang="en-US" baseline="0" dirty="0" smtClean="0"/>
              <a:t>, working for extended durations, nurses are bound to make mistakes which may negatively affect their patients.</a:t>
            </a:r>
          </a:p>
          <a:p>
            <a:r>
              <a:rPr lang="en-US" dirty="0" smtClean="0"/>
              <a:t>Due to fatigue, nurses can at times overlook important patient</a:t>
            </a:r>
            <a:r>
              <a:rPr lang="en-US" baseline="0" dirty="0" smtClean="0"/>
              <a:t> details consequently affecting the quality of care.</a:t>
            </a:r>
            <a:endParaRPr lang="en-US" dirty="0"/>
          </a:p>
        </p:txBody>
      </p:sp>
      <p:sp>
        <p:nvSpPr>
          <p:cNvPr id="4" name="Slide Number Placeholder 3"/>
          <p:cNvSpPr>
            <a:spLocks noGrp="1"/>
          </p:cNvSpPr>
          <p:nvPr>
            <p:ph type="sldNum" sz="quarter" idx="10"/>
          </p:nvPr>
        </p:nvSpPr>
        <p:spPr/>
        <p:txBody>
          <a:bodyPr/>
          <a:lstStyle/>
          <a:p>
            <a:fld id="{0BEE28EA-32C6-4558-AD7A-EC54FDE7D83C}" type="slidenum">
              <a:rPr lang="en-US" smtClean="0"/>
              <a:t>3</a:t>
            </a:fld>
            <a:endParaRPr lang="en-US"/>
          </a:p>
        </p:txBody>
      </p:sp>
    </p:spTree>
    <p:extLst>
      <p:ext uri="{BB962C8B-B14F-4D97-AF65-F5344CB8AC3E}">
        <p14:creationId xmlns:p14="http://schemas.microsoft.com/office/powerpoint/2010/main" val="38585312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Because of the</a:t>
            </a:r>
            <a:r>
              <a:rPr lang="en-US" baseline="0" dirty="0" smtClean="0"/>
              <a:t> mandatory overtime, nurses are also faced with several health challenges having to cope with enormous workloads for longer durations.</a:t>
            </a:r>
          </a:p>
          <a:p>
            <a:r>
              <a:rPr lang="en-US" baseline="0" dirty="0" smtClean="0"/>
              <a:t> </a:t>
            </a:r>
            <a:endParaRPr lang="en-US" dirty="0"/>
          </a:p>
        </p:txBody>
      </p:sp>
      <p:sp>
        <p:nvSpPr>
          <p:cNvPr id="4" name="Slide Number Placeholder 3"/>
          <p:cNvSpPr>
            <a:spLocks noGrp="1"/>
          </p:cNvSpPr>
          <p:nvPr>
            <p:ph type="sldNum" sz="quarter" idx="10"/>
          </p:nvPr>
        </p:nvSpPr>
        <p:spPr/>
        <p:txBody>
          <a:bodyPr/>
          <a:lstStyle/>
          <a:p>
            <a:fld id="{0BEE28EA-32C6-4558-AD7A-EC54FDE7D83C}" type="slidenum">
              <a:rPr lang="en-US" smtClean="0"/>
              <a:t>4</a:t>
            </a:fld>
            <a:endParaRPr lang="en-US"/>
          </a:p>
        </p:txBody>
      </p:sp>
    </p:spTree>
    <p:extLst>
      <p:ext uri="{BB962C8B-B14F-4D97-AF65-F5344CB8AC3E}">
        <p14:creationId xmlns:p14="http://schemas.microsoft.com/office/powerpoint/2010/main" val="20104727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Longer durations at work for the nurses considerably increases their exposure to ergonomic stressors and other chemical agents.</a:t>
            </a:r>
          </a:p>
          <a:p>
            <a:r>
              <a:rPr lang="en-US" dirty="0" smtClean="0"/>
              <a:t>Also, there</a:t>
            </a:r>
            <a:r>
              <a:rPr lang="en-US" baseline="0" dirty="0" smtClean="0"/>
              <a:t> is a possibility of increased workplace stress for the nurses which arguably can negatively impact on their physical and mental health.</a:t>
            </a:r>
            <a:r>
              <a:rPr lang="en-US" dirty="0" smtClean="0"/>
              <a:t> </a:t>
            </a:r>
            <a:endParaRPr lang="en-US" dirty="0"/>
          </a:p>
        </p:txBody>
      </p:sp>
      <p:sp>
        <p:nvSpPr>
          <p:cNvPr id="4" name="Slide Number Placeholder 3"/>
          <p:cNvSpPr>
            <a:spLocks noGrp="1"/>
          </p:cNvSpPr>
          <p:nvPr>
            <p:ph type="sldNum" sz="quarter" idx="10"/>
          </p:nvPr>
        </p:nvSpPr>
        <p:spPr/>
        <p:txBody>
          <a:bodyPr/>
          <a:lstStyle/>
          <a:p>
            <a:fld id="{0BEE28EA-32C6-4558-AD7A-EC54FDE7D83C}" type="slidenum">
              <a:rPr lang="en-US" smtClean="0"/>
              <a:t>5</a:t>
            </a:fld>
            <a:endParaRPr lang="en-US"/>
          </a:p>
        </p:txBody>
      </p:sp>
    </p:spTree>
    <p:extLst>
      <p:ext uri="{BB962C8B-B14F-4D97-AF65-F5344CB8AC3E}">
        <p14:creationId xmlns:p14="http://schemas.microsoft.com/office/powerpoint/2010/main" val="75286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Other than the possible effects on the nurses and their patients,</a:t>
            </a:r>
            <a:r>
              <a:rPr lang="en-US" baseline="0" dirty="0" smtClean="0"/>
              <a:t> there are increased risks of legal lawsuits against healthcare facilities.</a:t>
            </a:r>
          </a:p>
          <a:p>
            <a:r>
              <a:rPr lang="en-US" baseline="0" dirty="0" smtClean="0"/>
              <a:t>For instance, the one in Michigan which I believe has set precedence for the other cases.</a:t>
            </a:r>
            <a:endParaRPr lang="en-US" dirty="0"/>
          </a:p>
        </p:txBody>
      </p:sp>
      <p:sp>
        <p:nvSpPr>
          <p:cNvPr id="4" name="Slide Number Placeholder 3"/>
          <p:cNvSpPr>
            <a:spLocks noGrp="1"/>
          </p:cNvSpPr>
          <p:nvPr>
            <p:ph type="sldNum" sz="quarter" idx="10"/>
          </p:nvPr>
        </p:nvSpPr>
        <p:spPr/>
        <p:txBody>
          <a:bodyPr/>
          <a:lstStyle/>
          <a:p>
            <a:fld id="{0BEE28EA-32C6-4558-AD7A-EC54FDE7D83C}" type="slidenum">
              <a:rPr lang="en-US" smtClean="0"/>
              <a:t>7</a:t>
            </a:fld>
            <a:endParaRPr lang="en-US"/>
          </a:p>
        </p:txBody>
      </p:sp>
    </p:spTree>
    <p:extLst>
      <p:ext uri="{BB962C8B-B14F-4D97-AF65-F5344CB8AC3E}">
        <p14:creationId xmlns:p14="http://schemas.microsoft.com/office/powerpoint/2010/main" val="25061239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this discussion,</a:t>
            </a:r>
            <a:r>
              <a:rPr lang="en-US" baseline="0" dirty="0" smtClean="0"/>
              <a:t> it is evident that the mandatory overtime for the RNs presents numerous challenges and thus can be considered dangerous.</a:t>
            </a:r>
            <a:endParaRPr lang="en-US" dirty="0"/>
          </a:p>
        </p:txBody>
      </p:sp>
      <p:sp>
        <p:nvSpPr>
          <p:cNvPr id="4" name="Slide Number Placeholder 3"/>
          <p:cNvSpPr>
            <a:spLocks noGrp="1"/>
          </p:cNvSpPr>
          <p:nvPr>
            <p:ph type="sldNum" sz="quarter" idx="10"/>
          </p:nvPr>
        </p:nvSpPr>
        <p:spPr/>
        <p:txBody>
          <a:bodyPr/>
          <a:lstStyle/>
          <a:p>
            <a:fld id="{0BEE28EA-32C6-4558-AD7A-EC54FDE7D83C}" type="slidenum">
              <a:rPr lang="en-US" smtClean="0"/>
              <a:t>8</a:t>
            </a:fld>
            <a:endParaRPr lang="en-US"/>
          </a:p>
        </p:txBody>
      </p:sp>
    </p:spTree>
    <p:extLst>
      <p:ext uri="{BB962C8B-B14F-4D97-AF65-F5344CB8AC3E}">
        <p14:creationId xmlns:p14="http://schemas.microsoft.com/office/powerpoint/2010/main" val="37466962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10/11/2020</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t>10/11/2020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10/11/2020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10/11/2020</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onwardhealthcare.com/nursing-resources/the-dangers-of-mandated-overtime-for-nurses/" TargetMode="External"/><Relationship Id="rId2" Type="http://schemas.openxmlformats.org/officeDocument/2006/relationships/hyperlink" Target="http://www.healthcarebusinesstech.com/overtime-challenges-hospital/"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2"/>
          <a:stretch>
            <a:fillRect/>
          </a:stretch>
        </p:blipFill>
        <p:spPr>
          <a:xfrm>
            <a:off x="2608185" y="2081049"/>
            <a:ext cx="7596548" cy="2459420"/>
          </a:xfrm>
          <a:prstGeom prst="rect">
            <a:avLst/>
          </a:prstGeom>
        </p:spPr>
      </p:pic>
      <p:sp>
        <p:nvSpPr>
          <p:cNvPr id="12" name="Rectangle 11"/>
          <p:cNvSpPr/>
          <p:nvPr/>
        </p:nvSpPr>
        <p:spPr>
          <a:xfrm>
            <a:off x="3048000" y="2551837"/>
            <a:ext cx="6096000" cy="3416320"/>
          </a:xfrm>
          <a:prstGeom prst="rect">
            <a:avLst/>
          </a:prstGeom>
        </p:spPr>
        <p:txBody>
          <a:bodyPr>
            <a:spAutoFit/>
          </a:bodyPr>
          <a:lstStyle/>
          <a:p>
            <a:pPr algn="ctr"/>
            <a:r>
              <a:rPr lang="en-US" sz="3600" b="1" i="1" dirty="0" smtClean="0">
                <a:latin typeface="+mj-lt"/>
              </a:rPr>
              <a:t>Mandatory Overtime for RNs</a:t>
            </a:r>
            <a:r>
              <a:rPr lang="en-US" sz="3600" i="1" dirty="0">
                <a:latin typeface="+mj-lt"/>
              </a:rPr>
              <a:t/>
            </a:r>
            <a:br>
              <a:rPr lang="en-US" sz="3600" i="1" dirty="0">
                <a:latin typeface="+mj-lt"/>
              </a:rPr>
            </a:br>
            <a:r>
              <a:rPr lang="en-US" sz="3600" i="1" dirty="0">
                <a:latin typeface="+mj-lt"/>
              </a:rPr>
              <a:t>Author</a:t>
            </a:r>
            <a:br>
              <a:rPr lang="en-US" sz="3600" i="1" dirty="0">
                <a:latin typeface="+mj-lt"/>
              </a:rPr>
            </a:br>
            <a:r>
              <a:rPr lang="en-US" sz="3600" i="1" dirty="0">
                <a:latin typeface="+mj-lt"/>
              </a:rPr>
              <a:t>Institutional Affiliation</a:t>
            </a:r>
            <a:br>
              <a:rPr lang="en-US" sz="3600" i="1" dirty="0">
                <a:latin typeface="+mj-lt"/>
              </a:rPr>
            </a:br>
            <a:r>
              <a:rPr lang="en-US" sz="3600" i="1" dirty="0">
                <a:latin typeface="+mj-lt"/>
              </a:rPr>
              <a:t>Instructor</a:t>
            </a:r>
            <a:br>
              <a:rPr lang="en-US" sz="3600" i="1" dirty="0">
                <a:latin typeface="+mj-lt"/>
              </a:rPr>
            </a:br>
            <a:r>
              <a:rPr lang="en-US" sz="3600" i="1" dirty="0">
                <a:latin typeface="+mj-lt"/>
              </a:rPr>
              <a:t>Course code</a:t>
            </a:r>
            <a:br>
              <a:rPr lang="en-US" sz="3600" i="1" dirty="0">
                <a:latin typeface="+mj-lt"/>
              </a:rPr>
            </a:br>
            <a:r>
              <a:rPr lang="en-US" sz="3600" i="1" dirty="0">
                <a:latin typeface="+mj-lt"/>
              </a:rPr>
              <a:t>Date of submission</a:t>
            </a:r>
            <a:endParaRPr lang="en-US" sz="3600" dirty="0">
              <a:latin typeface="+mj-lt"/>
            </a:endParaRPr>
          </a:p>
        </p:txBody>
      </p:sp>
    </p:spTree>
    <p:extLst>
      <p:ext uri="{BB962C8B-B14F-4D97-AF65-F5344CB8AC3E}">
        <p14:creationId xmlns:p14="http://schemas.microsoft.com/office/powerpoint/2010/main" val="22128560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a:t>It is understood that the issue of mandatory overtime has escalated since hospitals have been forced to develop strategies to cope with the shortage of registered nurses (RNs). </a:t>
            </a:r>
            <a:endParaRPr lang="en-US" dirty="0" smtClean="0"/>
          </a:p>
          <a:p>
            <a:pPr algn="just"/>
            <a:r>
              <a:rPr lang="en-US" dirty="0"/>
              <a:t>Arguably, not too much is known regarding the prevalence of these extended work shifts for the nurses and their effects on the patients' </a:t>
            </a:r>
            <a:r>
              <a:rPr lang="en-US" dirty="0" smtClean="0"/>
              <a:t>safety.</a:t>
            </a:r>
          </a:p>
          <a:p>
            <a:pPr algn="just"/>
            <a:r>
              <a:rPr lang="en-US" dirty="0"/>
              <a:t>Evidence drawn from previous research indicated that registered nurses worked for 12 hours longer, exceeding the regularly scheduled work </a:t>
            </a:r>
            <a:r>
              <a:rPr lang="en-US" dirty="0" smtClean="0"/>
              <a:t>hours (Bae, 2013). </a:t>
            </a:r>
          </a:p>
          <a:p>
            <a:pPr algn="just"/>
            <a:r>
              <a:rPr lang="en-US" dirty="0"/>
              <a:t>Therefore, this current discussion highlights some of the negative impacts of the extended work hours for registered nurses.</a:t>
            </a:r>
          </a:p>
        </p:txBody>
      </p:sp>
    </p:spTree>
    <p:extLst>
      <p:ext uri="{BB962C8B-B14F-4D97-AF65-F5344CB8AC3E}">
        <p14:creationId xmlns:p14="http://schemas.microsoft.com/office/powerpoint/2010/main" val="1021504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Risks on Patient safety</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a:t>Admittedly, working for longer durations as a matter of fact significantly increases the risks of making errors, which may negatively affect patient </a:t>
            </a:r>
            <a:r>
              <a:rPr lang="en-US" dirty="0" smtClean="0"/>
              <a:t>safety (Rogers </a:t>
            </a:r>
            <a:r>
              <a:rPr lang="en-US" i="1" dirty="0" smtClean="0"/>
              <a:t>et al. </a:t>
            </a:r>
            <a:r>
              <a:rPr lang="en-US" dirty="0" smtClean="0"/>
              <a:t>2004). </a:t>
            </a:r>
          </a:p>
          <a:p>
            <a:pPr algn="just"/>
            <a:r>
              <a:rPr lang="en-US" dirty="0"/>
              <a:t>It is possible that nurses having to work overtime can overlook important patient details; this is usually due to reduced cognitive functioning, which affects concentration, memory, motor skills, and lack of focus; this is generally due to energy drain for the </a:t>
            </a:r>
            <a:r>
              <a:rPr lang="en-US" dirty="0" smtClean="0"/>
              <a:t>nurses (Bae, 2013).</a:t>
            </a:r>
          </a:p>
          <a:p>
            <a:pPr algn="just"/>
            <a:r>
              <a:rPr lang="en-US" dirty="0" smtClean="0"/>
              <a:t>Observably</a:t>
            </a:r>
            <a:r>
              <a:rPr lang="en-US" dirty="0"/>
              <a:t>, mandatory overtime should be abolished since it can be dangerous for patients.</a:t>
            </a:r>
          </a:p>
        </p:txBody>
      </p:sp>
    </p:spTree>
    <p:extLst>
      <p:ext uri="{BB962C8B-B14F-4D97-AF65-F5344CB8AC3E}">
        <p14:creationId xmlns:p14="http://schemas.microsoft.com/office/powerpoint/2010/main" val="23222191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Risks on Nurses </a:t>
            </a:r>
            <a:endParaRPr lang="en-US" dirty="0"/>
          </a:p>
        </p:txBody>
      </p:sp>
      <p:sp>
        <p:nvSpPr>
          <p:cNvPr id="3" name="Content Placeholder 2"/>
          <p:cNvSpPr>
            <a:spLocks noGrp="1"/>
          </p:cNvSpPr>
          <p:nvPr>
            <p:ph idx="1"/>
          </p:nvPr>
        </p:nvSpPr>
        <p:spPr/>
        <p:txBody>
          <a:bodyPr/>
          <a:lstStyle/>
          <a:p>
            <a:pPr algn="just"/>
            <a:r>
              <a:rPr lang="en-US" dirty="0"/>
              <a:t>Besides the well-documented hazards associated with sleep-deprived nurses on patients, it is believed that mandatory overtime for the nurses also presents negative impacts on the nurses' health since they have to cope with enormous workloads for longer durations (Sarah </a:t>
            </a:r>
            <a:r>
              <a:rPr lang="en-US" dirty="0" err="1" smtClean="0"/>
              <a:t>Stasik</a:t>
            </a:r>
            <a:r>
              <a:rPr lang="en-US" dirty="0" smtClean="0"/>
              <a:t>, 2020).</a:t>
            </a:r>
          </a:p>
          <a:p>
            <a:pPr algn="just"/>
            <a:r>
              <a:rPr lang="en-US" dirty="0"/>
              <a:t>As noted before, patients are not the only ones at risk because of the mandatory overtime for the RNs. Possibly, longer durations of work can lead to nurse safety issues. </a:t>
            </a:r>
          </a:p>
        </p:txBody>
      </p:sp>
    </p:spTree>
    <p:extLst>
      <p:ext uri="{BB962C8B-B14F-4D97-AF65-F5344CB8AC3E}">
        <p14:creationId xmlns:p14="http://schemas.microsoft.com/office/powerpoint/2010/main" val="1869717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a:t>
            </a:r>
            <a:endParaRPr lang="en-US" dirty="0"/>
          </a:p>
        </p:txBody>
      </p:sp>
      <p:sp>
        <p:nvSpPr>
          <p:cNvPr id="3" name="Content Placeholder 2"/>
          <p:cNvSpPr>
            <a:spLocks noGrp="1"/>
          </p:cNvSpPr>
          <p:nvPr>
            <p:ph idx="1"/>
          </p:nvPr>
        </p:nvSpPr>
        <p:spPr/>
        <p:txBody>
          <a:bodyPr>
            <a:normAutofit fontScale="92500"/>
          </a:bodyPr>
          <a:lstStyle/>
          <a:p>
            <a:pPr algn="just"/>
            <a:r>
              <a:rPr lang="en-US" dirty="0"/>
              <a:t>Nurses working for abnormal periods may exceed the safe limits for exposure to several things such as ergonomic stressors and other chemical agents. </a:t>
            </a:r>
            <a:endParaRPr lang="en-US" dirty="0" smtClean="0"/>
          </a:p>
          <a:p>
            <a:pPr algn="just"/>
            <a:r>
              <a:rPr lang="en-US" dirty="0"/>
              <a:t>Similarly, the nurses' mandatory overtime can increase workplace stress, which presents consequent effects on the nurses' physical and mental health (Sarah </a:t>
            </a:r>
            <a:r>
              <a:rPr lang="en-US" dirty="0" err="1" smtClean="0"/>
              <a:t>Stasik</a:t>
            </a:r>
            <a:r>
              <a:rPr lang="en-US" dirty="0" smtClean="0"/>
              <a:t>, 2020). </a:t>
            </a:r>
          </a:p>
          <a:p>
            <a:pPr algn="just"/>
            <a:r>
              <a:rPr lang="en-US" dirty="0"/>
              <a:t>Additionally, on the nurses' health, evidence-based research by the National Health Institute observed that longer shifts and longer hours of work substantially increases the risk for injuries and obesity. </a:t>
            </a:r>
          </a:p>
        </p:txBody>
      </p:sp>
    </p:spTree>
    <p:extLst>
      <p:ext uri="{BB962C8B-B14F-4D97-AF65-F5344CB8AC3E}">
        <p14:creationId xmlns:p14="http://schemas.microsoft.com/office/powerpoint/2010/main" val="23106478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Cont..</a:t>
            </a:r>
            <a:endParaRPr lang="en-US" dirty="0"/>
          </a:p>
        </p:txBody>
      </p:sp>
      <p:sp>
        <p:nvSpPr>
          <p:cNvPr id="3" name="Content Placeholder 2"/>
          <p:cNvSpPr>
            <a:spLocks noGrp="1"/>
          </p:cNvSpPr>
          <p:nvPr>
            <p:ph idx="1"/>
          </p:nvPr>
        </p:nvSpPr>
        <p:spPr/>
        <p:txBody>
          <a:bodyPr/>
          <a:lstStyle/>
          <a:p>
            <a:pPr algn="just"/>
            <a:r>
              <a:rPr lang="en-US" dirty="0"/>
              <a:t>This can also be a possible cause for our nurses, hence the requirement for the abolition of the mandatory overtime. </a:t>
            </a:r>
          </a:p>
        </p:txBody>
      </p:sp>
    </p:spTree>
    <p:extLst>
      <p:ext uri="{BB962C8B-B14F-4D97-AF65-F5344CB8AC3E}">
        <p14:creationId xmlns:p14="http://schemas.microsoft.com/office/powerpoint/2010/main" val="3281082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Legal challenges </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a:t>As noted by White (2017), though the mandatory overtime ensures that the health facilities are staffed, there are considerable risks of legal lawsuits against healthcare facilities. </a:t>
            </a:r>
            <a:endParaRPr lang="en-US" dirty="0" smtClean="0"/>
          </a:p>
          <a:p>
            <a:pPr algn="just"/>
            <a:r>
              <a:rPr lang="en-US" dirty="0"/>
              <a:t>Pointing a case in Michigan, a lawsuit was filed on behalf of a mentally challenged patient, arguing that the nurses' mandatory overtime placed the patients in danger since the health facilities are staffed with exhausted employees who have little or no control over the behavior of the patients. </a:t>
            </a:r>
            <a:endParaRPr lang="en-US" dirty="0" smtClean="0"/>
          </a:p>
          <a:p>
            <a:pPr algn="just"/>
            <a:r>
              <a:rPr lang="en-US" dirty="0"/>
              <a:t>I believe that cases like this may result in a set of legal precedents for health facilities with mentally ill patients. </a:t>
            </a:r>
          </a:p>
        </p:txBody>
      </p:sp>
    </p:spTree>
    <p:extLst>
      <p:ext uri="{BB962C8B-B14F-4D97-AF65-F5344CB8AC3E}">
        <p14:creationId xmlns:p14="http://schemas.microsoft.com/office/powerpoint/2010/main" val="1505661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pPr algn="just"/>
            <a:r>
              <a:rPr lang="en-US" dirty="0"/>
              <a:t>As observed through this discussion, I argue that mandatory overtime for the nurses is dangerous; considering its effects on the healthcare workers and the </a:t>
            </a:r>
            <a:r>
              <a:rPr lang="en-US" dirty="0" smtClean="0"/>
              <a:t>patients.</a:t>
            </a:r>
          </a:p>
          <a:p>
            <a:pPr algn="just"/>
            <a:r>
              <a:rPr lang="en-US" dirty="0"/>
              <a:t>Observably, the risks to the patients are created by the physical and mental fatigue of the nurses. Also, the nurses have been found to suffer overexertion injuries, mostly due to excessive work hours.</a:t>
            </a:r>
          </a:p>
        </p:txBody>
      </p:sp>
    </p:spTree>
    <p:extLst>
      <p:ext uri="{BB962C8B-B14F-4D97-AF65-F5344CB8AC3E}">
        <p14:creationId xmlns:p14="http://schemas.microsoft.com/office/powerpoint/2010/main" val="3736430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92500" lnSpcReduction="20000"/>
          </a:bodyPr>
          <a:lstStyle/>
          <a:p>
            <a:pPr algn="just"/>
            <a:r>
              <a:rPr lang="en-US" dirty="0"/>
              <a:t>Jess White. (2017). Overtime: New legal challenges could affect your hospital. Retrieved: </a:t>
            </a:r>
            <a:r>
              <a:rPr lang="en-US" dirty="0">
                <a:hlinkClick r:id="rId2"/>
              </a:rPr>
              <a:t>http://www.healthcarebusinesstech.com/overtime-challenges-hospital</a:t>
            </a:r>
            <a:r>
              <a:rPr lang="en-US" dirty="0" smtClean="0">
                <a:hlinkClick r:id="rId2"/>
              </a:rPr>
              <a:t>/</a:t>
            </a:r>
            <a:endParaRPr lang="en-US" dirty="0" smtClean="0"/>
          </a:p>
          <a:p>
            <a:pPr algn="just"/>
            <a:r>
              <a:rPr lang="en-US" dirty="0"/>
              <a:t>Sarah </a:t>
            </a:r>
            <a:r>
              <a:rPr lang="en-US" dirty="0" err="1"/>
              <a:t>Stasik</a:t>
            </a:r>
            <a:r>
              <a:rPr lang="en-US" dirty="0"/>
              <a:t>. (, 2020). The Dangers of Mandated Overtime for Nurses. Retrieved: </a:t>
            </a:r>
            <a:r>
              <a:rPr lang="en-US" dirty="0">
                <a:hlinkClick r:id="rId3"/>
              </a:rPr>
              <a:t>https://www.onwardhealthcare.com/nursing-resources/the-dangers-of-mandated-overtime-for-nurses</a:t>
            </a:r>
            <a:r>
              <a:rPr lang="en-US" dirty="0" smtClean="0">
                <a:hlinkClick r:id="rId3"/>
              </a:rPr>
              <a:t>/</a:t>
            </a:r>
            <a:endParaRPr lang="en-US" dirty="0" smtClean="0"/>
          </a:p>
          <a:p>
            <a:pPr algn="just"/>
            <a:r>
              <a:rPr lang="en-US" dirty="0"/>
              <a:t>Bae, S. H. (2013). Presence of nurse mandatory overtime regulations and nurse and patient outcomes. Nursing economics, 31(2), 59</a:t>
            </a:r>
            <a:r>
              <a:rPr lang="en-US" dirty="0" smtClean="0"/>
              <a:t>.</a:t>
            </a:r>
          </a:p>
          <a:p>
            <a:pPr algn="just"/>
            <a:r>
              <a:rPr lang="en-US" dirty="0"/>
              <a:t>Rogers, A. E., Hwang, W. T., Scott, L. D., Aiken, L. H., &amp; </a:t>
            </a:r>
            <a:r>
              <a:rPr lang="en-US" dirty="0" err="1"/>
              <a:t>Dinges</a:t>
            </a:r>
            <a:r>
              <a:rPr lang="en-US" dirty="0"/>
              <a:t>, D. F. (2004). The working hours of hospital staff nurses and patient safety. Health affairs, 23(4), 202-212.</a:t>
            </a:r>
          </a:p>
        </p:txBody>
      </p:sp>
    </p:spTree>
    <p:extLst>
      <p:ext uri="{BB962C8B-B14F-4D97-AF65-F5344CB8AC3E}">
        <p14:creationId xmlns:p14="http://schemas.microsoft.com/office/powerpoint/2010/main" val="3437655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p:nvPr>
            <p:extLst>
              <p:ext uri="{D42A27DB-BD31-4B8C-83A1-F6EECF244321}">
                <p14:modId xmlns:p14="http://schemas.microsoft.com/office/powerpoint/2010/main" val="2822716794"/>
              </p:ext>
            </p:extLst>
          </p:nvPr>
        </p:nvGraphicFramePr>
        <p:xfrm>
          <a:off x="2032000" y="719666"/>
          <a:ext cx="8128000" cy="5418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1303229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47</TotalTime>
  <Words>940</Words>
  <Application>Microsoft Office PowerPoint</Application>
  <PresentationFormat>Widescreen</PresentationFormat>
  <Paragraphs>49</Paragraphs>
  <Slides>10</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Garamond</vt:lpstr>
      <vt:lpstr>Organic</vt:lpstr>
      <vt:lpstr>PowerPoint Presentation</vt:lpstr>
      <vt:lpstr>Introduction </vt:lpstr>
      <vt:lpstr>Risks on Patient safety</vt:lpstr>
      <vt:lpstr>Risks on Nurses </vt:lpstr>
      <vt:lpstr>Cont..</vt:lpstr>
      <vt:lpstr>Cont..</vt:lpstr>
      <vt:lpstr>Legal challenges </vt:lpstr>
      <vt:lpstr>Conclusion </vt:lpstr>
      <vt:lpstr>References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Steve Young</dc:creator>
  <cp:lastModifiedBy>Steve Young</cp:lastModifiedBy>
  <cp:revision>47</cp:revision>
  <dcterms:created xsi:type="dcterms:W3CDTF">2020-10-11T14:09:41Z</dcterms:created>
  <dcterms:modified xsi:type="dcterms:W3CDTF">2020-10-11T14:57:18Z</dcterms:modified>
</cp:coreProperties>
</file>