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57" r:id="rId3"/>
    <p:sldId id="265" r:id="rId4"/>
    <p:sldId id="258" r:id="rId5"/>
    <p:sldId id="259" r:id="rId6"/>
    <p:sldId id="260" r:id="rId7"/>
    <p:sldId id="261" r:id="rId8"/>
    <p:sldId id="262"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152840-A928-4145-8609-D4A4B871F13F}" type="datetimeFigureOut">
              <a:rPr lang="en-US" smtClean="0"/>
              <a:t>11/14/2021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8F870B-4B2F-4FD5-AD0C-43B2F7C77DA3}" type="slidenum">
              <a:rPr lang="en-US" smtClean="0"/>
              <a:t>‹#›</a:t>
            </a:fld>
            <a:endParaRPr lang="en-US"/>
          </a:p>
        </p:txBody>
      </p:sp>
    </p:spTree>
    <p:extLst>
      <p:ext uri="{BB962C8B-B14F-4D97-AF65-F5344CB8AC3E}">
        <p14:creationId xmlns:p14="http://schemas.microsoft.com/office/powerpoint/2010/main" val="139031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C8F870B-4B2F-4FD5-AD0C-43B2F7C77DA3}"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Environmental conditions are</a:t>
            </a:r>
            <a:r>
              <a:rPr lang="en-US" baseline="0" dirty="0" smtClean="0"/>
              <a:t> hazardous materials in the environment. Some of them have adverse effects on human health leading to diseases such as cancer.</a:t>
            </a:r>
            <a:endParaRPr lang="en-US" dirty="0" smtClean="0"/>
          </a:p>
          <a:p>
            <a:endParaRPr lang="en-US" dirty="0"/>
          </a:p>
        </p:txBody>
      </p:sp>
      <p:sp>
        <p:nvSpPr>
          <p:cNvPr id="4" name="Slide Number Placeholder 3"/>
          <p:cNvSpPr>
            <a:spLocks noGrp="1"/>
          </p:cNvSpPr>
          <p:nvPr>
            <p:ph type="sldNum" sz="quarter" idx="10"/>
          </p:nvPr>
        </p:nvSpPr>
        <p:spPr/>
        <p:txBody>
          <a:bodyPr/>
          <a:lstStyle/>
          <a:p>
            <a:fld id="{1C8F870B-4B2F-4FD5-AD0C-43B2F7C77DA3}"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Air pollution is a serious issue</a:t>
            </a:r>
            <a:r>
              <a:rPr lang="en-US" baseline="0" dirty="0" smtClean="0"/>
              <a:t> that has adverse effects on human health. Humans cause more air pollution by releasing toxins to the environment. Natural pollutant such as pollen also cause allergies to some people.</a:t>
            </a:r>
            <a:endParaRPr lang="en-US" dirty="0" smtClean="0"/>
          </a:p>
          <a:p>
            <a:endParaRPr lang="en-US" dirty="0"/>
          </a:p>
        </p:txBody>
      </p:sp>
      <p:sp>
        <p:nvSpPr>
          <p:cNvPr id="4" name="Slide Number Placeholder 3"/>
          <p:cNvSpPr>
            <a:spLocks noGrp="1"/>
          </p:cNvSpPr>
          <p:nvPr>
            <p:ph type="sldNum" sz="quarter" idx="10"/>
          </p:nvPr>
        </p:nvSpPr>
        <p:spPr/>
        <p:txBody>
          <a:bodyPr/>
          <a:lstStyle/>
          <a:p>
            <a:fld id="{1C8F870B-4B2F-4FD5-AD0C-43B2F7C77DA3}"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environment there are millions of microbes</a:t>
            </a:r>
            <a:r>
              <a:rPr lang="en-US" baseline="0" dirty="0" smtClean="0"/>
              <a:t> that affect human health. Some are found in water such as salmonella typhus while </a:t>
            </a:r>
            <a:r>
              <a:rPr lang="en-US" baseline="0" dirty="0" err="1" smtClean="0"/>
              <a:t>othersare</a:t>
            </a:r>
            <a:r>
              <a:rPr lang="en-US" baseline="0" dirty="0" smtClean="0"/>
              <a:t> in the soil such as tetanus</a:t>
            </a:r>
            <a:endParaRPr lang="en-US" dirty="0"/>
          </a:p>
        </p:txBody>
      </p:sp>
      <p:sp>
        <p:nvSpPr>
          <p:cNvPr id="4" name="Slide Number Placeholder 3"/>
          <p:cNvSpPr>
            <a:spLocks noGrp="1"/>
          </p:cNvSpPr>
          <p:nvPr>
            <p:ph type="sldNum" sz="quarter" idx="10"/>
          </p:nvPr>
        </p:nvSpPr>
        <p:spPr/>
        <p:txBody>
          <a:bodyPr/>
          <a:lstStyle/>
          <a:p>
            <a:fld id="{1C8F870B-4B2F-4FD5-AD0C-43B2F7C77DA3}"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Too much of anything is</a:t>
            </a:r>
            <a:r>
              <a:rPr lang="en-US" baseline="0" dirty="0" smtClean="0"/>
              <a:t> </a:t>
            </a:r>
            <a:r>
              <a:rPr lang="en-US" baseline="0" dirty="0" err="1" smtClean="0"/>
              <a:t>poisonus</a:t>
            </a:r>
            <a:r>
              <a:rPr lang="en-US" baseline="0" dirty="0" smtClean="0"/>
              <a:t> and when people get crowded, they are more likely to pollute the environment and thus causing illnesses such as cholera</a:t>
            </a:r>
            <a:endParaRPr lang="en-US" dirty="0"/>
          </a:p>
        </p:txBody>
      </p:sp>
      <p:sp>
        <p:nvSpPr>
          <p:cNvPr id="4" name="Slide Number Placeholder 3"/>
          <p:cNvSpPr>
            <a:spLocks noGrp="1"/>
          </p:cNvSpPr>
          <p:nvPr>
            <p:ph type="sldNum" sz="quarter" idx="10"/>
          </p:nvPr>
        </p:nvSpPr>
        <p:spPr/>
        <p:txBody>
          <a:bodyPr/>
          <a:lstStyle/>
          <a:p>
            <a:fld id="{1C8F870B-4B2F-4FD5-AD0C-43B2F7C77DA3}"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Water is very important to human health. When</a:t>
            </a:r>
            <a:r>
              <a:rPr lang="en-US" baseline="0" dirty="0" smtClean="0"/>
              <a:t> the water Is contaminated its likely to cause infections such as amoeba and typhoid </a:t>
            </a:r>
            <a:endParaRPr lang="en-US" dirty="0"/>
          </a:p>
        </p:txBody>
      </p:sp>
      <p:sp>
        <p:nvSpPr>
          <p:cNvPr id="4" name="Slide Number Placeholder 3"/>
          <p:cNvSpPr>
            <a:spLocks noGrp="1"/>
          </p:cNvSpPr>
          <p:nvPr>
            <p:ph type="sldNum" sz="quarter" idx="10"/>
          </p:nvPr>
        </p:nvSpPr>
        <p:spPr/>
        <p:txBody>
          <a:bodyPr/>
          <a:lstStyle/>
          <a:p>
            <a:fld id="{1C8F870B-4B2F-4FD5-AD0C-43B2F7C77DA3}"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climate changes, it causes</a:t>
            </a:r>
            <a:r>
              <a:rPr lang="en-US" baseline="0" dirty="0" smtClean="0"/>
              <a:t> adverse effects on human health. With the destruction of ozone layer, skin cancer has become more rampant. In addition there is shortage of food thus causing hunger</a:t>
            </a:r>
          </a:p>
          <a:p>
            <a:endParaRPr lang="en-US" dirty="0"/>
          </a:p>
        </p:txBody>
      </p:sp>
      <p:sp>
        <p:nvSpPr>
          <p:cNvPr id="4" name="Slide Number Placeholder 3"/>
          <p:cNvSpPr>
            <a:spLocks noGrp="1"/>
          </p:cNvSpPr>
          <p:nvPr>
            <p:ph type="sldNum" sz="quarter" idx="10"/>
          </p:nvPr>
        </p:nvSpPr>
        <p:spPr/>
        <p:txBody>
          <a:bodyPr/>
          <a:lstStyle/>
          <a:p>
            <a:fld id="{1C8F870B-4B2F-4FD5-AD0C-43B2F7C77DA3}"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healthcare system, one needs to know how</a:t>
            </a:r>
            <a:r>
              <a:rPr lang="en-US" baseline="0" dirty="0" smtClean="0"/>
              <a:t> to interact with their patients. Also the relationship between health workers is very crucial for patients healthcare.</a:t>
            </a:r>
            <a:endParaRPr lang="en-US" dirty="0"/>
          </a:p>
        </p:txBody>
      </p:sp>
      <p:sp>
        <p:nvSpPr>
          <p:cNvPr id="4" name="Slide Number Placeholder 3"/>
          <p:cNvSpPr>
            <a:spLocks noGrp="1"/>
          </p:cNvSpPr>
          <p:nvPr>
            <p:ph type="sldNum" sz="quarter" idx="10"/>
          </p:nvPr>
        </p:nvSpPr>
        <p:spPr/>
        <p:txBody>
          <a:bodyPr/>
          <a:lstStyle/>
          <a:p>
            <a:fld id="{1C8F870B-4B2F-4FD5-AD0C-43B2F7C77DA3}"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Healthcare workers attitude</a:t>
            </a:r>
            <a:r>
              <a:rPr lang="en-US" baseline="0" dirty="0" smtClean="0"/>
              <a:t> is very crucial for patients health. It play a role in how the patients will </a:t>
            </a:r>
            <a:r>
              <a:rPr lang="en-US" baseline="0" dirty="0" err="1" smtClean="0"/>
              <a:t>repond</a:t>
            </a:r>
            <a:r>
              <a:rPr lang="en-US" baseline="0" dirty="0" smtClean="0"/>
              <a:t> to the medication given </a:t>
            </a:r>
            <a:endParaRPr lang="en-US" dirty="0"/>
          </a:p>
        </p:txBody>
      </p:sp>
      <p:sp>
        <p:nvSpPr>
          <p:cNvPr id="4" name="Slide Number Placeholder 3"/>
          <p:cNvSpPr>
            <a:spLocks noGrp="1"/>
          </p:cNvSpPr>
          <p:nvPr>
            <p:ph type="sldNum" sz="quarter" idx="10"/>
          </p:nvPr>
        </p:nvSpPr>
        <p:spPr/>
        <p:txBody>
          <a:bodyPr/>
          <a:lstStyle/>
          <a:p>
            <a:fld id="{1C8F870B-4B2F-4FD5-AD0C-43B2F7C77DA3}"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4619151-B4C9-4783-A4D7-D7A2883AE5F1}" type="datetimeFigureOut">
              <a:rPr lang="en-US" smtClean="0"/>
              <a:t>11/14/2021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82D9FFB-9BFE-4429-933A-9D1075B123B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619151-B4C9-4783-A4D7-D7A2883AE5F1}" type="datetimeFigureOut">
              <a:rPr lang="en-US" smtClean="0"/>
              <a:t>11/14/2021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82D9FFB-9BFE-4429-933A-9D1075B123BB}"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4619151-B4C9-4783-A4D7-D7A2883AE5F1}" type="datetimeFigureOut">
              <a:rPr lang="en-US" smtClean="0"/>
              <a:t>11/14/2021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82D9FFB-9BFE-4429-933A-9D1075B123BB}"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4619151-B4C9-4783-A4D7-D7A2883AE5F1}" type="datetimeFigureOut">
              <a:rPr lang="en-US" smtClean="0"/>
              <a:t>11/14/2021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82D9FFB-9BFE-4429-933A-9D1075B123BB}"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4619151-B4C9-4783-A4D7-D7A2883AE5F1}" type="datetimeFigureOut">
              <a:rPr lang="en-US" smtClean="0"/>
              <a:t>11/14/2021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82D9FFB-9BFE-4429-933A-9D1075B123B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4619151-B4C9-4783-A4D7-D7A2883AE5F1}" type="datetimeFigureOut">
              <a:rPr lang="en-US" smtClean="0"/>
              <a:t>11/14/2021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82D9FFB-9BFE-4429-933A-9D1075B123BB}"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4619151-B4C9-4783-A4D7-D7A2883AE5F1}" type="datetimeFigureOut">
              <a:rPr lang="en-US" smtClean="0"/>
              <a:t>11/14/2021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82D9FFB-9BFE-4429-933A-9D1075B123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4619151-B4C9-4783-A4D7-D7A2883AE5F1}" type="datetimeFigureOut">
              <a:rPr lang="en-US" smtClean="0"/>
              <a:t>11/14/2021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82D9FFB-9BFE-4429-933A-9D1075B123B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4619151-B4C9-4783-A4D7-D7A2883AE5F1}" type="datetimeFigureOut">
              <a:rPr lang="en-US" smtClean="0"/>
              <a:t>11/14/2021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82D9FFB-9BFE-4429-933A-9D1075B123BB}"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619151-B4C9-4783-A4D7-D7A2883AE5F1}" type="datetimeFigureOut">
              <a:rPr lang="en-US" smtClean="0"/>
              <a:t>11/14/2021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82D9FFB-9BFE-4429-933A-9D1075B123B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619151-B4C9-4783-A4D7-D7A2883AE5F1}" type="datetimeFigureOut">
              <a:rPr lang="en-US" smtClean="0"/>
              <a:t>11/14/2021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82D9FFB-9BFE-4429-933A-9D1075B123B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4619151-B4C9-4783-A4D7-D7A2883AE5F1}" type="datetimeFigureOut">
              <a:rPr lang="en-US" smtClean="0"/>
              <a:t>11/14/2021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82D9FFB-9BFE-4429-933A-9D1075B123B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2286000"/>
            <a:ext cx="8229600" cy="3721291"/>
          </a:xfrm>
        </p:spPr>
        <p:txBody>
          <a:bodyPr/>
          <a:lstStyle/>
          <a:p>
            <a:pPr algn="ctr">
              <a:buNone/>
            </a:pPr>
            <a:r>
              <a:rPr lang="en-US" sz="4400" dirty="0" smtClean="0">
                <a:latin typeface="New times"/>
              </a:rPr>
              <a:t>NAME</a:t>
            </a:r>
          </a:p>
          <a:p>
            <a:pPr algn="ctr">
              <a:buNone/>
            </a:pPr>
            <a:r>
              <a:rPr lang="en-US" sz="4400" dirty="0" smtClean="0">
                <a:latin typeface="New times"/>
              </a:rPr>
              <a:t>INSTITUTION</a:t>
            </a:r>
          </a:p>
          <a:p>
            <a:pPr algn="ctr">
              <a:buNone/>
            </a:pPr>
            <a:r>
              <a:rPr lang="en-US" sz="4400" dirty="0" smtClean="0">
                <a:latin typeface="New times"/>
              </a:rPr>
              <a:t>COURSE</a:t>
            </a:r>
          </a:p>
          <a:p>
            <a:pPr algn="ctr">
              <a:buNone/>
            </a:pPr>
            <a:r>
              <a:rPr lang="en-US" sz="4400" dirty="0" smtClean="0">
                <a:latin typeface="New times"/>
              </a:rPr>
              <a:t>DATE</a:t>
            </a:r>
          </a:p>
          <a:p>
            <a:endParaRPr lang="en-US" sz="4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1"/>
            <a:ext cx="8229600" cy="2971800"/>
          </a:xfrm>
        </p:spPr>
        <p:txBody>
          <a:bodyPr>
            <a:normAutofit/>
          </a:bodyPr>
          <a:lstStyle/>
          <a:p>
            <a:endParaRPr lang="en-US" sz="1700" dirty="0" smtClean="0"/>
          </a:p>
          <a:p>
            <a:endParaRPr lang="en-US" sz="1700" dirty="0"/>
          </a:p>
          <a:p>
            <a:pPr>
              <a:buFont typeface="Wingdings" panose="05000000000000000000" pitchFamily="2" charset="2"/>
              <a:buChar char="Ø"/>
            </a:pPr>
            <a:r>
              <a:rPr lang="en-US" sz="1600" dirty="0" smtClean="0">
                <a:latin typeface="New times"/>
              </a:rPr>
              <a:t>Environmental </a:t>
            </a:r>
            <a:r>
              <a:rPr lang="en-US" sz="1600" dirty="0" smtClean="0">
                <a:latin typeface="New times"/>
              </a:rPr>
              <a:t>conditions are hazardous materials that are in the environment that to include the soil subsoil, water, air and land. The environmental conditions have adverse effects not only to nature but human being as well. </a:t>
            </a:r>
            <a:endParaRPr lang="en-US" sz="1600" dirty="0" smtClean="0">
              <a:latin typeface="New times"/>
            </a:endParaRPr>
          </a:p>
          <a:p>
            <a:pPr>
              <a:buFont typeface="Wingdings" panose="05000000000000000000" pitchFamily="2" charset="2"/>
              <a:buChar char="Ø"/>
            </a:pPr>
            <a:r>
              <a:rPr lang="en-US" sz="1600" dirty="0" smtClean="0">
                <a:latin typeface="New times"/>
              </a:rPr>
              <a:t>Environmental </a:t>
            </a:r>
            <a:r>
              <a:rPr lang="en-US" sz="1600" dirty="0" smtClean="0">
                <a:latin typeface="New times"/>
              </a:rPr>
              <a:t>conditions are likely to cause health problems such a respiratory disease, heart diseases, gastrointestinal issues and some forms of </a:t>
            </a:r>
            <a:r>
              <a:rPr lang="en-US" sz="1600" dirty="0" smtClean="0">
                <a:latin typeface="New times"/>
              </a:rPr>
              <a:t>cancer (zaman </a:t>
            </a:r>
            <a:r>
              <a:rPr lang="en-US" sz="1600" dirty="0" smtClean="0">
                <a:latin typeface="New times"/>
              </a:rPr>
              <a:t>et al 2016</a:t>
            </a:r>
            <a:r>
              <a:rPr lang="en-US" sz="1600" dirty="0" smtClean="0">
                <a:latin typeface="New times"/>
              </a:rPr>
              <a:t>). </a:t>
            </a:r>
            <a:r>
              <a:rPr lang="en-US" sz="1600" dirty="0" smtClean="0">
                <a:latin typeface="New times"/>
              </a:rPr>
              <a:t>Therefore maintaining a healthy environment is therefore crucial in helping people to live a healthier life. There are several environmental factors that are prone to affect ones health. </a:t>
            </a:r>
          </a:p>
          <a:p>
            <a:endParaRPr lang="en-US" dirty="0"/>
          </a:p>
        </p:txBody>
      </p:sp>
      <p:sp>
        <p:nvSpPr>
          <p:cNvPr id="2" name="Title 1"/>
          <p:cNvSpPr>
            <a:spLocks noGrp="1"/>
          </p:cNvSpPr>
          <p:nvPr>
            <p:ph type="title"/>
          </p:nvPr>
        </p:nvSpPr>
        <p:spPr>
          <a:xfrm>
            <a:off x="685800" y="533400"/>
            <a:ext cx="7924800" cy="1371600"/>
          </a:xfrm>
        </p:spPr>
        <p:txBody>
          <a:bodyPr>
            <a:normAutofit/>
          </a:bodyPr>
          <a:lstStyle/>
          <a:p>
            <a:pPr algn="ctr"/>
            <a:r>
              <a:rPr lang="en-US" dirty="0" smtClean="0">
                <a:latin typeface="New times"/>
              </a:rPr>
              <a:t>Environmental conditions related to health </a:t>
            </a:r>
            <a:endParaRPr lang="en-US" dirty="0">
              <a:latin typeface="New time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endParaRPr lang="en-US" sz="1700" dirty="0" smtClean="0"/>
          </a:p>
          <a:p>
            <a:pPr lvl="0"/>
            <a:endParaRPr lang="en-US" sz="1700" dirty="0"/>
          </a:p>
          <a:p>
            <a:pPr lvl="0">
              <a:buFont typeface="Wingdings" panose="05000000000000000000" pitchFamily="2" charset="2"/>
              <a:buChar char="Ø"/>
            </a:pPr>
            <a:r>
              <a:rPr lang="en-US" sz="1700" dirty="0" smtClean="0"/>
              <a:t>Air </a:t>
            </a:r>
            <a:r>
              <a:rPr lang="en-US" sz="1700" dirty="0" smtClean="0"/>
              <a:t>pollution</a:t>
            </a:r>
          </a:p>
          <a:p>
            <a:r>
              <a:rPr lang="en-US" sz="1700" dirty="0" smtClean="0"/>
              <a:t>Air pollution is mainly caused by humans. They release gases into the atmosphere which affect the climate and weather patterns. This change in climate leads to dire effects such as draught which in turn causes death to those who don’t have enough food. Secondly when people inhale the gases in the environment, they end up suffering from respiratory infections. In additions things such as pollen causes allergic reactions to some people.</a:t>
            </a:r>
          </a:p>
          <a:p>
            <a:endParaRPr lang="en-US" dirty="0"/>
          </a:p>
        </p:txBody>
      </p:sp>
      <p:sp>
        <p:nvSpPr>
          <p:cNvPr id="2" name="Title 1"/>
          <p:cNvSpPr>
            <a:spLocks noGrp="1"/>
          </p:cNvSpPr>
          <p:nvPr>
            <p:ph type="title"/>
          </p:nvPr>
        </p:nvSpPr>
        <p:spPr>
          <a:xfrm>
            <a:off x="457200" y="274638"/>
            <a:ext cx="8229600" cy="1477962"/>
          </a:xfrm>
        </p:spPr>
        <p:txBody>
          <a:bodyPr/>
          <a:lstStyle/>
          <a:p>
            <a:pPr algn="ctr"/>
            <a:r>
              <a:rPr lang="en-US" dirty="0" smtClean="0">
                <a:latin typeface="New times"/>
              </a:rPr>
              <a:t>Environmental conditions </a:t>
            </a:r>
            <a:endParaRPr lang="en-US" dirty="0">
              <a:latin typeface="New time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endParaRPr lang="en-US" sz="1700" dirty="0" smtClean="0">
              <a:latin typeface="New times"/>
            </a:endParaRPr>
          </a:p>
          <a:p>
            <a:pPr lvl="0"/>
            <a:endParaRPr lang="en-US" sz="1700" dirty="0">
              <a:latin typeface="New times"/>
            </a:endParaRPr>
          </a:p>
          <a:p>
            <a:pPr lvl="0"/>
            <a:endParaRPr lang="en-US" sz="1700" dirty="0" smtClean="0">
              <a:latin typeface="New times"/>
            </a:endParaRPr>
          </a:p>
          <a:p>
            <a:pPr lvl="0"/>
            <a:endParaRPr lang="en-US" sz="1700" dirty="0">
              <a:latin typeface="New times"/>
            </a:endParaRPr>
          </a:p>
          <a:p>
            <a:pPr lvl="0">
              <a:buFont typeface="Wingdings" panose="05000000000000000000" pitchFamily="2" charset="2"/>
              <a:buChar char="Ø"/>
            </a:pPr>
            <a:r>
              <a:rPr lang="en-US" sz="1700" dirty="0" smtClean="0">
                <a:latin typeface="New times"/>
              </a:rPr>
              <a:t>Diseases </a:t>
            </a:r>
            <a:r>
              <a:rPr lang="en-US" sz="1700" dirty="0">
                <a:latin typeface="New times"/>
              </a:rPr>
              <a:t>that are caused by microbes</a:t>
            </a:r>
          </a:p>
          <a:p>
            <a:r>
              <a:rPr lang="en-US" sz="1700" dirty="0">
                <a:latin typeface="New times"/>
              </a:rPr>
              <a:t>Trillions of microbes exit in the environment. Some of them are important for biological functions while others cause diseases. The harmful microbes are often regarded a pathogens or germs. Human contract this microbes by eating things that have been exposed to the germs. Example is when one drinks water that contains salmonella typhus; the person ends up suffering from typhoid. Another example is </a:t>
            </a:r>
            <a:r>
              <a:rPr lang="en-US" sz="1700" dirty="0" err="1">
                <a:latin typeface="New times"/>
              </a:rPr>
              <a:t>e.coli</a:t>
            </a:r>
            <a:r>
              <a:rPr lang="en-US" sz="1700" dirty="0">
                <a:latin typeface="New times"/>
              </a:rPr>
              <a:t> which when consumed causes one to causes respiratory illness or urinary tract infection. The soil also harbors microbes that are harmful to humans such as tetanus. </a:t>
            </a:r>
          </a:p>
          <a:p>
            <a:endParaRPr lang="en-US" dirty="0"/>
          </a:p>
        </p:txBody>
      </p:sp>
      <p:sp>
        <p:nvSpPr>
          <p:cNvPr id="2" name="Title 1"/>
          <p:cNvSpPr>
            <a:spLocks noGrp="1"/>
          </p:cNvSpPr>
          <p:nvPr>
            <p:ph type="title"/>
          </p:nvPr>
        </p:nvSpPr>
        <p:spPr>
          <a:xfrm>
            <a:off x="228600" y="304800"/>
            <a:ext cx="8229600" cy="1981200"/>
          </a:xfrm>
        </p:spPr>
        <p:txBody>
          <a:bodyPr>
            <a:noAutofit/>
          </a:bodyPr>
          <a:lstStyle/>
          <a:p>
            <a:pPr algn="ctr"/>
            <a:r>
              <a:rPr lang="en-US" sz="3600" dirty="0" smtClean="0">
                <a:latin typeface="New times"/>
              </a:rPr>
              <a:t>Environmental conditions related to health.</a:t>
            </a:r>
            <a:endParaRPr lang="en-US" sz="3600" dirty="0">
              <a:latin typeface="New time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endParaRPr lang="en-US" sz="1600" dirty="0" smtClean="0">
              <a:latin typeface="New times"/>
            </a:endParaRPr>
          </a:p>
          <a:p>
            <a:pPr lvl="0"/>
            <a:endParaRPr lang="en-US" sz="1600" dirty="0">
              <a:latin typeface="New times"/>
            </a:endParaRPr>
          </a:p>
          <a:p>
            <a:pPr lvl="0"/>
            <a:endParaRPr lang="en-US" sz="1600" dirty="0" smtClean="0">
              <a:latin typeface="New times"/>
            </a:endParaRPr>
          </a:p>
          <a:p>
            <a:pPr lvl="0"/>
            <a:endParaRPr lang="en-US" sz="1600" dirty="0">
              <a:latin typeface="New times"/>
            </a:endParaRPr>
          </a:p>
          <a:p>
            <a:pPr lvl="0"/>
            <a:endParaRPr lang="en-US" sz="1600" dirty="0" smtClean="0">
              <a:latin typeface="New times"/>
            </a:endParaRPr>
          </a:p>
          <a:p>
            <a:pPr lvl="0"/>
            <a:r>
              <a:rPr lang="en-US" sz="1600" dirty="0" smtClean="0">
                <a:latin typeface="New times"/>
              </a:rPr>
              <a:t>Overpopulation</a:t>
            </a:r>
            <a:endParaRPr lang="en-US" sz="1600" dirty="0">
              <a:latin typeface="New times"/>
            </a:endParaRPr>
          </a:p>
          <a:p>
            <a:r>
              <a:rPr lang="en-US" sz="1600" dirty="0">
                <a:latin typeface="New times"/>
              </a:rPr>
              <a:t>People who live below the poverty line are more likely to live in congested areas. These areas have few resources that are available for all persons that reside there. In addition the scarce resources such as water end up being polluted and the air too. This leads to people contracting diseases such as cholera and typhoid due to the dirty environment around them</a:t>
            </a:r>
          </a:p>
          <a:p>
            <a:endParaRPr lang="en-US" dirty="0"/>
          </a:p>
        </p:txBody>
      </p:sp>
      <p:sp>
        <p:nvSpPr>
          <p:cNvPr id="2" name="Title 1"/>
          <p:cNvSpPr>
            <a:spLocks noGrp="1"/>
          </p:cNvSpPr>
          <p:nvPr>
            <p:ph type="title"/>
          </p:nvPr>
        </p:nvSpPr>
        <p:spPr>
          <a:xfrm>
            <a:off x="457200" y="457200"/>
            <a:ext cx="8229600" cy="1524000"/>
          </a:xfrm>
        </p:spPr>
        <p:txBody>
          <a:bodyPr>
            <a:normAutofit/>
          </a:bodyPr>
          <a:lstStyle/>
          <a:p>
            <a:pPr algn="ctr"/>
            <a:r>
              <a:rPr lang="en-US" dirty="0" smtClean="0">
                <a:latin typeface="New times"/>
              </a:rPr>
              <a:t>Environmental conditions related to health.</a:t>
            </a:r>
            <a:endParaRPr lang="en-US" dirty="0">
              <a:latin typeface="New time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endParaRPr lang="en-US" sz="1600" dirty="0" smtClean="0">
              <a:latin typeface="New times"/>
            </a:endParaRPr>
          </a:p>
          <a:p>
            <a:pPr lvl="0"/>
            <a:endParaRPr lang="en-US" sz="1600" dirty="0">
              <a:latin typeface="New times"/>
            </a:endParaRPr>
          </a:p>
          <a:p>
            <a:pPr lvl="0"/>
            <a:endParaRPr lang="en-US" sz="1600" dirty="0" smtClean="0">
              <a:latin typeface="New times"/>
            </a:endParaRPr>
          </a:p>
          <a:p>
            <a:pPr lvl="0"/>
            <a:endParaRPr lang="en-US" sz="1600" dirty="0">
              <a:latin typeface="New times"/>
            </a:endParaRPr>
          </a:p>
          <a:p>
            <a:pPr lvl="0"/>
            <a:endParaRPr lang="en-US" sz="1600" dirty="0" smtClean="0">
              <a:latin typeface="New times"/>
            </a:endParaRPr>
          </a:p>
          <a:p>
            <a:pPr lvl="0"/>
            <a:endParaRPr lang="en-US" sz="1600" dirty="0">
              <a:latin typeface="New times"/>
            </a:endParaRPr>
          </a:p>
          <a:p>
            <a:pPr lvl="0"/>
            <a:r>
              <a:rPr lang="en-US" sz="1600" dirty="0" smtClean="0">
                <a:latin typeface="New times"/>
              </a:rPr>
              <a:t>Poor </a:t>
            </a:r>
            <a:r>
              <a:rPr lang="en-US" sz="1600" dirty="0">
                <a:latin typeface="New times"/>
              </a:rPr>
              <a:t>water quality</a:t>
            </a:r>
          </a:p>
          <a:p>
            <a:r>
              <a:rPr lang="en-US" sz="1600" dirty="0">
                <a:latin typeface="New times"/>
              </a:rPr>
              <a:t>Water is an essential part of human life. Most people in the world are not able to access clean water that is safe for human drinking. In addition companies and industries tend to release their untreated and treated waste into water sources and this leads to water pollution. When the water is consumed, it causes adverse effects on people’s health.</a:t>
            </a:r>
          </a:p>
          <a:p>
            <a:endParaRPr lang="en-US" sz="1600" dirty="0">
              <a:latin typeface="New times"/>
            </a:endParaRPr>
          </a:p>
        </p:txBody>
      </p:sp>
      <p:sp>
        <p:nvSpPr>
          <p:cNvPr id="2" name="Title 1"/>
          <p:cNvSpPr>
            <a:spLocks noGrp="1"/>
          </p:cNvSpPr>
          <p:nvPr>
            <p:ph type="title"/>
          </p:nvPr>
        </p:nvSpPr>
        <p:spPr>
          <a:xfrm>
            <a:off x="457200" y="609600"/>
            <a:ext cx="8229600" cy="1600200"/>
          </a:xfrm>
        </p:spPr>
        <p:txBody>
          <a:bodyPr>
            <a:normAutofit/>
          </a:bodyPr>
          <a:lstStyle/>
          <a:p>
            <a:pPr algn="ctr"/>
            <a:r>
              <a:rPr lang="en-US" dirty="0" smtClean="0">
                <a:latin typeface="New times"/>
              </a:rPr>
              <a:t>Environmental conditions related to health.</a:t>
            </a:r>
            <a:endParaRPr lang="en-US" dirty="0">
              <a:latin typeface="New time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endParaRPr lang="en-US" sz="1700" dirty="0" smtClean="0">
              <a:latin typeface="New times"/>
            </a:endParaRPr>
          </a:p>
          <a:p>
            <a:pPr lvl="0"/>
            <a:endParaRPr lang="en-US" sz="1700" dirty="0">
              <a:latin typeface="New times"/>
            </a:endParaRPr>
          </a:p>
          <a:p>
            <a:pPr lvl="0"/>
            <a:endParaRPr lang="en-US" sz="1700" dirty="0" smtClean="0">
              <a:latin typeface="New times"/>
            </a:endParaRPr>
          </a:p>
          <a:p>
            <a:pPr lvl="0"/>
            <a:endParaRPr lang="en-US" sz="1700" dirty="0">
              <a:latin typeface="New times"/>
            </a:endParaRPr>
          </a:p>
          <a:p>
            <a:pPr lvl="0"/>
            <a:r>
              <a:rPr lang="en-US" sz="1700" dirty="0" smtClean="0">
                <a:latin typeface="New times"/>
              </a:rPr>
              <a:t>Climatic </a:t>
            </a:r>
            <a:r>
              <a:rPr lang="en-US" sz="1700" dirty="0">
                <a:latin typeface="New times"/>
              </a:rPr>
              <a:t>changes</a:t>
            </a:r>
          </a:p>
          <a:p>
            <a:r>
              <a:rPr lang="en-US" sz="1700" dirty="0">
                <a:latin typeface="New times"/>
              </a:rPr>
              <a:t>The world has really developed for the last one century. There are cars, industries that make work easier for us. However with the development, there have been adverse effects on the environment. The industries have released toxin to the environment which have caused the ozone layer to be destroyed. </a:t>
            </a:r>
            <a:endParaRPr lang="en-US" sz="1700" dirty="0" smtClean="0">
              <a:latin typeface="New times"/>
            </a:endParaRPr>
          </a:p>
          <a:p>
            <a:r>
              <a:rPr lang="en-US" sz="1700" dirty="0" smtClean="0">
                <a:latin typeface="New times"/>
              </a:rPr>
              <a:t>This </a:t>
            </a:r>
            <a:r>
              <a:rPr lang="en-US" sz="1700" dirty="0">
                <a:latin typeface="New times"/>
              </a:rPr>
              <a:t>has led harmful sunrays to reach earth and this has caused a rapid increase in skin cancer. In addition, this has led to the melting of ice on the earth poles which control the earth’s environment. The melting of the ice has led to the rise in temperature on earth and this has led to draught and hot flashes on some parts of the world.</a:t>
            </a:r>
          </a:p>
          <a:p>
            <a:endParaRPr lang="en-US" dirty="0"/>
          </a:p>
        </p:txBody>
      </p:sp>
      <p:sp>
        <p:nvSpPr>
          <p:cNvPr id="2" name="Title 1"/>
          <p:cNvSpPr>
            <a:spLocks noGrp="1"/>
          </p:cNvSpPr>
          <p:nvPr>
            <p:ph type="title"/>
          </p:nvPr>
        </p:nvSpPr>
        <p:spPr>
          <a:xfrm>
            <a:off x="457200" y="274638"/>
            <a:ext cx="8229600" cy="1706562"/>
          </a:xfrm>
        </p:spPr>
        <p:txBody>
          <a:bodyPr>
            <a:normAutofit/>
          </a:bodyPr>
          <a:lstStyle/>
          <a:p>
            <a:pPr algn="ctr"/>
            <a:r>
              <a:rPr lang="en-US" dirty="0" smtClean="0">
                <a:latin typeface="New times"/>
              </a:rPr>
              <a:t>Environmental conditions related to health.</a:t>
            </a:r>
            <a:endParaRPr lang="en-US" dirty="0">
              <a:latin typeface="New time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1600" dirty="0" smtClean="0">
              <a:latin typeface="New times"/>
            </a:endParaRPr>
          </a:p>
          <a:p>
            <a:endParaRPr lang="en-US" sz="1600" dirty="0">
              <a:latin typeface="New times"/>
            </a:endParaRPr>
          </a:p>
          <a:p>
            <a:endParaRPr lang="en-US" sz="1600" dirty="0" smtClean="0">
              <a:latin typeface="New times"/>
            </a:endParaRPr>
          </a:p>
          <a:p>
            <a:r>
              <a:rPr lang="en-US" sz="1600" dirty="0" smtClean="0">
                <a:latin typeface="New times"/>
              </a:rPr>
              <a:t>Social </a:t>
            </a:r>
            <a:r>
              <a:rPr lang="en-US" sz="1600" dirty="0">
                <a:latin typeface="New times"/>
              </a:rPr>
              <a:t>functioning is an individual’s interaction with the environment and their ability to fulfill their purpose within the environment such as work, social activities and their interactions with those around </a:t>
            </a:r>
            <a:r>
              <a:rPr lang="en-US" sz="1600" dirty="0" smtClean="0">
                <a:latin typeface="New times"/>
              </a:rPr>
              <a:t>them (</a:t>
            </a:r>
            <a:r>
              <a:rPr lang="en-US" sz="1600" dirty="0" err="1" smtClean="0">
                <a:latin typeface="New times"/>
              </a:rPr>
              <a:t>carmassi</a:t>
            </a:r>
            <a:r>
              <a:rPr lang="en-US" sz="1600" dirty="0" smtClean="0">
                <a:latin typeface="New times"/>
              </a:rPr>
              <a:t> et </a:t>
            </a:r>
            <a:r>
              <a:rPr lang="en-US" sz="1600" dirty="0" smtClean="0">
                <a:latin typeface="New times"/>
              </a:rPr>
              <a:t>al., </a:t>
            </a:r>
            <a:r>
              <a:rPr lang="en-US" sz="1600" dirty="0" smtClean="0">
                <a:latin typeface="New times"/>
              </a:rPr>
              <a:t>2021</a:t>
            </a:r>
            <a:r>
              <a:rPr lang="en-US" sz="1600" dirty="0" smtClean="0">
                <a:latin typeface="New times"/>
              </a:rPr>
              <a:t>).</a:t>
            </a:r>
          </a:p>
          <a:p>
            <a:r>
              <a:rPr lang="en-US" sz="1600" dirty="0" smtClean="0">
                <a:latin typeface="New times"/>
              </a:rPr>
              <a:t> </a:t>
            </a:r>
            <a:r>
              <a:rPr lang="en-US" sz="1600" dirty="0">
                <a:latin typeface="New times"/>
              </a:rPr>
              <a:t>In the healthcare system, the health workers are expected to be in the best form or behavior so as to ensure that the clients are able to receive the best care</a:t>
            </a:r>
            <a:r>
              <a:rPr lang="en-US" sz="1600" dirty="0" smtClean="0">
                <a:latin typeface="New times"/>
              </a:rPr>
              <a:t>.</a:t>
            </a:r>
          </a:p>
          <a:p>
            <a:r>
              <a:rPr lang="en-US" sz="1600" dirty="0" smtClean="0">
                <a:latin typeface="New times"/>
              </a:rPr>
              <a:t> </a:t>
            </a:r>
            <a:r>
              <a:rPr lang="en-US" sz="1600" dirty="0">
                <a:latin typeface="New times"/>
              </a:rPr>
              <a:t>In addition the health workers engagement with the patients affects the health outcome of the patient. When a health worker is friendly and warm, the patient is more likely to respond positively to the treatment. When a patient feels that the health workers are rude, they will likely develop an attitude that will prevent them from healing quickly.</a:t>
            </a:r>
          </a:p>
          <a:p>
            <a:pPr marL="109728" indent="0">
              <a:buNone/>
            </a:pPr>
            <a:endParaRPr lang="en-US" sz="1600" dirty="0">
              <a:latin typeface="New times"/>
            </a:endParaRPr>
          </a:p>
          <a:p>
            <a:endParaRPr lang="en-US" dirty="0"/>
          </a:p>
        </p:txBody>
      </p:sp>
      <p:sp>
        <p:nvSpPr>
          <p:cNvPr id="2" name="Title 1"/>
          <p:cNvSpPr>
            <a:spLocks noGrp="1"/>
          </p:cNvSpPr>
          <p:nvPr>
            <p:ph type="title"/>
          </p:nvPr>
        </p:nvSpPr>
        <p:spPr>
          <a:xfrm>
            <a:off x="457200" y="274638"/>
            <a:ext cx="8229600" cy="1477962"/>
          </a:xfrm>
        </p:spPr>
        <p:txBody>
          <a:bodyPr>
            <a:normAutofit/>
          </a:bodyPr>
          <a:lstStyle/>
          <a:p>
            <a:pPr algn="ctr"/>
            <a:r>
              <a:rPr lang="en-US" sz="4000" dirty="0" smtClean="0">
                <a:latin typeface="New times"/>
              </a:rPr>
              <a:t>Social functioning </a:t>
            </a:r>
            <a:endParaRPr lang="en-US" sz="4000" dirty="0">
              <a:latin typeface="New time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1600" dirty="0" smtClean="0">
              <a:latin typeface="New times"/>
            </a:endParaRPr>
          </a:p>
          <a:p>
            <a:endParaRPr lang="en-US" sz="1600" dirty="0">
              <a:latin typeface="New times"/>
            </a:endParaRPr>
          </a:p>
          <a:p>
            <a:endParaRPr lang="en-US" sz="1600" dirty="0" smtClean="0">
              <a:latin typeface="New times"/>
            </a:endParaRPr>
          </a:p>
          <a:p>
            <a:endParaRPr lang="en-US" sz="1600" dirty="0">
              <a:latin typeface="New times"/>
            </a:endParaRPr>
          </a:p>
          <a:p>
            <a:r>
              <a:rPr lang="en-US" sz="1600" dirty="0" smtClean="0">
                <a:latin typeface="New times"/>
              </a:rPr>
              <a:t>The </a:t>
            </a:r>
            <a:r>
              <a:rPr lang="en-US" sz="1600" dirty="0">
                <a:latin typeface="New times"/>
              </a:rPr>
              <a:t>healthcare workers attitude towards patients is very crucial for their well being. Most health workers especially in public hospitals are renown to be very tough on patients. </a:t>
            </a:r>
            <a:endParaRPr lang="en-US" sz="1600" dirty="0" smtClean="0">
              <a:latin typeface="New times"/>
            </a:endParaRPr>
          </a:p>
          <a:p>
            <a:r>
              <a:rPr lang="en-US" sz="1600" dirty="0" smtClean="0">
                <a:latin typeface="New times"/>
              </a:rPr>
              <a:t>This </a:t>
            </a:r>
            <a:r>
              <a:rPr lang="en-US" sz="1600" dirty="0">
                <a:latin typeface="New times"/>
              </a:rPr>
              <a:t>attitude may affect the patient tremendously as they may refuse to talk about their ailment in fear of being </a:t>
            </a:r>
            <a:r>
              <a:rPr lang="en-US" sz="1600" dirty="0" smtClean="0">
                <a:latin typeface="New times"/>
              </a:rPr>
              <a:t>scolded(</a:t>
            </a:r>
            <a:r>
              <a:rPr lang="en-US" sz="1600" dirty="0" err="1" smtClean="0">
                <a:latin typeface="New times"/>
              </a:rPr>
              <a:t>mogre</a:t>
            </a:r>
            <a:r>
              <a:rPr lang="en-US" sz="1600" dirty="0" smtClean="0">
                <a:latin typeface="New times"/>
              </a:rPr>
              <a:t> </a:t>
            </a:r>
            <a:r>
              <a:rPr lang="en-US" sz="1600" dirty="0" smtClean="0">
                <a:latin typeface="New times"/>
              </a:rPr>
              <a:t>et al 2019</a:t>
            </a:r>
            <a:r>
              <a:rPr lang="en-US" sz="1600" dirty="0" smtClean="0">
                <a:latin typeface="New times"/>
              </a:rPr>
              <a:t>). </a:t>
            </a:r>
            <a:r>
              <a:rPr lang="en-US" sz="1600" dirty="0">
                <a:latin typeface="New times"/>
              </a:rPr>
              <a:t>Example is during labor and women are through so much pain that they may miss to raise an issue as it will be classified as being part of labor pain. </a:t>
            </a:r>
            <a:endParaRPr lang="en-US" sz="1600" dirty="0" smtClean="0">
              <a:latin typeface="New times"/>
            </a:endParaRPr>
          </a:p>
          <a:p>
            <a:r>
              <a:rPr lang="en-US" sz="1600" dirty="0" smtClean="0">
                <a:latin typeface="New times"/>
              </a:rPr>
              <a:t>Also </a:t>
            </a:r>
            <a:r>
              <a:rPr lang="en-US" sz="1600" dirty="0">
                <a:latin typeface="New times"/>
              </a:rPr>
              <a:t>the attitudes of healthcare workers determine if the patients will be likely to go back to the same hospital. Therefore the attitudes of these workers are very important for patients wellbeing.</a:t>
            </a:r>
          </a:p>
          <a:p>
            <a:pPr marL="109728" indent="0">
              <a:buNone/>
            </a:pPr>
            <a:endParaRPr lang="en-US" dirty="0"/>
          </a:p>
          <a:p>
            <a:endParaRPr lang="en-US" dirty="0"/>
          </a:p>
        </p:txBody>
      </p:sp>
      <p:sp>
        <p:nvSpPr>
          <p:cNvPr id="2" name="Title 1"/>
          <p:cNvSpPr>
            <a:spLocks noGrp="1"/>
          </p:cNvSpPr>
          <p:nvPr>
            <p:ph type="title"/>
          </p:nvPr>
        </p:nvSpPr>
        <p:spPr>
          <a:xfrm>
            <a:off x="457200" y="274638"/>
            <a:ext cx="8229600" cy="1630362"/>
          </a:xfrm>
        </p:spPr>
        <p:txBody>
          <a:bodyPr/>
          <a:lstStyle/>
          <a:p>
            <a:pPr algn="ctr"/>
            <a:r>
              <a:rPr lang="en-US" dirty="0" smtClean="0"/>
              <a:t>Attitude towards healthcare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1600" dirty="0" smtClean="0">
              <a:latin typeface="New times"/>
            </a:endParaRPr>
          </a:p>
          <a:p>
            <a:endParaRPr lang="en-US" sz="1600" dirty="0">
              <a:latin typeface="New times"/>
            </a:endParaRPr>
          </a:p>
          <a:p>
            <a:endParaRPr lang="en-US" sz="1600" dirty="0" smtClean="0">
              <a:latin typeface="New times"/>
            </a:endParaRPr>
          </a:p>
          <a:p>
            <a:endParaRPr lang="en-US" sz="1600" dirty="0">
              <a:latin typeface="New times"/>
            </a:endParaRPr>
          </a:p>
          <a:p>
            <a:r>
              <a:rPr lang="en-US" sz="1600" dirty="0" smtClean="0">
                <a:latin typeface="New times"/>
              </a:rPr>
              <a:t>Zaman</a:t>
            </a:r>
            <a:r>
              <a:rPr lang="en-US" sz="1600" dirty="0" smtClean="0">
                <a:latin typeface="New times"/>
              </a:rPr>
              <a:t>, K., Ahmad, A., </a:t>
            </a:r>
            <a:r>
              <a:rPr lang="en-US" sz="1600" dirty="0" err="1" smtClean="0">
                <a:latin typeface="New times"/>
              </a:rPr>
              <a:t>Hamzah</a:t>
            </a:r>
            <a:r>
              <a:rPr lang="en-US" sz="1600" dirty="0" smtClean="0">
                <a:latin typeface="New times"/>
              </a:rPr>
              <a:t>, T. A. A. T., &amp; </a:t>
            </a:r>
            <a:r>
              <a:rPr lang="en-US" sz="1600" dirty="0" err="1" smtClean="0">
                <a:latin typeface="New times"/>
              </a:rPr>
              <a:t>Yusoff</a:t>
            </a:r>
            <a:r>
              <a:rPr lang="en-US" sz="1600" dirty="0" smtClean="0">
                <a:latin typeface="New times"/>
              </a:rPr>
              <a:t>, M. M. (2016). Environmental factors affecting health indicators in sub-</a:t>
            </a:r>
            <a:r>
              <a:rPr lang="en-US" sz="1600" dirty="0" err="1" smtClean="0">
                <a:latin typeface="New times"/>
              </a:rPr>
              <a:t>saharan</a:t>
            </a:r>
            <a:r>
              <a:rPr lang="en-US" sz="1600" dirty="0" smtClean="0">
                <a:latin typeface="New times"/>
              </a:rPr>
              <a:t> African countries: health is wealth. </a:t>
            </a:r>
            <a:r>
              <a:rPr lang="en-US" sz="1600" i="1" dirty="0" smtClean="0">
                <a:latin typeface="New times"/>
              </a:rPr>
              <a:t>Social Indicators Research</a:t>
            </a:r>
            <a:r>
              <a:rPr lang="en-US" sz="1600" dirty="0" smtClean="0">
                <a:latin typeface="New times"/>
              </a:rPr>
              <a:t>, </a:t>
            </a:r>
            <a:r>
              <a:rPr lang="en-US" sz="1600" i="1" dirty="0" smtClean="0">
                <a:latin typeface="New times"/>
              </a:rPr>
              <a:t>129</a:t>
            </a:r>
            <a:r>
              <a:rPr lang="en-US" sz="1600" dirty="0" smtClean="0">
                <a:latin typeface="New times"/>
              </a:rPr>
              <a:t>(1), 215-228.</a:t>
            </a:r>
          </a:p>
          <a:p>
            <a:r>
              <a:rPr lang="en-US" sz="1600" dirty="0" err="1" smtClean="0">
                <a:latin typeface="New times"/>
              </a:rPr>
              <a:t>Carmassi</a:t>
            </a:r>
            <a:r>
              <a:rPr lang="en-US" sz="1600" dirty="0" smtClean="0">
                <a:latin typeface="New times"/>
              </a:rPr>
              <a:t>, C., </a:t>
            </a:r>
            <a:r>
              <a:rPr lang="en-US" sz="1600" dirty="0" err="1" smtClean="0">
                <a:latin typeface="New times"/>
              </a:rPr>
              <a:t>Pedrinelli</a:t>
            </a:r>
            <a:r>
              <a:rPr lang="en-US" sz="1600" dirty="0" smtClean="0">
                <a:latin typeface="New times"/>
              </a:rPr>
              <a:t>, V., </a:t>
            </a:r>
            <a:r>
              <a:rPr lang="en-US" sz="1600" dirty="0" err="1" smtClean="0">
                <a:latin typeface="New times"/>
              </a:rPr>
              <a:t>Dell'Oste</a:t>
            </a:r>
            <a:r>
              <a:rPr lang="en-US" sz="1600" dirty="0" smtClean="0">
                <a:latin typeface="New times"/>
              </a:rPr>
              <a:t>, V., </a:t>
            </a:r>
            <a:r>
              <a:rPr lang="en-US" sz="1600" dirty="0" err="1" smtClean="0">
                <a:latin typeface="New times"/>
              </a:rPr>
              <a:t>Bertelloni</a:t>
            </a:r>
            <a:r>
              <a:rPr lang="en-US" sz="1600" dirty="0" smtClean="0">
                <a:latin typeface="New times"/>
              </a:rPr>
              <a:t>, C. A., </a:t>
            </a:r>
            <a:r>
              <a:rPr lang="en-US" sz="1600" dirty="0" err="1" smtClean="0">
                <a:latin typeface="New times"/>
              </a:rPr>
              <a:t>Cordone</a:t>
            </a:r>
            <a:r>
              <a:rPr lang="en-US" sz="1600" dirty="0" smtClean="0">
                <a:latin typeface="New times"/>
              </a:rPr>
              <a:t>, A., </a:t>
            </a:r>
            <a:r>
              <a:rPr lang="en-US" sz="1600" dirty="0" err="1" smtClean="0">
                <a:latin typeface="New times"/>
              </a:rPr>
              <a:t>Bouanani</a:t>
            </a:r>
            <a:r>
              <a:rPr lang="en-US" sz="1600" dirty="0" smtClean="0">
                <a:latin typeface="New times"/>
              </a:rPr>
              <a:t>, S., ... &amp; </a:t>
            </a:r>
            <a:r>
              <a:rPr lang="en-US" sz="1600" dirty="0" err="1" smtClean="0">
                <a:latin typeface="New times"/>
              </a:rPr>
              <a:t>Buselli</a:t>
            </a:r>
            <a:r>
              <a:rPr lang="en-US" sz="1600" dirty="0" smtClean="0">
                <a:latin typeface="New times"/>
              </a:rPr>
              <a:t>, R. (2021). Work and social functioning in frontline healthcare workers during the covid-19 pandemic in Italy: role of acute post-traumatic stress, depressive and anxiety symptoms. </a:t>
            </a:r>
            <a:r>
              <a:rPr lang="en-US" sz="1600" i="1" dirty="0" err="1" smtClean="0">
                <a:latin typeface="New times"/>
              </a:rPr>
              <a:t>Rivista</a:t>
            </a:r>
            <a:r>
              <a:rPr lang="en-US" sz="1600" i="1" dirty="0" smtClean="0">
                <a:latin typeface="New times"/>
              </a:rPr>
              <a:t> </a:t>
            </a:r>
            <a:r>
              <a:rPr lang="en-US" sz="1600" i="1" dirty="0" err="1" smtClean="0">
                <a:latin typeface="New times"/>
              </a:rPr>
              <a:t>di</a:t>
            </a:r>
            <a:r>
              <a:rPr lang="en-US" sz="1600" i="1" dirty="0" smtClean="0">
                <a:latin typeface="New times"/>
              </a:rPr>
              <a:t> </a:t>
            </a:r>
            <a:r>
              <a:rPr lang="en-US" sz="1600" i="1" dirty="0" err="1" smtClean="0">
                <a:latin typeface="New times"/>
              </a:rPr>
              <a:t>Psichiatria</a:t>
            </a:r>
            <a:r>
              <a:rPr lang="en-US" sz="1600" dirty="0" smtClean="0">
                <a:latin typeface="New times"/>
              </a:rPr>
              <a:t>, </a:t>
            </a:r>
            <a:r>
              <a:rPr lang="en-US" sz="1600" i="1" dirty="0" smtClean="0">
                <a:latin typeface="New times"/>
              </a:rPr>
              <a:t>56</a:t>
            </a:r>
            <a:r>
              <a:rPr lang="en-US" sz="1600" dirty="0" smtClean="0">
                <a:latin typeface="New times"/>
              </a:rPr>
              <a:t>(4), 189-197.</a:t>
            </a:r>
          </a:p>
          <a:p>
            <a:r>
              <a:rPr lang="en-US" sz="1600" dirty="0" err="1" smtClean="0">
                <a:latin typeface="New times"/>
              </a:rPr>
              <a:t>Mogre</a:t>
            </a:r>
            <a:r>
              <a:rPr lang="en-US" sz="1600" dirty="0" smtClean="0">
                <a:latin typeface="New times"/>
              </a:rPr>
              <a:t>, V., Johnson, N. A., </a:t>
            </a:r>
            <a:r>
              <a:rPr lang="en-US" sz="1600" dirty="0" err="1" smtClean="0">
                <a:latin typeface="New times"/>
              </a:rPr>
              <a:t>Tzelepis</a:t>
            </a:r>
            <a:r>
              <a:rPr lang="en-US" sz="1600" dirty="0" smtClean="0">
                <a:latin typeface="New times"/>
              </a:rPr>
              <a:t>, F., &amp; Paul, C. (2019). Barriers to diabetic self‐care: A qualitative study of patients’ and healthcare providers’ perspectives. </a:t>
            </a:r>
            <a:r>
              <a:rPr lang="en-US" sz="1600" i="1" dirty="0" smtClean="0">
                <a:latin typeface="New times"/>
              </a:rPr>
              <a:t>Journal of clinical nursing</a:t>
            </a:r>
            <a:r>
              <a:rPr lang="en-US" sz="1600" dirty="0" smtClean="0">
                <a:latin typeface="New times"/>
              </a:rPr>
              <a:t>, </a:t>
            </a:r>
            <a:r>
              <a:rPr lang="en-US" sz="1600" i="1" dirty="0" smtClean="0">
                <a:latin typeface="New times"/>
              </a:rPr>
              <a:t>28</a:t>
            </a:r>
            <a:r>
              <a:rPr lang="en-US" sz="1600" dirty="0" smtClean="0">
                <a:latin typeface="New times"/>
              </a:rPr>
              <a:t>(11-12), 2296-2308.</a:t>
            </a:r>
            <a:endParaRPr lang="en-US" sz="1600" dirty="0">
              <a:latin typeface="New times"/>
            </a:endParaRPr>
          </a:p>
        </p:txBody>
      </p:sp>
      <p:sp>
        <p:nvSpPr>
          <p:cNvPr id="2" name="Title 1"/>
          <p:cNvSpPr>
            <a:spLocks noGrp="1"/>
          </p:cNvSpPr>
          <p:nvPr>
            <p:ph type="title"/>
          </p:nvPr>
        </p:nvSpPr>
        <p:spPr>
          <a:xfrm>
            <a:off x="457200" y="274638"/>
            <a:ext cx="8229600" cy="1935162"/>
          </a:xfrm>
        </p:spPr>
        <p:txBody>
          <a:bodyPr/>
          <a:lstStyle/>
          <a:p>
            <a:pPr algn="ctr"/>
            <a:r>
              <a:rPr lang="en-US" dirty="0" smtClean="0"/>
              <a:t>References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58</TotalTime>
  <Words>1124</Words>
  <Application>Microsoft Office PowerPoint</Application>
  <PresentationFormat>On-screen Show (4:3)</PresentationFormat>
  <Paragraphs>86</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PowerPoint Presentation</vt:lpstr>
      <vt:lpstr>Environmental conditions related to health </vt:lpstr>
      <vt:lpstr>Environmental conditions </vt:lpstr>
      <vt:lpstr>Environmental conditions related to health.</vt:lpstr>
      <vt:lpstr>Environmental conditions related to health.</vt:lpstr>
      <vt:lpstr>Environmental conditions related to health.</vt:lpstr>
      <vt:lpstr>Environmental conditions related to health.</vt:lpstr>
      <vt:lpstr>Social functioning </vt:lpstr>
      <vt:lpstr>Attitude towards healthcare </vt:lpstr>
      <vt:lpstr>References </vt:lpstr>
    </vt:vector>
  </TitlesOfParts>
  <Company>Deftones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prime</dc:creator>
  <cp:lastModifiedBy>Kang'ethe</cp:lastModifiedBy>
  <cp:revision>5</cp:revision>
  <dcterms:created xsi:type="dcterms:W3CDTF">2021-11-14T12:31:14Z</dcterms:created>
  <dcterms:modified xsi:type="dcterms:W3CDTF">2021-11-14T17:38:40Z</dcterms:modified>
</cp:coreProperties>
</file>