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3"/>
  </p:notesMasterIdLst>
  <p:sldIdLst>
    <p:sldId id="256" r:id="rId2"/>
    <p:sldId id="258" r:id="rId3"/>
    <p:sldId id="257"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5407" autoAdjust="0"/>
  </p:normalViewPr>
  <p:slideViewPr>
    <p:cSldViewPr snapToGrid="0">
      <p:cViewPr>
        <p:scale>
          <a:sx n="90" d="100"/>
          <a:sy n="90" d="100"/>
        </p:scale>
        <p:origin x="66" y="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89846-C18E-4915-BCA4-E8D68BF286F3}" type="datetimeFigureOut">
              <a:rPr lang="en-US" smtClean="0"/>
              <a:t>6/1/2020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88EB8A-B353-43EA-8112-C7E60D802B04}" type="slidenum">
              <a:rPr lang="en-US" smtClean="0"/>
              <a:t>‹#›</a:t>
            </a:fld>
            <a:endParaRPr lang="en-US" dirty="0"/>
          </a:p>
        </p:txBody>
      </p:sp>
    </p:spTree>
    <p:extLst>
      <p:ext uri="{BB962C8B-B14F-4D97-AF65-F5344CB8AC3E}">
        <p14:creationId xmlns:p14="http://schemas.microsoft.com/office/powerpoint/2010/main" val="2028374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88EB8A-B353-43EA-8112-C7E60D802B04}" type="slidenum">
              <a:rPr lang="en-US" smtClean="0"/>
              <a:t>1</a:t>
            </a:fld>
            <a:endParaRPr lang="en-US" dirty="0"/>
          </a:p>
        </p:txBody>
      </p:sp>
    </p:spTree>
    <p:extLst>
      <p:ext uri="{BB962C8B-B14F-4D97-AF65-F5344CB8AC3E}">
        <p14:creationId xmlns:p14="http://schemas.microsoft.com/office/powerpoint/2010/main" val="173231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slide is an introductory giving an overview of what a collective bargaining in workplace entails.</a:t>
            </a:r>
            <a:r>
              <a:rPr lang="en-GB" dirty="0" smtClean="0"/>
              <a:t> </a:t>
            </a:r>
          </a:p>
          <a:p>
            <a:r>
              <a:rPr lang="en-GB" dirty="0" smtClean="0"/>
              <a:t>Many</a:t>
            </a:r>
            <a:r>
              <a:rPr lang="en-GB" baseline="0" dirty="0" smtClean="0"/>
              <a:t> businesses achieves their objectives because of proper planning with a well laid out procedures </a:t>
            </a:r>
            <a:endParaRPr lang="en-GB" dirty="0" smtClean="0"/>
          </a:p>
          <a:p>
            <a:r>
              <a:rPr lang="en-GB" dirty="0" smtClean="0"/>
              <a:t>Collective</a:t>
            </a:r>
            <a:r>
              <a:rPr lang="en-GB" baseline="0" dirty="0" smtClean="0"/>
              <a:t> bargaining </a:t>
            </a:r>
            <a:r>
              <a:rPr lang="en-GB" dirty="0" smtClean="0"/>
              <a:t> is</a:t>
            </a:r>
            <a:r>
              <a:rPr lang="en-GB" baseline="0" dirty="0" smtClean="0"/>
              <a:t> </a:t>
            </a:r>
            <a:r>
              <a:rPr lang="en-GB" dirty="0" smtClean="0"/>
              <a:t>a mechanism of redressing  a dispute through employee-employer negotiations </a:t>
            </a:r>
          </a:p>
          <a:p>
            <a:r>
              <a:rPr lang="en-GB" dirty="0" smtClean="0"/>
              <a:t>It</a:t>
            </a:r>
            <a:r>
              <a:rPr lang="en-GB" baseline="0" dirty="0" smtClean="0"/>
              <a:t> </a:t>
            </a:r>
            <a:r>
              <a:rPr lang="en-GB" dirty="0" smtClean="0"/>
              <a:t>involves planning in</a:t>
            </a:r>
            <a:r>
              <a:rPr lang="en-GB" baseline="0" dirty="0" smtClean="0"/>
              <a:t> order to come up with steps and procedure of addressing issues affecting workers </a:t>
            </a:r>
            <a:endParaRPr lang="en-GB" dirty="0" smtClean="0"/>
          </a:p>
          <a:p>
            <a:r>
              <a:rPr lang="en-GB" dirty="0" smtClean="0"/>
              <a:t>The scope of these negotiations focuses on addressing rights and responsibilities of employees </a:t>
            </a:r>
          </a:p>
        </p:txBody>
      </p:sp>
      <p:sp>
        <p:nvSpPr>
          <p:cNvPr id="4" name="Slide Number Placeholder 3"/>
          <p:cNvSpPr>
            <a:spLocks noGrp="1"/>
          </p:cNvSpPr>
          <p:nvPr>
            <p:ph type="sldNum" sz="quarter" idx="10"/>
          </p:nvPr>
        </p:nvSpPr>
        <p:spPr/>
        <p:txBody>
          <a:bodyPr/>
          <a:lstStyle/>
          <a:p>
            <a:fld id="{CE88EB8A-B353-43EA-8112-C7E60D802B04}" type="slidenum">
              <a:rPr lang="en-US" smtClean="0"/>
              <a:t>2</a:t>
            </a:fld>
            <a:endParaRPr lang="en-US" dirty="0"/>
          </a:p>
        </p:txBody>
      </p:sp>
    </p:spTree>
    <p:extLst>
      <p:ext uri="{BB962C8B-B14F-4D97-AF65-F5344CB8AC3E}">
        <p14:creationId xmlns:p14="http://schemas.microsoft.com/office/powerpoint/2010/main" val="3881599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slides highlights</a:t>
            </a:r>
            <a:r>
              <a:rPr lang="en-GB" baseline="0" dirty="0" smtClean="0"/>
              <a:t> seven areas in collective bargaining such as </a:t>
            </a:r>
            <a:r>
              <a:rPr lang="en-GB" dirty="0" smtClean="0"/>
              <a:t>Preparing, bargaining issues,</a:t>
            </a:r>
            <a:r>
              <a:rPr lang="en-GB" baseline="0" dirty="0" smtClean="0"/>
              <a:t> </a:t>
            </a:r>
            <a:r>
              <a:rPr lang="en-GB" dirty="0" smtClean="0"/>
              <a:t>procedure,</a:t>
            </a:r>
            <a:r>
              <a:rPr lang="en-GB" baseline="0" dirty="0" smtClean="0"/>
              <a:t> </a:t>
            </a:r>
            <a:r>
              <a:rPr lang="en-GB" dirty="0" smtClean="0"/>
              <a:t>strategy Agreement,</a:t>
            </a:r>
            <a:r>
              <a:rPr lang="en-GB" baseline="0" dirty="0" smtClean="0"/>
              <a:t> </a:t>
            </a:r>
            <a:r>
              <a:rPr lang="en-GB" dirty="0" smtClean="0"/>
              <a:t>Rectification</a:t>
            </a:r>
            <a:r>
              <a:rPr lang="en-GB" baseline="0" dirty="0" smtClean="0"/>
              <a:t> and </a:t>
            </a:r>
            <a:r>
              <a:rPr lang="en-GB" dirty="0" smtClean="0"/>
              <a:t>Agreement administration.  Each of these steps is important</a:t>
            </a:r>
            <a:r>
              <a:rPr lang="en-GB" baseline="0" dirty="0" smtClean="0"/>
              <a:t> in reaching the final decision. Removal or eliminating any of the step will lead to ineffective and premature bargaining agreement </a:t>
            </a:r>
            <a:endParaRPr lang="en-GB" dirty="0" smtClean="0"/>
          </a:p>
          <a:p>
            <a:endParaRPr lang="en-GB" dirty="0"/>
          </a:p>
        </p:txBody>
      </p:sp>
      <p:sp>
        <p:nvSpPr>
          <p:cNvPr id="4" name="Slide Number Placeholder 3"/>
          <p:cNvSpPr>
            <a:spLocks noGrp="1"/>
          </p:cNvSpPr>
          <p:nvPr>
            <p:ph type="sldNum" sz="quarter" idx="10"/>
          </p:nvPr>
        </p:nvSpPr>
        <p:spPr/>
        <p:txBody>
          <a:bodyPr/>
          <a:lstStyle/>
          <a:p>
            <a:fld id="{CE88EB8A-B353-43EA-8112-C7E60D802B04}" type="slidenum">
              <a:rPr lang="en-US" smtClean="0"/>
              <a:t>3</a:t>
            </a:fld>
            <a:endParaRPr lang="en-US" dirty="0"/>
          </a:p>
        </p:txBody>
      </p:sp>
    </p:spTree>
    <p:extLst>
      <p:ext uri="{BB962C8B-B14F-4D97-AF65-F5344CB8AC3E}">
        <p14:creationId xmlns:p14="http://schemas.microsoft.com/office/powerpoint/2010/main" val="563851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describes the</a:t>
            </a:r>
            <a:r>
              <a:rPr lang="en-GB" baseline="0" dirty="0" smtClean="0"/>
              <a:t> course taken in preparation for collective bargaining with worker’s representative listing disputes and issues faced by workers. The workers proposal highlights key concerns which forms basis for negotiation. After discussions, there is complete adherence to dominant viewpoints </a:t>
            </a:r>
          </a:p>
        </p:txBody>
      </p:sp>
      <p:sp>
        <p:nvSpPr>
          <p:cNvPr id="4" name="Slide Number Placeholder 3"/>
          <p:cNvSpPr>
            <a:spLocks noGrp="1"/>
          </p:cNvSpPr>
          <p:nvPr>
            <p:ph type="sldNum" sz="quarter" idx="10"/>
          </p:nvPr>
        </p:nvSpPr>
        <p:spPr/>
        <p:txBody>
          <a:bodyPr/>
          <a:lstStyle/>
          <a:p>
            <a:fld id="{CE88EB8A-B353-43EA-8112-C7E60D802B04}" type="slidenum">
              <a:rPr lang="en-US" smtClean="0"/>
              <a:t>4</a:t>
            </a:fld>
            <a:endParaRPr lang="en-US" dirty="0"/>
          </a:p>
        </p:txBody>
      </p:sp>
    </p:spTree>
    <p:extLst>
      <p:ext uri="{BB962C8B-B14F-4D97-AF65-F5344CB8AC3E}">
        <p14:creationId xmlns:p14="http://schemas.microsoft.com/office/powerpoint/2010/main" val="2806627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slides</a:t>
            </a:r>
            <a:r>
              <a:rPr lang="en-GB" baseline="0" dirty="0" smtClean="0"/>
              <a:t> offer an explanation identifying and arguing issues. The both parties act independently and no consultation is allowed between them. This step involves collection of facts concerning issues faced by workers . The issues are argued to substantiate elements contained in their proposal. In most cases, the negotiation is likely to break down and resume effectively while matter remains inclusive( Aria).</a:t>
            </a:r>
            <a:endParaRPr lang="en-GB" dirty="0"/>
          </a:p>
        </p:txBody>
      </p:sp>
      <p:sp>
        <p:nvSpPr>
          <p:cNvPr id="4" name="Slide Number Placeholder 3"/>
          <p:cNvSpPr>
            <a:spLocks noGrp="1"/>
          </p:cNvSpPr>
          <p:nvPr>
            <p:ph type="sldNum" sz="quarter" idx="10"/>
          </p:nvPr>
        </p:nvSpPr>
        <p:spPr/>
        <p:txBody>
          <a:bodyPr/>
          <a:lstStyle/>
          <a:p>
            <a:fld id="{CE88EB8A-B353-43EA-8112-C7E60D802B04}" type="slidenum">
              <a:rPr lang="en-US" smtClean="0"/>
              <a:t>5</a:t>
            </a:fld>
            <a:endParaRPr lang="en-US" dirty="0"/>
          </a:p>
        </p:txBody>
      </p:sp>
    </p:spTree>
    <p:extLst>
      <p:ext uri="{BB962C8B-B14F-4D97-AF65-F5344CB8AC3E}">
        <p14:creationId xmlns:p14="http://schemas.microsoft.com/office/powerpoint/2010/main" val="3452575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highlights</a:t>
            </a:r>
            <a:r>
              <a:rPr lang="en-GB" baseline="0" dirty="0" smtClean="0"/>
              <a:t> the manner in which the proposed negotiation will be carried out with a well spelled out activities to be performed and by who. A good negotiation procedure should show parties involved, time and sequence of the activities to be performed. </a:t>
            </a:r>
            <a:r>
              <a:rPr lang="en-GB" dirty="0" smtClean="0"/>
              <a:t>Union representative submit proposal acceptable to both parties.</a:t>
            </a:r>
            <a:r>
              <a:rPr lang="en-GB" baseline="0" dirty="0" smtClean="0"/>
              <a:t> </a:t>
            </a:r>
            <a:r>
              <a:rPr lang="en-GB" dirty="0" smtClean="0"/>
              <a:t>Subtle messages are send to show reaction after submission of proposal </a:t>
            </a:r>
          </a:p>
          <a:p>
            <a:endParaRPr lang="en-GB" dirty="0"/>
          </a:p>
        </p:txBody>
      </p:sp>
      <p:sp>
        <p:nvSpPr>
          <p:cNvPr id="4" name="Slide Number Placeholder 3"/>
          <p:cNvSpPr>
            <a:spLocks noGrp="1"/>
          </p:cNvSpPr>
          <p:nvPr>
            <p:ph type="sldNum" sz="quarter" idx="10"/>
          </p:nvPr>
        </p:nvSpPr>
        <p:spPr/>
        <p:txBody>
          <a:bodyPr/>
          <a:lstStyle/>
          <a:p>
            <a:fld id="{CE88EB8A-B353-43EA-8112-C7E60D802B04}" type="slidenum">
              <a:rPr lang="en-US" smtClean="0"/>
              <a:t>6</a:t>
            </a:fld>
            <a:endParaRPr lang="en-US" dirty="0"/>
          </a:p>
        </p:txBody>
      </p:sp>
    </p:spTree>
    <p:extLst>
      <p:ext uri="{BB962C8B-B14F-4D97-AF65-F5344CB8AC3E}">
        <p14:creationId xmlns:p14="http://schemas.microsoft.com/office/powerpoint/2010/main" val="2592009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slides describes proposal as very critical area in collective bargaining that guides understanding of negotiations </a:t>
            </a:r>
          </a:p>
          <a:p>
            <a:r>
              <a:rPr lang="en-GB" dirty="0" smtClean="0"/>
              <a:t>Proposal helps the</a:t>
            </a:r>
            <a:r>
              <a:rPr lang="en-GB" baseline="0" dirty="0" smtClean="0"/>
              <a:t> parties to know issues already submitted and it is based on signals </a:t>
            </a:r>
          </a:p>
        </p:txBody>
      </p:sp>
      <p:sp>
        <p:nvSpPr>
          <p:cNvPr id="4" name="Slide Number Placeholder 3"/>
          <p:cNvSpPr>
            <a:spLocks noGrp="1"/>
          </p:cNvSpPr>
          <p:nvPr>
            <p:ph type="sldNum" sz="quarter" idx="10"/>
          </p:nvPr>
        </p:nvSpPr>
        <p:spPr/>
        <p:txBody>
          <a:bodyPr/>
          <a:lstStyle/>
          <a:p>
            <a:fld id="{CE88EB8A-B353-43EA-8112-C7E60D802B04}" type="slidenum">
              <a:rPr lang="en-US" smtClean="0"/>
              <a:t>7</a:t>
            </a:fld>
            <a:endParaRPr lang="en-US" dirty="0"/>
          </a:p>
        </p:txBody>
      </p:sp>
    </p:spTree>
    <p:extLst>
      <p:ext uri="{BB962C8B-B14F-4D97-AF65-F5344CB8AC3E}">
        <p14:creationId xmlns:p14="http://schemas.microsoft.com/office/powerpoint/2010/main" val="4232986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slide concerns packaging where </a:t>
            </a:r>
            <a:r>
              <a:rPr lang="en-GB" dirty="0" smtClean="0"/>
              <a:t>In collecting bargaining, negotiator need to package proposals .This involves concession making</a:t>
            </a:r>
          </a:p>
          <a:p>
            <a:r>
              <a:rPr lang="en-GB" dirty="0" smtClean="0"/>
              <a:t>Where</a:t>
            </a:r>
            <a:r>
              <a:rPr lang="en-GB" baseline="0" dirty="0" smtClean="0"/>
              <a:t> tempting </a:t>
            </a:r>
            <a:r>
              <a:rPr lang="en-GB" dirty="0" smtClean="0"/>
              <a:t>items placed to the both sides .There is a need to ensure package are obtained from proposal (Nayab2011)</a:t>
            </a:r>
          </a:p>
        </p:txBody>
      </p:sp>
      <p:sp>
        <p:nvSpPr>
          <p:cNvPr id="4" name="Slide Number Placeholder 3"/>
          <p:cNvSpPr>
            <a:spLocks noGrp="1"/>
          </p:cNvSpPr>
          <p:nvPr>
            <p:ph type="sldNum" sz="quarter" idx="10"/>
          </p:nvPr>
        </p:nvSpPr>
        <p:spPr/>
        <p:txBody>
          <a:bodyPr/>
          <a:lstStyle/>
          <a:p>
            <a:fld id="{CE88EB8A-B353-43EA-8112-C7E60D802B04}" type="slidenum">
              <a:rPr lang="en-US" smtClean="0"/>
              <a:t>8</a:t>
            </a:fld>
            <a:endParaRPr lang="en-US" dirty="0"/>
          </a:p>
        </p:txBody>
      </p:sp>
    </p:spTree>
    <p:extLst>
      <p:ext uri="{BB962C8B-B14F-4D97-AF65-F5344CB8AC3E}">
        <p14:creationId xmlns:p14="http://schemas.microsoft.com/office/powerpoint/2010/main" val="454664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 slides discuses</a:t>
            </a:r>
            <a:r>
              <a:rPr lang="en-GB" baseline="0" dirty="0" smtClean="0"/>
              <a:t> the area of bargaining and ratification of agreement which  involves </a:t>
            </a:r>
            <a:r>
              <a:rPr lang="en-GB" dirty="0" smtClean="0"/>
              <a:t>A common ground for settlement for settlement is made by packaging presented by two parties.</a:t>
            </a:r>
            <a:r>
              <a:rPr lang="en-GB" baseline="0" dirty="0" smtClean="0"/>
              <a:t> </a:t>
            </a:r>
            <a:r>
              <a:rPr lang="en-GB" dirty="0" smtClean="0"/>
              <a:t>The process of bargaining then goes on till agreement s reached by two parties (Nayab 2011).</a:t>
            </a:r>
          </a:p>
          <a:p>
            <a:r>
              <a:rPr lang="en-GB" dirty="0" smtClean="0"/>
              <a:t>There must be an agreement on what has been discussed.</a:t>
            </a:r>
          </a:p>
          <a:p>
            <a:endParaRPr lang="en-GB" dirty="0"/>
          </a:p>
        </p:txBody>
      </p:sp>
      <p:sp>
        <p:nvSpPr>
          <p:cNvPr id="4" name="Slide Number Placeholder 3"/>
          <p:cNvSpPr>
            <a:spLocks noGrp="1"/>
          </p:cNvSpPr>
          <p:nvPr>
            <p:ph type="sldNum" sz="quarter" idx="10"/>
          </p:nvPr>
        </p:nvSpPr>
        <p:spPr/>
        <p:txBody>
          <a:bodyPr/>
          <a:lstStyle/>
          <a:p>
            <a:fld id="{CE88EB8A-B353-43EA-8112-C7E60D802B04}" type="slidenum">
              <a:rPr lang="en-US" smtClean="0"/>
              <a:t>9</a:t>
            </a:fld>
            <a:endParaRPr lang="en-US" dirty="0"/>
          </a:p>
        </p:txBody>
      </p:sp>
    </p:spTree>
    <p:extLst>
      <p:ext uri="{BB962C8B-B14F-4D97-AF65-F5344CB8AC3E}">
        <p14:creationId xmlns:p14="http://schemas.microsoft.com/office/powerpoint/2010/main" val="871327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slides</a:t>
            </a:r>
            <a:r>
              <a:rPr lang="en-GB" baseline="0" dirty="0" smtClean="0"/>
              <a:t> explores closure of collective bargaining which is done by administering the agreement. This is done after signing an agreement for the terms and conditions governing it( Aria).</a:t>
            </a:r>
            <a:endParaRPr lang="en-GB" dirty="0"/>
          </a:p>
        </p:txBody>
      </p:sp>
      <p:sp>
        <p:nvSpPr>
          <p:cNvPr id="4" name="Slide Number Placeholder 3"/>
          <p:cNvSpPr>
            <a:spLocks noGrp="1"/>
          </p:cNvSpPr>
          <p:nvPr>
            <p:ph type="sldNum" sz="quarter" idx="10"/>
          </p:nvPr>
        </p:nvSpPr>
        <p:spPr/>
        <p:txBody>
          <a:bodyPr/>
          <a:lstStyle/>
          <a:p>
            <a:fld id="{CE88EB8A-B353-43EA-8112-C7E60D802B04}" type="slidenum">
              <a:rPr lang="en-US" smtClean="0"/>
              <a:t>10</a:t>
            </a:fld>
            <a:endParaRPr lang="en-US" dirty="0"/>
          </a:p>
        </p:txBody>
      </p:sp>
    </p:spTree>
    <p:extLst>
      <p:ext uri="{BB962C8B-B14F-4D97-AF65-F5344CB8AC3E}">
        <p14:creationId xmlns:p14="http://schemas.microsoft.com/office/powerpoint/2010/main" val="3059360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655113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1186049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1258254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2036182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4013340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354369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2716522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335681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1780971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328394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3453710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81973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1602962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1971535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699767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890891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D628C-2D87-427F-A279-942EC248197C}" type="datetimeFigureOut">
              <a:rPr lang="en-US" smtClean="0"/>
              <a:t>6/1/2020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B08F68A-DBD5-4C58-BFC4-34F796E132BF}" type="slidenum">
              <a:rPr lang="en-US" smtClean="0"/>
              <a:t>‹#›</a:t>
            </a:fld>
            <a:endParaRPr lang="en-US" dirty="0"/>
          </a:p>
        </p:txBody>
      </p:sp>
    </p:spTree>
    <p:extLst>
      <p:ext uri="{BB962C8B-B14F-4D97-AF65-F5344CB8AC3E}">
        <p14:creationId xmlns:p14="http://schemas.microsoft.com/office/powerpoint/2010/main" val="599505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81D628C-2D87-427F-A279-942EC248197C}" type="datetimeFigureOut">
              <a:rPr lang="en-US" smtClean="0"/>
              <a:t>6/1/2020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B08F68A-DBD5-4C58-BFC4-34F796E132BF}" type="slidenum">
              <a:rPr lang="en-US" smtClean="0"/>
              <a:t>‹#›</a:t>
            </a:fld>
            <a:endParaRPr lang="en-US" dirty="0"/>
          </a:p>
        </p:txBody>
      </p:sp>
    </p:spTree>
    <p:extLst>
      <p:ext uri="{BB962C8B-B14F-4D97-AF65-F5344CB8AC3E}">
        <p14:creationId xmlns:p14="http://schemas.microsoft.com/office/powerpoint/2010/main" val="1642136044"/>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brighthub.com/office/human-resources/articles/107342/" TargetMode="External"/><Relationship Id="rId2" Type="http://schemas.openxmlformats.org/officeDocument/2006/relationships/hyperlink" Target="https://www.businessmanagementideas.com/human-resource-management-2/collective-bargaining-human-resource-management-2/collective-bargaining-process-7-step-by-step-process/19969" TargetMode="External"/><Relationship Id="rId1" Type="http://schemas.openxmlformats.org/officeDocument/2006/relationships/slideLayout" Target="../slideLayouts/slideLayout2.xml"/><Relationship Id="rId4" Type="http://schemas.openxmlformats.org/officeDocument/2006/relationships/hyperlink" Target="https://www.youtube.com/watch?v=AxD8VOHnmJ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04233" y="398207"/>
            <a:ext cx="8825658" cy="3229898"/>
          </a:xfrm>
        </p:spPr>
        <p:txBody>
          <a:bodyPr/>
          <a:lstStyle/>
          <a:p>
            <a:pPr algn="ctr"/>
            <a:r>
              <a:rPr lang="en-GB" sz="3600" dirty="0" smtClean="0">
                <a:latin typeface="Times New Roman" panose="02020603050405020304" pitchFamily="18" charset="0"/>
                <a:cs typeface="Times New Roman" panose="02020603050405020304" pitchFamily="18" charset="0"/>
              </a:rPr>
              <a:t/>
            </a:r>
            <a:br>
              <a:rPr lang="en-GB" sz="3600" dirty="0" smtClean="0">
                <a:latin typeface="Times New Roman" panose="02020603050405020304" pitchFamily="18" charset="0"/>
                <a:cs typeface="Times New Roman" panose="02020603050405020304" pitchFamily="18" charset="0"/>
              </a:rPr>
            </a:br>
            <a:r>
              <a:rPr lang="en-GB" sz="3600" dirty="0">
                <a:latin typeface="Times New Roman" panose="02020603050405020304" pitchFamily="18" charset="0"/>
                <a:cs typeface="Times New Roman" panose="02020603050405020304" pitchFamily="18" charset="0"/>
              </a:rPr>
              <a:t/>
            </a:r>
            <a:br>
              <a:rPr lang="en-GB" sz="3600" dirty="0">
                <a:latin typeface="Times New Roman" panose="02020603050405020304" pitchFamily="18" charset="0"/>
                <a:cs typeface="Times New Roman" panose="02020603050405020304" pitchFamily="18" charset="0"/>
              </a:rPr>
            </a:br>
            <a:r>
              <a:rPr lang="en-GB" sz="3600" dirty="0" smtClean="0">
                <a:latin typeface="Times New Roman" panose="02020603050405020304" pitchFamily="18" charset="0"/>
                <a:cs typeface="Times New Roman" panose="02020603050405020304" pitchFamily="18" charset="0"/>
              </a:rPr>
              <a:t/>
            </a:r>
            <a:br>
              <a:rPr lang="en-GB" sz="3600" dirty="0" smtClean="0">
                <a:latin typeface="Times New Roman" panose="02020603050405020304" pitchFamily="18" charset="0"/>
                <a:cs typeface="Times New Roman" panose="02020603050405020304" pitchFamily="18" charset="0"/>
              </a:rPr>
            </a:br>
            <a:r>
              <a:rPr lang="en-GB" sz="3600" dirty="0">
                <a:latin typeface="Times New Roman" panose="02020603050405020304" pitchFamily="18" charset="0"/>
                <a:cs typeface="Times New Roman" panose="02020603050405020304" pitchFamily="18" charset="0"/>
              </a:rPr>
              <a:t/>
            </a:r>
            <a:br>
              <a:rPr lang="en-GB" sz="3600" dirty="0">
                <a:latin typeface="Times New Roman" panose="02020603050405020304" pitchFamily="18" charset="0"/>
                <a:cs typeface="Times New Roman" panose="02020603050405020304" pitchFamily="18" charset="0"/>
              </a:rPr>
            </a:br>
            <a:r>
              <a:rPr lang="en-GB" sz="3600" dirty="0" smtClean="0">
                <a:latin typeface="Times New Roman" panose="02020603050405020304" pitchFamily="18" charset="0"/>
                <a:cs typeface="Times New Roman" panose="02020603050405020304" pitchFamily="18" charset="0"/>
              </a:rPr>
              <a:t/>
            </a:r>
            <a:br>
              <a:rPr lang="en-GB" sz="3600" dirty="0" smtClean="0">
                <a:latin typeface="Times New Roman" panose="02020603050405020304" pitchFamily="18" charset="0"/>
                <a:cs typeface="Times New Roman" panose="02020603050405020304" pitchFamily="18" charset="0"/>
              </a:rPr>
            </a:br>
            <a:r>
              <a:rPr lang="en-GB" sz="3600" dirty="0">
                <a:latin typeface="Times New Roman" panose="02020603050405020304" pitchFamily="18" charset="0"/>
                <a:cs typeface="Times New Roman" panose="02020603050405020304" pitchFamily="18" charset="0"/>
              </a:rPr>
              <a:t/>
            </a:r>
            <a:br>
              <a:rPr lang="en-GB" sz="3600" dirty="0">
                <a:latin typeface="Times New Roman" panose="02020603050405020304" pitchFamily="18" charset="0"/>
                <a:cs typeface="Times New Roman" panose="02020603050405020304" pitchFamily="18" charset="0"/>
              </a:rPr>
            </a:br>
            <a:r>
              <a:rPr lang="en-GB" sz="3600" dirty="0" smtClean="0">
                <a:latin typeface="Times New Roman" panose="02020603050405020304" pitchFamily="18" charset="0"/>
                <a:cs typeface="Times New Roman" panose="02020603050405020304" pitchFamily="18" charset="0"/>
              </a:rPr>
              <a:t/>
            </a:r>
            <a:br>
              <a:rPr lang="en-GB" sz="3600" dirty="0" smtClean="0">
                <a:latin typeface="Times New Roman" panose="02020603050405020304" pitchFamily="18" charset="0"/>
                <a:cs typeface="Times New Roman" panose="02020603050405020304" pitchFamily="18" charset="0"/>
              </a:rPr>
            </a:br>
            <a:r>
              <a:rPr lang="en-GB" sz="3600" dirty="0">
                <a:latin typeface="Times New Roman" panose="02020603050405020304" pitchFamily="18" charset="0"/>
                <a:cs typeface="Times New Roman" panose="02020603050405020304" pitchFamily="18" charset="0"/>
              </a:rPr>
              <a:t/>
            </a:r>
            <a:br>
              <a:rPr lang="en-GB" sz="3600" dirty="0">
                <a:latin typeface="Times New Roman" panose="02020603050405020304" pitchFamily="18" charset="0"/>
                <a:cs typeface="Times New Roman" panose="02020603050405020304" pitchFamily="18" charset="0"/>
              </a:rPr>
            </a:br>
            <a:r>
              <a:rPr lang="en-GB" sz="3600" dirty="0" smtClean="0">
                <a:latin typeface="Times New Roman" panose="02020603050405020304" pitchFamily="18" charset="0"/>
                <a:cs typeface="Times New Roman" panose="02020603050405020304" pitchFamily="18" charset="0"/>
              </a:rPr>
              <a:t>Collective bargaining process</a:t>
            </a:r>
            <a:r>
              <a:rPr lang="en-GB" sz="3600" dirty="0">
                <a:latin typeface="Times New Roman" panose="02020603050405020304" pitchFamily="18" charset="0"/>
                <a:cs typeface="Times New Roman" panose="02020603050405020304" pitchFamily="18" charset="0"/>
              </a:rPr>
              <a:t/>
            </a:r>
            <a:br>
              <a:rPr lang="en-GB" sz="3600" dirty="0">
                <a:latin typeface="Times New Roman" panose="02020603050405020304" pitchFamily="18" charset="0"/>
                <a:cs typeface="Times New Roman" panose="02020603050405020304" pitchFamily="18" charset="0"/>
              </a:rPr>
            </a:br>
            <a:r>
              <a:rPr lang="en-GB" sz="3600" dirty="0" smtClean="0">
                <a:latin typeface="Times New Roman" panose="02020603050405020304" pitchFamily="18" charset="0"/>
                <a:cs typeface="Times New Roman" panose="02020603050405020304" pitchFamily="18" charset="0"/>
              </a:rPr>
              <a:t>Name </a:t>
            </a:r>
            <a:endParaRPr lang="en-GB" sz="3600" dirty="0">
              <a:latin typeface="Times New Roman" panose="02020603050405020304" pitchFamily="18" charset="0"/>
              <a:cs typeface="Times New Roman" panose="02020603050405020304" pitchFamily="18" charset="0"/>
            </a:endParaRPr>
          </a:p>
        </p:txBody>
      </p:sp>
      <p:sp>
        <p:nvSpPr>
          <p:cNvPr id="5" name="Subtitle 4"/>
          <p:cNvSpPr>
            <a:spLocks noGrp="1"/>
          </p:cNvSpPr>
          <p:nvPr>
            <p:ph type="subTitle" idx="1"/>
          </p:nvPr>
        </p:nvSpPr>
        <p:spPr>
          <a:xfrm>
            <a:off x="1036968" y="3834581"/>
            <a:ext cx="8825658" cy="1474838"/>
          </a:xfrm>
        </p:spPr>
        <p:txBody>
          <a:bodyPr>
            <a:noAutofit/>
          </a:bodyPr>
          <a:lstStyle/>
          <a:p>
            <a:pPr algn="ctr"/>
            <a:r>
              <a:rPr lang="en-GB" sz="3200" cap="none" dirty="0">
                <a:latin typeface="Times New Roman" panose="02020603050405020304" pitchFamily="18" charset="0"/>
                <a:cs typeface="Times New Roman" panose="02020603050405020304" pitchFamily="18" charset="0"/>
              </a:rPr>
              <a:t>I</a:t>
            </a:r>
            <a:r>
              <a:rPr lang="en-GB" sz="3200" cap="none" dirty="0" smtClean="0">
                <a:latin typeface="Times New Roman" panose="02020603050405020304" pitchFamily="18" charset="0"/>
                <a:cs typeface="Times New Roman" panose="02020603050405020304" pitchFamily="18" charset="0"/>
              </a:rPr>
              <a:t>nstitution </a:t>
            </a:r>
          </a:p>
          <a:p>
            <a:pPr algn="ctr"/>
            <a:r>
              <a:rPr lang="en-GB" sz="3200" cap="none" dirty="0" smtClean="0">
                <a:latin typeface="Times New Roman" panose="02020603050405020304" pitchFamily="18" charset="0"/>
                <a:cs typeface="Times New Roman" panose="02020603050405020304" pitchFamily="18" charset="0"/>
              </a:rPr>
              <a:t>date </a:t>
            </a:r>
            <a:endParaRPr lang="en-GB" sz="32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2521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36695"/>
          </a:xfrm>
        </p:spPr>
        <p:txBody>
          <a:bodyPr/>
          <a:lstStyle/>
          <a:p>
            <a:r>
              <a:rPr lang="en-GB" dirty="0" smtClean="0"/>
              <a:t>Introduction </a:t>
            </a:r>
            <a:endParaRPr lang="en-GB" dirty="0"/>
          </a:p>
        </p:txBody>
      </p:sp>
      <p:sp>
        <p:nvSpPr>
          <p:cNvPr id="3" name="Content Placeholder 2"/>
          <p:cNvSpPr>
            <a:spLocks noGrp="1"/>
          </p:cNvSpPr>
          <p:nvPr>
            <p:ph idx="1"/>
          </p:nvPr>
        </p:nvSpPr>
        <p:spPr/>
        <p:txBody>
          <a:bodyPr>
            <a:normAutofit/>
          </a:bodyPr>
          <a:lstStyle/>
          <a:p>
            <a:r>
              <a:rPr lang="en-GB" dirty="0" smtClean="0"/>
              <a:t>For any form of business to achieve its objective a good planning is vital</a:t>
            </a:r>
          </a:p>
          <a:p>
            <a:r>
              <a:rPr lang="en-GB" dirty="0" smtClean="0"/>
              <a:t>The planning involves coming up with a process, suggesting steps and procedure on how desired goal or objective can be achieved </a:t>
            </a:r>
          </a:p>
          <a:p>
            <a:r>
              <a:rPr lang="en-GB" dirty="0" smtClean="0"/>
              <a:t>Collective bargaining is just a process of conferring in good faith between employer and employee aimed at understanding terms and conditions in workplace</a:t>
            </a:r>
          </a:p>
          <a:p>
            <a:r>
              <a:rPr lang="en-GB" dirty="0" smtClean="0"/>
              <a:t>It  is viewed as a mechanism of redressing  a dispute through employee-employer negotiations</a:t>
            </a:r>
          </a:p>
          <a:p>
            <a:r>
              <a:rPr lang="en-GB" dirty="0" smtClean="0"/>
              <a:t>What is its scope?</a:t>
            </a:r>
          </a:p>
        </p:txBody>
      </p:sp>
    </p:spTree>
    <p:extLst>
      <p:ext uri="{BB962C8B-B14F-4D97-AF65-F5344CB8AC3E}">
        <p14:creationId xmlns:p14="http://schemas.microsoft.com/office/powerpoint/2010/main" val="252838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Seven areas of Collective bargaining process </a:t>
            </a:r>
            <a:endParaRPr lang="en-GB" sz="3200" dirty="0">
              <a:latin typeface="Times New Roman" panose="02020603050405020304" pitchFamily="18" charset="0"/>
              <a:cs typeface="Times New Roman" panose="02020603050405020304" pitchFamily="18" charset="0"/>
            </a:endParaRPr>
          </a:p>
        </p:txBody>
      </p:sp>
      <p:sp>
        <p:nvSpPr>
          <p:cNvPr id="7" name="Text Placeholder 6"/>
          <p:cNvSpPr>
            <a:spLocks noGrp="1"/>
          </p:cNvSpPr>
          <p:nvPr>
            <p:ph type="body" idx="1"/>
          </p:nvPr>
        </p:nvSpPr>
        <p:spPr/>
        <p:txBody>
          <a:bodyPr/>
          <a:lstStyle/>
          <a:p>
            <a:r>
              <a:rPr lang="en-GB" dirty="0" smtClean="0"/>
              <a:t>Steps </a:t>
            </a:r>
            <a:endParaRPr lang="en-GB" dirty="0"/>
          </a:p>
        </p:txBody>
      </p:sp>
      <p:sp>
        <p:nvSpPr>
          <p:cNvPr id="3" name="Content Placeholder 2"/>
          <p:cNvSpPr>
            <a:spLocks noGrp="1"/>
          </p:cNvSpPr>
          <p:nvPr>
            <p:ph sz="half" idx="2"/>
          </p:nvPr>
        </p:nvSpPr>
        <p:spPr/>
        <p:txBody>
          <a:bodyPr/>
          <a:lstStyle/>
          <a:p>
            <a:r>
              <a:rPr lang="en-GB" dirty="0" smtClean="0"/>
              <a:t>Preparation for negotiation </a:t>
            </a:r>
          </a:p>
          <a:p>
            <a:r>
              <a:rPr lang="en-GB" dirty="0" smtClean="0"/>
              <a:t>Identifying and arguing bargaining issues </a:t>
            </a:r>
          </a:p>
          <a:p>
            <a:r>
              <a:rPr lang="en-GB" dirty="0" smtClean="0"/>
              <a:t>Negotiation procedure and signalling  </a:t>
            </a:r>
          </a:p>
          <a:p>
            <a:r>
              <a:rPr lang="en-GB" dirty="0" smtClean="0"/>
              <a:t>Proposal </a:t>
            </a:r>
          </a:p>
          <a:p>
            <a:r>
              <a:rPr lang="en-GB" dirty="0" smtClean="0"/>
              <a:t>Packaging </a:t>
            </a:r>
          </a:p>
          <a:p>
            <a:r>
              <a:rPr lang="en-GB" dirty="0" smtClean="0"/>
              <a:t>Bargaining </a:t>
            </a:r>
          </a:p>
          <a:p>
            <a:r>
              <a:rPr lang="en-GB" dirty="0" smtClean="0"/>
              <a:t>Agreement administration </a:t>
            </a:r>
            <a:endParaRPr lang="en-GB" dirty="0"/>
          </a:p>
        </p:txBody>
      </p:sp>
      <p:sp>
        <p:nvSpPr>
          <p:cNvPr id="8" name="Text Placeholder 7"/>
          <p:cNvSpPr>
            <a:spLocks noGrp="1"/>
          </p:cNvSpPr>
          <p:nvPr>
            <p:ph type="body" sz="quarter" idx="3"/>
          </p:nvPr>
        </p:nvSpPr>
        <p:spPr>
          <a:xfrm>
            <a:off x="7410893" y="1302862"/>
            <a:ext cx="1756398" cy="576262"/>
          </a:xfrm>
        </p:spPr>
        <p:txBody>
          <a:bodyPr/>
          <a:lstStyle/>
          <a:p>
            <a:r>
              <a:rPr lang="en-GB" sz="2000" dirty="0" smtClean="0">
                <a:latin typeface="Times New Roman" panose="02020603050405020304" pitchFamily="18" charset="0"/>
                <a:cs typeface="Times New Roman" panose="02020603050405020304" pitchFamily="18" charset="0"/>
              </a:rPr>
              <a:t>image </a:t>
            </a:r>
            <a:endParaRPr lang="en-GB" sz="2000" dirty="0">
              <a:latin typeface="Times New Roman" panose="02020603050405020304" pitchFamily="18" charset="0"/>
              <a:cs typeface="Times New Roman" panose="02020603050405020304" pitchFamily="18" charset="0"/>
            </a:endParaRPr>
          </a:p>
        </p:txBody>
      </p:sp>
      <p:pic>
        <p:nvPicPr>
          <p:cNvPr id="10" name="Content Placeholder 9"/>
          <p:cNvPicPr>
            <a:picLocks noGrp="1" noChangeAspect="1"/>
          </p:cNvPicPr>
          <p:nvPr>
            <p:ph sz="quarter" idx="4"/>
          </p:nvPr>
        </p:nvPicPr>
        <p:blipFill>
          <a:blip r:embed="rId3"/>
          <a:stretch>
            <a:fillRect/>
          </a:stretch>
        </p:blipFill>
        <p:spPr>
          <a:xfrm>
            <a:off x="8105298" y="2397612"/>
            <a:ext cx="2469142" cy="1658679"/>
          </a:xfrm>
          <a:prstGeom prst="rect">
            <a:avLst/>
          </a:prstGeom>
        </p:spPr>
      </p:pic>
      <p:pic>
        <p:nvPicPr>
          <p:cNvPr id="11" name="Picture 10"/>
          <p:cNvPicPr>
            <a:picLocks noChangeAspect="1"/>
          </p:cNvPicPr>
          <p:nvPr/>
        </p:nvPicPr>
        <p:blipFill>
          <a:blip r:embed="rId4"/>
          <a:stretch>
            <a:fillRect/>
          </a:stretch>
        </p:blipFill>
        <p:spPr>
          <a:xfrm>
            <a:off x="7304566" y="2397612"/>
            <a:ext cx="800731" cy="2913543"/>
          </a:xfrm>
          <a:prstGeom prst="rect">
            <a:avLst/>
          </a:prstGeom>
        </p:spPr>
      </p:pic>
    </p:spTree>
    <p:extLst>
      <p:ext uri="{BB962C8B-B14F-4D97-AF65-F5344CB8AC3E}">
        <p14:creationId xmlns:p14="http://schemas.microsoft.com/office/powerpoint/2010/main" val="2651513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46111" y="452718"/>
            <a:ext cx="9404723" cy="865443"/>
          </a:xfrm>
        </p:spPr>
        <p:txBody>
          <a:bodyPr/>
          <a:lstStyle/>
          <a:p>
            <a:r>
              <a:rPr lang="en-GB" sz="2400" dirty="0" smtClean="0">
                <a:latin typeface="Times New Roman" panose="02020603050405020304" pitchFamily="18" charset="0"/>
                <a:cs typeface="Times New Roman" panose="02020603050405020304" pitchFamily="18" charset="0"/>
              </a:rPr>
              <a:t>Preparation for negotiation/Bargaining </a:t>
            </a:r>
            <a:endParaRPr lang="en-GB" sz="2400"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p:txBody>
          <a:bodyPr/>
          <a:lstStyle/>
          <a:p>
            <a:r>
              <a:rPr lang="en-GB" dirty="0" smtClean="0"/>
              <a:t>This is the initial step that brings worker’s representative and employer in a dialog </a:t>
            </a:r>
          </a:p>
          <a:p>
            <a:r>
              <a:rPr lang="en-GB" dirty="0" smtClean="0"/>
              <a:t>List of proposals concerning dispute under discussion is prepared </a:t>
            </a:r>
          </a:p>
          <a:p>
            <a:r>
              <a:rPr lang="en-GB" dirty="0" smtClean="0"/>
              <a:t>Any issue, Changes in  working conditions and needed improvement are highlighted in worker’s proposals and becomes basis to be followed during negotiation </a:t>
            </a:r>
          </a:p>
          <a:p>
            <a:r>
              <a:rPr lang="en-GB" dirty="0" smtClean="0"/>
              <a:t>Upon a successful discussions, the dominant viewpoint is adhered to  </a:t>
            </a:r>
          </a:p>
        </p:txBody>
      </p:sp>
    </p:spTree>
    <p:extLst>
      <p:ext uri="{BB962C8B-B14F-4D97-AF65-F5344CB8AC3E}">
        <p14:creationId xmlns:p14="http://schemas.microsoft.com/office/powerpoint/2010/main" val="3148588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478" y="613041"/>
            <a:ext cx="9404723" cy="865719"/>
          </a:xfrm>
        </p:spPr>
        <p:txBody>
          <a:bodyPr/>
          <a:lstStyle/>
          <a:p>
            <a:r>
              <a:rPr lang="en-GB" sz="2800" dirty="0">
                <a:latin typeface="Times New Roman" panose="02020603050405020304" pitchFamily="18" charset="0"/>
                <a:cs typeface="Times New Roman" panose="02020603050405020304" pitchFamily="18" charset="0"/>
              </a:rPr>
              <a:t>Identification of bargaining </a:t>
            </a:r>
            <a:r>
              <a:rPr lang="en-GB" sz="2800" dirty="0" smtClean="0">
                <a:latin typeface="Times New Roman" panose="02020603050405020304" pitchFamily="18" charset="0"/>
                <a:cs typeface="Times New Roman" panose="02020603050405020304" pitchFamily="18" charset="0"/>
              </a:rPr>
              <a:t>issues and arguing  </a:t>
            </a:r>
            <a:r>
              <a:rPr lang="en-GB" sz="2800" dirty="0">
                <a:latin typeface="Times New Roman" panose="02020603050405020304" pitchFamily="18" charset="0"/>
                <a:cs typeface="Times New Roman" panose="02020603050405020304" pitchFamily="18" charset="0"/>
              </a:rPr>
              <a:t/>
            </a:r>
            <a:br>
              <a:rPr lang="en-GB" sz="2800" dirty="0">
                <a:latin typeface="Times New Roman" panose="02020603050405020304" pitchFamily="18" charset="0"/>
                <a:cs typeface="Times New Roman" panose="02020603050405020304" pitchFamily="18" charset="0"/>
              </a:rPr>
            </a:b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52437" y="1478760"/>
            <a:ext cx="8946541" cy="4195481"/>
          </a:xfrm>
        </p:spPr>
        <p:txBody>
          <a:bodyPr/>
          <a:lstStyle/>
          <a:p>
            <a:r>
              <a:rPr lang="en-GB" dirty="0" smtClean="0"/>
              <a:t>Issues concerning workers are identified before any engagement in negotiation</a:t>
            </a:r>
          </a:p>
          <a:p>
            <a:r>
              <a:rPr lang="en-GB" dirty="0" smtClean="0"/>
              <a:t>Facts related to the workers issues is gathered in details</a:t>
            </a:r>
          </a:p>
          <a:p>
            <a:r>
              <a:rPr lang="en-GB" dirty="0" smtClean="0"/>
              <a:t>Identification of issues to be negotiated is critical in avoiding confusion during discussion</a:t>
            </a:r>
          </a:p>
          <a:p>
            <a:r>
              <a:rPr lang="en-GB" dirty="0" smtClean="0"/>
              <a:t>Negotiator is expected to  have Proficient knowledge concerning issue under discussion for the negotiation to be effective and necessitate solution to issues being discussed</a:t>
            </a:r>
          </a:p>
          <a:p>
            <a:r>
              <a:rPr lang="en-GB" dirty="0" smtClean="0"/>
              <a:t>The workers argues to substantiate issues contained in their proposal </a:t>
            </a:r>
          </a:p>
          <a:p>
            <a:r>
              <a:rPr lang="en-GB" dirty="0" smtClean="0"/>
              <a:t>Both parties begin their cases firmly with no consultation between them</a:t>
            </a:r>
            <a:endParaRPr lang="en-GB" dirty="0"/>
          </a:p>
        </p:txBody>
      </p:sp>
    </p:spTree>
    <p:extLst>
      <p:ext uri="{BB962C8B-B14F-4D97-AF65-F5344CB8AC3E}">
        <p14:creationId xmlns:p14="http://schemas.microsoft.com/office/powerpoint/2010/main" val="2526115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dirty="0" smtClean="0">
                <a:latin typeface="Times New Roman" panose="02020603050405020304" pitchFamily="18" charset="0"/>
                <a:cs typeface="Times New Roman" panose="02020603050405020304" pitchFamily="18" charset="0"/>
              </a:rPr>
              <a:t>Negotiation procedure  and signalling </a:t>
            </a:r>
            <a:endParaRPr lang="en-GB" sz="2000"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p:txBody>
          <a:bodyPr/>
          <a:lstStyle/>
          <a:p>
            <a:r>
              <a:rPr lang="en-GB" dirty="0" smtClean="0"/>
              <a:t>Negotiation procedure </a:t>
            </a:r>
            <a:endParaRPr lang="en-GB" dirty="0"/>
          </a:p>
        </p:txBody>
      </p:sp>
      <p:sp>
        <p:nvSpPr>
          <p:cNvPr id="3" name="Content Placeholder 2"/>
          <p:cNvSpPr>
            <a:spLocks noGrp="1"/>
          </p:cNvSpPr>
          <p:nvPr>
            <p:ph sz="half" idx="2"/>
          </p:nvPr>
        </p:nvSpPr>
        <p:spPr/>
        <p:txBody>
          <a:bodyPr>
            <a:normAutofit fontScale="85000" lnSpcReduction="20000"/>
          </a:bodyPr>
          <a:lstStyle/>
          <a:p>
            <a:r>
              <a:rPr lang="en-GB" dirty="0" smtClean="0"/>
              <a:t>This involve the manner in which negotiation would take place </a:t>
            </a:r>
          </a:p>
          <a:p>
            <a:r>
              <a:rPr lang="en-GB" dirty="0" smtClean="0"/>
              <a:t>It is simply a negotiation method</a:t>
            </a:r>
          </a:p>
          <a:p>
            <a:r>
              <a:rPr lang="en-GB" dirty="0" smtClean="0"/>
              <a:t>It shows what activities to be carried out </a:t>
            </a:r>
          </a:p>
          <a:p>
            <a:r>
              <a:rPr lang="en-GB" dirty="0" smtClean="0"/>
              <a:t>Its shows who would perform those activities </a:t>
            </a:r>
          </a:p>
          <a:p>
            <a:r>
              <a:rPr lang="en-GB" dirty="0" smtClean="0"/>
              <a:t>The sequence and time of such activities is well laid down </a:t>
            </a:r>
          </a:p>
          <a:p>
            <a:r>
              <a:rPr lang="en-GB" dirty="0" smtClean="0"/>
              <a:t>For example </a:t>
            </a:r>
            <a:r>
              <a:rPr lang="en-GB" dirty="0"/>
              <a:t>Union representative submit proposal acceptable to both parties </a:t>
            </a:r>
          </a:p>
          <a:p>
            <a:r>
              <a:rPr lang="en-GB" dirty="0"/>
              <a:t>Subtle messages are send to show reaction after </a:t>
            </a:r>
            <a:r>
              <a:rPr lang="en-GB" dirty="0" smtClean="0"/>
              <a:t>submission </a:t>
            </a:r>
            <a:r>
              <a:rPr lang="en-GB" dirty="0"/>
              <a:t>of proposal </a:t>
            </a:r>
            <a:endParaRPr lang="en-GB" dirty="0" smtClean="0"/>
          </a:p>
          <a:p>
            <a:r>
              <a:rPr lang="en-GB" dirty="0" smtClean="0"/>
              <a:t>Negotiation procedure is a very clear position in negotiator's mind(Aria). </a:t>
            </a:r>
            <a:endParaRPr lang="en-GB" dirty="0"/>
          </a:p>
        </p:txBody>
      </p:sp>
      <p:sp>
        <p:nvSpPr>
          <p:cNvPr id="5" name="Text Placeholder 4"/>
          <p:cNvSpPr>
            <a:spLocks noGrp="1"/>
          </p:cNvSpPr>
          <p:nvPr>
            <p:ph type="body" sz="quarter" idx="3"/>
          </p:nvPr>
        </p:nvSpPr>
        <p:spPr/>
        <p:txBody>
          <a:bodyPr/>
          <a:lstStyle/>
          <a:p>
            <a:r>
              <a:rPr lang="en-GB" dirty="0" smtClean="0"/>
              <a:t>Image of negotiation</a:t>
            </a:r>
            <a:endParaRPr lang="en-GB" dirty="0"/>
          </a:p>
        </p:txBody>
      </p:sp>
      <p:pic>
        <p:nvPicPr>
          <p:cNvPr id="7" name="Content Placeholder 6"/>
          <p:cNvPicPr>
            <a:picLocks noGrp="1" noChangeAspect="1"/>
          </p:cNvPicPr>
          <p:nvPr>
            <p:ph sz="quarter" idx="4"/>
          </p:nvPr>
        </p:nvPicPr>
        <p:blipFill>
          <a:blip r:embed="rId3"/>
          <a:stretch>
            <a:fillRect/>
          </a:stretch>
        </p:blipFill>
        <p:spPr>
          <a:xfrm>
            <a:off x="5990431" y="3585369"/>
            <a:ext cx="3724275" cy="1600200"/>
          </a:xfrm>
          <a:prstGeom prst="rect">
            <a:avLst/>
          </a:prstGeom>
        </p:spPr>
      </p:pic>
    </p:spTree>
    <p:extLst>
      <p:ext uri="{BB962C8B-B14F-4D97-AF65-F5344CB8AC3E}">
        <p14:creationId xmlns:p14="http://schemas.microsoft.com/office/powerpoint/2010/main" val="3458589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latin typeface="Times New Roman" panose="02020603050405020304" pitchFamily="18" charset="0"/>
                <a:cs typeface="Times New Roman" panose="02020603050405020304" pitchFamily="18" charset="0"/>
              </a:rPr>
              <a:t>Proposing and reaching agreement </a:t>
            </a:r>
            <a:endParaRPr lang="en-GB" sz="2800" dirty="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idx="1"/>
          </p:nvPr>
        </p:nvSpPr>
        <p:spPr>
          <a:xfrm>
            <a:off x="1103312" y="1152983"/>
            <a:ext cx="4396338" cy="576262"/>
          </a:xfrm>
        </p:spPr>
        <p:txBody>
          <a:bodyPr/>
          <a:lstStyle/>
          <a:p>
            <a:r>
              <a:rPr lang="en-GB" sz="2000" dirty="0">
                <a:latin typeface="Times New Roman" panose="02020603050405020304" pitchFamily="18" charset="0"/>
                <a:cs typeface="Times New Roman" panose="02020603050405020304" pitchFamily="18" charset="0"/>
              </a:rPr>
              <a:t>Proposing and reaching agreement </a:t>
            </a:r>
            <a:endParaRPr lang="en-GB" sz="2000" dirty="0"/>
          </a:p>
        </p:txBody>
      </p:sp>
      <p:sp>
        <p:nvSpPr>
          <p:cNvPr id="3" name="Content Placeholder 2"/>
          <p:cNvSpPr>
            <a:spLocks noGrp="1"/>
          </p:cNvSpPr>
          <p:nvPr>
            <p:ph sz="half" idx="2"/>
          </p:nvPr>
        </p:nvSpPr>
        <p:spPr>
          <a:xfrm>
            <a:off x="1103311" y="1930141"/>
            <a:ext cx="5552670" cy="3741738"/>
          </a:xfrm>
        </p:spPr>
        <p:txBody>
          <a:bodyPr>
            <a:normAutofit fontScale="77500" lnSpcReduction="20000"/>
          </a:bodyPr>
          <a:lstStyle/>
          <a:p>
            <a:r>
              <a:rPr lang="en-GB" dirty="0" smtClean="0"/>
              <a:t>Proposal is a very essential area of collective bargaining</a:t>
            </a:r>
          </a:p>
          <a:p>
            <a:r>
              <a:rPr lang="en-GB" dirty="0" smtClean="0"/>
              <a:t>Parties meet and submit their demand inform of a proposal</a:t>
            </a:r>
          </a:p>
          <a:p>
            <a:r>
              <a:rPr lang="en-GB" dirty="0" smtClean="0"/>
              <a:t>The trade union must submit their demand to the management</a:t>
            </a:r>
          </a:p>
          <a:p>
            <a:r>
              <a:rPr lang="en-GB" dirty="0" smtClean="0"/>
              <a:t>It guides  negotiation by understanding issues submitted and probably how it is going to end </a:t>
            </a:r>
            <a:r>
              <a:rPr lang="en-GB" dirty="0"/>
              <a:t>(</a:t>
            </a:r>
            <a:r>
              <a:rPr lang="en-GB" dirty="0"/>
              <a:t>Nayab</a:t>
            </a:r>
            <a:r>
              <a:rPr lang="en-GB" dirty="0"/>
              <a:t> 2011</a:t>
            </a:r>
            <a:r>
              <a:rPr lang="en-GB" dirty="0" smtClean="0"/>
              <a:t>).</a:t>
            </a:r>
          </a:p>
          <a:p>
            <a:r>
              <a:rPr lang="en-GB" dirty="0" smtClean="0"/>
              <a:t>The proposal is based on signals already sent </a:t>
            </a:r>
          </a:p>
          <a:p>
            <a:r>
              <a:rPr lang="en-GB" dirty="0" smtClean="0"/>
              <a:t>One side make proposal aimed at ending</a:t>
            </a:r>
          </a:p>
          <a:p>
            <a:pPr marL="0" indent="0">
              <a:buNone/>
            </a:pPr>
            <a:r>
              <a:rPr lang="en-GB" dirty="0" smtClean="0"/>
              <a:t>a). Argument </a:t>
            </a:r>
          </a:p>
          <a:p>
            <a:pPr marL="0" indent="0">
              <a:buNone/>
            </a:pPr>
            <a:r>
              <a:rPr lang="en-GB" dirty="0" smtClean="0"/>
              <a:t>b). Reach settlement </a:t>
            </a:r>
          </a:p>
          <a:p>
            <a:pPr marL="0" indent="0">
              <a:buNone/>
            </a:pPr>
            <a:r>
              <a:rPr lang="en-GB" dirty="0" smtClean="0"/>
              <a:t>The proposal involves arguments of reconciliation by the parties in regard to the send signals and after reaching mutual agreement( Aria)</a:t>
            </a:r>
          </a:p>
        </p:txBody>
      </p:sp>
      <p:sp>
        <p:nvSpPr>
          <p:cNvPr id="5" name="Text Placeholder 4"/>
          <p:cNvSpPr>
            <a:spLocks noGrp="1"/>
          </p:cNvSpPr>
          <p:nvPr>
            <p:ph type="body" sz="quarter" idx="3"/>
          </p:nvPr>
        </p:nvSpPr>
        <p:spPr>
          <a:xfrm>
            <a:off x="7878726" y="1905000"/>
            <a:ext cx="2172108" cy="576262"/>
          </a:xfrm>
        </p:spPr>
        <p:txBody>
          <a:bodyPr/>
          <a:lstStyle/>
          <a:p>
            <a:r>
              <a:rPr lang="en-GB" dirty="0" smtClean="0"/>
              <a:t>Image </a:t>
            </a:r>
            <a:endParaRPr lang="en-GB" dirty="0"/>
          </a:p>
        </p:txBody>
      </p:sp>
      <p:pic>
        <p:nvPicPr>
          <p:cNvPr id="7" name="Content Placeholder 6"/>
          <p:cNvPicPr>
            <a:picLocks noGrp="1" noChangeAspect="1"/>
          </p:cNvPicPr>
          <p:nvPr>
            <p:ph sz="quarter" idx="4"/>
          </p:nvPr>
        </p:nvPicPr>
        <p:blipFill>
          <a:blip r:embed="rId3"/>
          <a:stretch>
            <a:fillRect/>
          </a:stretch>
        </p:blipFill>
        <p:spPr>
          <a:xfrm>
            <a:off x="6742906" y="2747501"/>
            <a:ext cx="4048125" cy="2276475"/>
          </a:xfrm>
          <a:prstGeom prst="rect">
            <a:avLst/>
          </a:prstGeom>
        </p:spPr>
      </p:pic>
    </p:spTree>
    <p:extLst>
      <p:ext uri="{BB962C8B-B14F-4D97-AF65-F5344CB8AC3E}">
        <p14:creationId xmlns:p14="http://schemas.microsoft.com/office/powerpoint/2010/main" val="491321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063256"/>
            <a:ext cx="9404723" cy="789992"/>
          </a:xfrm>
        </p:spPr>
        <p:txBody>
          <a:bodyPr/>
          <a:lstStyle/>
          <a:p>
            <a:r>
              <a:rPr lang="en-GB" dirty="0" smtClean="0"/>
              <a:t>Packaging </a:t>
            </a:r>
            <a:endParaRPr lang="en-GB" dirty="0"/>
          </a:p>
        </p:txBody>
      </p:sp>
      <p:sp>
        <p:nvSpPr>
          <p:cNvPr id="3" name="Content Placeholder 2"/>
          <p:cNvSpPr>
            <a:spLocks noGrp="1"/>
          </p:cNvSpPr>
          <p:nvPr>
            <p:ph idx="1"/>
          </p:nvPr>
        </p:nvSpPr>
        <p:spPr/>
        <p:txBody>
          <a:bodyPr/>
          <a:lstStyle/>
          <a:p>
            <a:r>
              <a:rPr lang="en-GB" dirty="0" smtClean="0"/>
              <a:t>In collecting bargaining, negotiator need to package proposals </a:t>
            </a:r>
          </a:p>
          <a:p>
            <a:r>
              <a:rPr lang="en-GB" dirty="0" smtClean="0"/>
              <a:t>This involves concession making</a:t>
            </a:r>
          </a:p>
          <a:p>
            <a:r>
              <a:rPr lang="en-GB" dirty="0" smtClean="0"/>
              <a:t>Tempting items placed to the both sides </a:t>
            </a:r>
          </a:p>
          <a:p>
            <a:r>
              <a:rPr lang="en-GB" dirty="0" smtClean="0"/>
              <a:t>There is a need to ensure package are obtained from proposal </a:t>
            </a:r>
            <a:endParaRPr lang="en-GB" dirty="0"/>
          </a:p>
        </p:txBody>
      </p:sp>
    </p:spTree>
    <p:extLst>
      <p:ext uri="{BB962C8B-B14F-4D97-AF65-F5344CB8AC3E}">
        <p14:creationId xmlns:p14="http://schemas.microsoft.com/office/powerpoint/2010/main" val="328033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190846"/>
            <a:ext cx="9404723" cy="662401"/>
          </a:xfrm>
        </p:spPr>
        <p:txBody>
          <a:bodyPr/>
          <a:lstStyle/>
          <a:p>
            <a:r>
              <a:rPr lang="en-GB" dirty="0" smtClean="0"/>
              <a:t>Bargaining and ratifying </a:t>
            </a:r>
            <a:endParaRPr lang="en-GB" dirty="0"/>
          </a:p>
        </p:txBody>
      </p:sp>
      <p:sp>
        <p:nvSpPr>
          <p:cNvPr id="3" name="Content Placeholder 2"/>
          <p:cNvSpPr>
            <a:spLocks noGrp="1"/>
          </p:cNvSpPr>
          <p:nvPr>
            <p:ph idx="1"/>
          </p:nvPr>
        </p:nvSpPr>
        <p:spPr/>
        <p:txBody>
          <a:bodyPr/>
          <a:lstStyle/>
          <a:p>
            <a:r>
              <a:rPr lang="en-GB" dirty="0" smtClean="0"/>
              <a:t>A common ground for settlement for settlement is made by packaging presented by two parties</a:t>
            </a:r>
          </a:p>
          <a:p>
            <a:r>
              <a:rPr lang="en-GB" dirty="0" smtClean="0"/>
              <a:t>The process of bargaining then goes on till agreement s reached by two parties </a:t>
            </a:r>
          </a:p>
          <a:p>
            <a:r>
              <a:rPr lang="en-GB" dirty="0" smtClean="0"/>
              <a:t>There must be an agreement on what has been discussed </a:t>
            </a:r>
          </a:p>
          <a:p>
            <a:r>
              <a:rPr lang="en-GB" dirty="0" smtClean="0"/>
              <a:t>In this areas the bargaining is almost at the terminal and thus parties decides on its closure (</a:t>
            </a:r>
            <a:r>
              <a:rPr lang="en-GB" dirty="0" smtClean="0"/>
              <a:t>Nayab</a:t>
            </a:r>
            <a:r>
              <a:rPr lang="en-GB" dirty="0" smtClean="0"/>
              <a:t> 2011).</a:t>
            </a:r>
          </a:p>
          <a:p>
            <a:r>
              <a:rPr lang="en-GB" dirty="0" smtClean="0"/>
              <a:t>However, it cannot be completed without acceptance of agreement</a:t>
            </a:r>
          </a:p>
          <a:p>
            <a:r>
              <a:rPr lang="en-GB" dirty="0" smtClean="0"/>
              <a:t>Upon ratification issues like conflicts comes to an end</a:t>
            </a:r>
          </a:p>
          <a:p>
            <a:pPr marL="0" indent="0">
              <a:buNone/>
            </a:pPr>
            <a:endParaRPr lang="en-GB" dirty="0"/>
          </a:p>
        </p:txBody>
      </p:sp>
    </p:spTree>
    <p:extLst>
      <p:ext uri="{BB962C8B-B14F-4D97-AF65-F5344CB8AC3E}">
        <p14:creationId xmlns:p14="http://schemas.microsoft.com/office/powerpoint/2010/main" val="2423566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941816"/>
            <a:ext cx="9404723" cy="865719"/>
          </a:xfrm>
        </p:spPr>
        <p:txBody>
          <a:bodyPr/>
          <a:lstStyle/>
          <a:p>
            <a:r>
              <a:rPr lang="en-GB" sz="3200" dirty="0" smtClean="0">
                <a:latin typeface="Times New Roman" panose="02020603050405020304" pitchFamily="18" charset="0"/>
                <a:cs typeface="Times New Roman" panose="02020603050405020304" pitchFamily="18" charset="0"/>
              </a:rPr>
              <a:t>Closure and Administration of agreement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smtClean="0"/>
              <a:t>Once agreement has been reached and rectified then the collective bargaining is considered for closure </a:t>
            </a:r>
          </a:p>
          <a:p>
            <a:r>
              <a:rPr lang="en-GB" dirty="0" smtClean="0"/>
              <a:t>This is after both parties have met and demand submitted on the table </a:t>
            </a:r>
          </a:p>
          <a:p>
            <a:r>
              <a:rPr lang="en-GB" dirty="0" smtClean="0"/>
              <a:t>After rectification it means conflict is over and thus acceptance of agreement can be done to allow for administration of agreement.</a:t>
            </a:r>
          </a:p>
          <a:p>
            <a:r>
              <a:rPr lang="en-GB" dirty="0" smtClean="0"/>
              <a:t>Agreement is accepted by signing for the terms and conditions in regard to the agreement (Aria).</a:t>
            </a:r>
            <a:endParaRPr lang="en-GB" dirty="0"/>
          </a:p>
        </p:txBody>
      </p:sp>
    </p:spTree>
    <p:extLst>
      <p:ext uri="{BB962C8B-B14F-4D97-AF65-F5344CB8AC3E}">
        <p14:creationId xmlns:p14="http://schemas.microsoft.com/office/powerpoint/2010/main" val="2566888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275907"/>
            <a:ext cx="9404723" cy="587974"/>
          </a:xfrm>
        </p:spPr>
        <p:txBody>
          <a:bodyPr/>
          <a:lstStyle/>
          <a:p>
            <a:pPr algn="ctr"/>
            <a:r>
              <a:rPr lang="en-GB" sz="2800" dirty="0" smtClean="0">
                <a:latin typeface="Times New Roman" panose="02020603050405020304" pitchFamily="18" charset="0"/>
                <a:cs typeface="Times New Roman" panose="02020603050405020304" pitchFamily="18" charset="0"/>
              </a:rPr>
              <a:t>References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b="1" dirty="0" smtClean="0">
                <a:latin typeface="Times New Roman" panose="02020603050405020304" pitchFamily="18" charset="0"/>
                <a:cs typeface="Times New Roman" panose="02020603050405020304" pitchFamily="18" charset="0"/>
              </a:rPr>
              <a:t>Aria. S. Collective </a:t>
            </a:r>
            <a:r>
              <a:rPr lang="en-GB" b="1" dirty="0">
                <a:latin typeface="Times New Roman" panose="02020603050405020304" pitchFamily="18" charset="0"/>
                <a:cs typeface="Times New Roman" panose="02020603050405020304" pitchFamily="18" charset="0"/>
              </a:rPr>
              <a:t>Bargaining Process: 7 Step by Step </a:t>
            </a:r>
            <a:r>
              <a:rPr lang="en-GB" b="1" dirty="0" smtClean="0">
                <a:latin typeface="Times New Roman" panose="02020603050405020304" pitchFamily="18" charset="0"/>
                <a:cs typeface="Times New Roman" panose="02020603050405020304" pitchFamily="18" charset="0"/>
              </a:rPr>
              <a:t>Process.</a:t>
            </a:r>
            <a:r>
              <a:rPr lang="en-GB" dirty="0">
                <a:latin typeface="Times New Roman" panose="02020603050405020304" pitchFamily="18" charset="0"/>
                <a:cs typeface="Times New Roman" panose="02020603050405020304" pitchFamily="18" charset="0"/>
                <a:hlinkClick r:id="rId2"/>
              </a:rPr>
              <a:t> https://</a:t>
            </a:r>
            <a:r>
              <a:rPr lang="en-GB" dirty="0" smtClean="0">
                <a:latin typeface="Times New Roman" panose="02020603050405020304" pitchFamily="18" charset="0"/>
                <a:cs typeface="Times New Roman" panose="02020603050405020304" pitchFamily="18" charset="0"/>
                <a:hlinkClick r:id="rId2"/>
              </a:rPr>
              <a:t>www.businessmanagementideas.com/human-resource-management-2/collective-bargaining-human-resource-management-2/collective-bargaining-process-7-step-by-step-process/19969</a:t>
            </a:r>
            <a:r>
              <a:rPr lang="en-GB" dirty="0" smtClean="0">
                <a:latin typeface="Times New Roman" panose="02020603050405020304" pitchFamily="18" charset="0"/>
                <a:cs typeface="Times New Roman" panose="02020603050405020304" pitchFamily="18" charset="0"/>
              </a:rPr>
              <a:t> </a:t>
            </a:r>
          </a:p>
          <a:p>
            <a:r>
              <a:rPr lang="en-GB" b="1" dirty="0" smtClean="0">
                <a:latin typeface="Times New Roman" panose="02020603050405020304" pitchFamily="18" charset="0"/>
                <a:cs typeface="Times New Roman" panose="02020603050405020304" pitchFamily="18" charset="0"/>
              </a:rPr>
              <a:t>Nayab</a:t>
            </a:r>
            <a:r>
              <a:rPr lang="en-GB" b="1" dirty="0" smtClean="0">
                <a:latin typeface="Times New Roman" panose="02020603050405020304" pitchFamily="18" charset="0"/>
                <a:cs typeface="Times New Roman" panose="02020603050405020304" pitchFamily="18" charset="0"/>
              </a:rPr>
              <a:t>. N (2011). What </a:t>
            </a:r>
            <a:r>
              <a:rPr lang="en-GB" b="1" dirty="0">
                <a:latin typeface="Times New Roman" panose="02020603050405020304" pitchFamily="18" charset="0"/>
                <a:cs typeface="Times New Roman" panose="02020603050405020304" pitchFamily="18" charset="0"/>
              </a:rPr>
              <a:t>Are the 8 Stages of Collective Bargaining</a:t>
            </a:r>
            <a:r>
              <a:rPr lang="en-GB" b="1" dirty="0" smtClean="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hlinkClick r:id="rId3"/>
              </a:rPr>
              <a:t> https://www.brighthub.com/office/human-resources/articles/107342</a:t>
            </a:r>
            <a:r>
              <a:rPr lang="en-GB" dirty="0" smtClean="0">
                <a:latin typeface="Times New Roman" panose="02020603050405020304" pitchFamily="18" charset="0"/>
                <a:cs typeface="Times New Roman" panose="02020603050405020304" pitchFamily="18" charset="0"/>
                <a:hlinkClick r:id="rId3"/>
              </a:rPr>
              <a:t>/</a:t>
            </a:r>
            <a:r>
              <a:rPr lang="en-GB" dirty="0" smtClean="0">
                <a:latin typeface="Times New Roman" panose="02020603050405020304" pitchFamily="18" charset="0"/>
                <a:cs typeface="Times New Roman" panose="02020603050405020304" pitchFamily="18" charset="0"/>
              </a:rPr>
              <a:t> </a:t>
            </a:r>
            <a:endParaRPr lang="en-GB" b="1" dirty="0">
              <a:latin typeface="Times New Roman" panose="02020603050405020304" pitchFamily="18" charset="0"/>
              <a:cs typeface="Times New Roman" panose="02020603050405020304" pitchFamily="18" charset="0"/>
            </a:endParaRPr>
          </a:p>
          <a:p>
            <a:r>
              <a:rPr lang="en-GB" dirty="0">
                <a:hlinkClick r:id="rId4"/>
              </a:rPr>
              <a:t>https://</a:t>
            </a:r>
            <a:r>
              <a:rPr lang="en-GB" dirty="0" smtClean="0">
                <a:hlinkClick r:id="rId4"/>
              </a:rPr>
              <a:t>www.youtube.com/watch?v=AxD8VOHnmJc</a:t>
            </a:r>
            <a:r>
              <a:rPr lang="en-GB" dirty="0" smtClean="0"/>
              <a:t> </a:t>
            </a:r>
            <a:endParaRPr lang="en-GB" b="1"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10221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572</TotalTime>
  <Words>1138</Words>
  <Application>Microsoft Office PowerPoint</Application>
  <PresentationFormat>Widescreen</PresentationFormat>
  <Paragraphs>101</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Times New Roman</vt:lpstr>
      <vt:lpstr>Wingdings 3</vt:lpstr>
      <vt:lpstr>Ion</vt:lpstr>
      <vt:lpstr>        Collective bargaining process Name </vt:lpstr>
      <vt:lpstr>Introduction </vt:lpstr>
      <vt:lpstr>Seven areas of Collective bargaining process </vt:lpstr>
      <vt:lpstr>Preparation for negotiation/Bargaining </vt:lpstr>
      <vt:lpstr>Identification of bargaining issues and arguing   </vt:lpstr>
      <vt:lpstr>Negotiation procedure  and signalling </vt:lpstr>
      <vt:lpstr>Proposing and reaching agreement </vt:lpstr>
      <vt:lpstr>Packaging </vt:lpstr>
      <vt:lpstr>Bargaining and ratifying </vt:lpstr>
      <vt:lpstr>Closure and Administration of agreement </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PROSOCIAL BEHAVIORS</dc:title>
  <dc:creator>ken gatu</dc:creator>
  <cp:lastModifiedBy>sheilahchemtai98@gmail.com</cp:lastModifiedBy>
  <cp:revision>86</cp:revision>
  <dcterms:created xsi:type="dcterms:W3CDTF">2020-05-23T09:26:06Z</dcterms:created>
  <dcterms:modified xsi:type="dcterms:W3CDTF">2020-06-01T21:16:05Z</dcterms:modified>
</cp:coreProperties>
</file>