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840" r:id="rId1"/>
  </p:sldMasterIdLst>
  <p:notesMasterIdLst>
    <p:notesMasterId r:id="rId14"/>
  </p:notesMasterIdLst>
  <p:sldIdLst>
    <p:sldId id="256" r:id="rId2"/>
    <p:sldId id="257" r:id="rId3"/>
    <p:sldId id="258" r:id="rId4"/>
    <p:sldId id="259" r:id="rId5"/>
    <p:sldId id="260" r:id="rId6"/>
    <p:sldId id="261" r:id="rId7"/>
    <p:sldId id="262" r:id="rId8"/>
    <p:sldId id="263" r:id="rId9"/>
    <p:sldId id="265" r:id="rId10"/>
    <p:sldId id="266" r:id="rId11"/>
    <p:sldId id="264" r:id="rId12"/>
    <p:sldId id="267" r:id="rId1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69" d="100"/>
          <a:sy n="69" d="100"/>
        </p:scale>
        <p:origin x="780"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94DFA9E-6D52-4E3E-A9D2-8B6AF5765B74}" type="datetimeFigureOut">
              <a:rPr lang="en-US" smtClean="0"/>
              <a:t>24-Jun-21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023611E-8092-4321-92B7-EDF5868964C4}" type="slidenum">
              <a:rPr lang="en-US" smtClean="0"/>
              <a:t>‹#›</a:t>
            </a:fld>
            <a:endParaRPr lang="en-US"/>
          </a:p>
        </p:txBody>
      </p:sp>
    </p:spTree>
    <p:extLst>
      <p:ext uri="{BB962C8B-B14F-4D97-AF65-F5344CB8AC3E}">
        <p14:creationId xmlns:p14="http://schemas.microsoft.com/office/powerpoint/2010/main" val="31660705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Historical lenses are aspects</a:t>
            </a:r>
            <a:r>
              <a:rPr lang="en-US" baseline="0" dirty="0" smtClean="0"/>
              <a:t> through which the society can reflect through past scenarios and seek to understand the relationship between the events and how they occur, some of the lenses that are beneficial to this study include; political aspects, social aspects and the environmental category of the concept.</a:t>
            </a:r>
            <a:endParaRPr lang="en-US" dirty="0"/>
          </a:p>
        </p:txBody>
      </p:sp>
      <p:sp>
        <p:nvSpPr>
          <p:cNvPr id="4" name="Slide Number Placeholder 3"/>
          <p:cNvSpPr>
            <a:spLocks noGrp="1"/>
          </p:cNvSpPr>
          <p:nvPr>
            <p:ph type="sldNum" sz="quarter" idx="10"/>
          </p:nvPr>
        </p:nvSpPr>
        <p:spPr/>
        <p:txBody>
          <a:bodyPr/>
          <a:lstStyle/>
          <a:p>
            <a:fld id="{A023611E-8092-4321-92B7-EDF5868964C4}" type="slidenum">
              <a:rPr lang="en-US" smtClean="0"/>
              <a:t>2</a:t>
            </a:fld>
            <a:endParaRPr lang="en-US"/>
          </a:p>
        </p:txBody>
      </p:sp>
    </p:spTree>
    <p:extLst>
      <p:ext uri="{BB962C8B-B14F-4D97-AF65-F5344CB8AC3E}">
        <p14:creationId xmlns:p14="http://schemas.microsoft.com/office/powerpoint/2010/main" val="18905455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History is crucial as it is a record</a:t>
            </a:r>
            <a:r>
              <a:rPr lang="en-US" baseline="0" dirty="0" smtClean="0"/>
              <a:t> of past events that mankind has undergone, with the study and the understanding of how things manifest the world can be built on a firm foundation therefore enhancing the chain of evolution.</a:t>
            </a:r>
            <a:endParaRPr lang="en-US" dirty="0"/>
          </a:p>
        </p:txBody>
      </p:sp>
      <p:sp>
        <p:nvSpPr>
          <p:cNvPr id="4" name="Slide Number Placeholder 3"/>
          <p:cNvSpPr>
            <a:spLocks noGrp="1"/>
          </p:cNvSpPr>
          <p:nvPr>
            <p:ph type="sldNum" sz="quarter" idx="10"/>
          </p:nvPr>
        </p:nvSpPr>
        <p:spPr/>
        <p:txBody>
          <a:bodyPr/>
          <a:lstStyle/>
          <a:p>
            <a:fld id="{A023611E-8092-4321-92B7-EDF5868964C4}" type="slidenum">
              <a:rPr lang="en-US" smtClean="0"/>
              <a:t>11</a:t>
            </a:fld>
            <a:endParaRPr lang="en-US"/>
          </a:p>
        </p:txBody>
      </p:sp>
    </p:spTree>
    <p:extLst>
      <p:ext uri="{BB962C8B-B14F-4D97-AF65-F5344CB8AC3E}">
        <p14:creationId xmlns:p14="http://schemas.microsoft.com/office/powerpoint/2010/main" val="99039186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topic of discussion seeks</a:t>
            </a:r>
            <a:r>
              <a:rPr lang="en-US" baseline="0" dirty="0" smtClean="0"/>
              <a:t> to look into the events that happened in Japan after the dropping of the atomic bomb during the world war 2 crisis, therefore we take a look at the causes and the impacts of the atomic bomb on the government of Japan and the citizens too</a:t>
            </a:r>
            <a:endParaRPr lang="en-US" dirty="0"/>
          </a:p>
        </p:txBody>
      </p:sp>
      <p:sp>
        <p:nvSpPr>
          <p:cNvPr id="4" name="Slide Number Placeholder 3"/>
          <p:cNvSpPr>
            <a:spLocks noGrp="1"/>
          </p:cNvSpPr>
          <p:nvPr>
            <p:ph type="sldNum" sz="quarter" idx="10"/>
          </p:nvPr>
        </p:nvSpPr>
        <p:spPr/>
        <p:txBody>
          <a:bodyPr/>
          <a:lstStyle/>
          <a:p>
            <a:fld id="{A023611E-8092-4321-92B7-EDF5868964C4}" type="slidenum">
              <a:rPr lang="en-US" smtClean="0"/>
              <a:t>3</a:t>
            </a:fld>
            <a:endParaRPr lang="en-US"/>
          </a:p>
        </p:txBody>
      </p:sp>
    </p:spTree>
    <p:extLst>
      <p:ext uri="{BB962C8B-B14F-4D97-AF65-F5344CB8AC3E}">
        <p14:creationId xmlns:p14="http://schemas.microsoft.com/office/powerpoint/2010/main" val="29303677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As</a:t>
            </a:r>
            <a:r>
              <a:rPr lang="en-US" baseline="0" dirty="0" smtClean="0"/>
              <a:t> we had earlier noted there are three main factors to consider when focusing on the historical lens of the Japan atomic bombing, namely the Political, social and environmental. Through the understanding of these factors it is possible to understand that some authors create biasness in their work by not telling the truth as it is. </a:t>
            </a:r>
            <a:endParaRPr lang="en-US" dirty="0"/>
          </a:p>
        </p:txBody>
      </p:sp>
      <p:sp>
        <p:nvSpPr>
          <p:cNvPr id="4" name="Slide Number Placeholder 3"/>
          <p:cNvSpPr>
            <a:spLocks noGrp="1"/>
          </p:cNvSpPr>
          <p:nvPr>
            <p:ph type="sldNum" sz="quarter" idx="10"/>
          </p:nvPr>
        </p:nvSpPr>
        <p:spPr/>
        <p:txBody>
          <a:bodyPr/>
          <a:lstStyle/>
          <a:p>
            <a:fld id="{A023611E-8092-4321-92B7-EDF5868964C4}" type="slidenum">
              <a:rPr lang="en-US" smtClean="0"/>
              <a:t>4</a:t>
            </a:fld>
            <a:endParaRPr lang="en-US"/>
          </a:p>
        </p:txBody>
      </p:sp>
    </p:spTree>
    <p:extLst>
      <p:ext uri="{BB962C8B-B14F-4D97-AF65-F5344CB8AC3E}">
        <p14:creationId xmlns:p14="http://schemas.microsoft.com/office/powerpoint/2010/main" val="7673955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political</a:t>
            </a:r>
            <a:r>
              <a:rPr lang="en-US" baseline="0" dirty="0" smtClean="0"/>
              <a:t> aspect has been an important factor through history, the world has been able to understand the role that politics has played in major global events, with a deeper look into the government structure we can understand the ideas and theories that pushed them towards the events that have happened over the years.</a:t>
            </a:r>
            <a:endParaRPr lang="en-US" dirty="0"/>
          </a:p>
        </p:txBody>
      </p:sp>
      <p:sp>
        <p:nvSpPr>
          <p:cNvPr id="4" name="Slide Number Placeholder 3"/>
          <p:cNvSpPr>
            <a:spLocks noGrp="1"/>
          </p:cNvSpPr>
          <p:nvPr>
            <p:ph type="sldNum" sz="quarter" idx="10"/>
          </p:nvPr>
        </p:nvSpPr>
        <p:spPr/>
        <p:txBody>
          <a:bodyPr/>
          <a:lstStyle/>
          <a:p>
            <a:fld id="{A023611E-8092-4321-92B7-EDF5868964C4}" type="slidenum">
              <a:rPr lang="en-US" smtClean="0"/>
              <a:t>5</a:t>
            </a:fld>
            <a:endParaRPr lang="en-US"/>
          </a:p>
        </p:txBody>
      </p:sp>
    </p:spTree>
    <p:extLst>
      <p:ext uri="{BB962C8B-B14F-4D97-AF65-F5344CB8AC3E}">
        <p14:creationId xmlns:p14="http://schemas.microsoft.com/office/powerpoint/2010/main" val="41561142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Society</a:t>
            </a:r>
            <a:r>
              <a:rPr lang="en-US" baseline="0" dirty="0" smtClean="0"/>
              <a:t> is comprises of various factors, every individual living in a certain community has a system that unifies them and creates a sense of understanding as one society. A look at the then society is crucial as it provides a link into the events that happened through time and the society that experienced them.</a:t>
            </a:r>
            <a:endParaRPr lang="en-US" dirty="0"/>
          </a:p>
        </p:txBody>
      </p:sp>
      <p:sp>
        <p:nvSpPr>
          <p:cNvPr id="4" name="Slide Number Placeholder 3"/>
          <p:cNvSpPr>
            <a:spLocks noGrp="1"/>
          </p:cNvSpPr>
          <p:nvPr>
            <p:ph type="sldNum" sz="quarter" idx="10"/>
          </p:nvPr>
        </p:nvSpPr>
        <p:spPr/>
        <p:txBody>
          <a:bodyPr/>
          <a:lstStyle/>
          <a:p>
            <a:fld id="{A023611E-8092-4321-92B7-EDF5868964C4}" type="slidenum">
              <a:rPr lang="en-US" smtClean="0"/>
              <a:t>6</a:t>
            </a:fld>
            <a:endParaRPr lang="en-US"/>
          </a:p>
        </p:txBody>
      </p:sp>
    </p:spTree>
    <p:extLst>
      <p:ext uri="{BB962C8B-B14F-4D97-AF65-F5344CB8AC3E}">
        <p14:creationId xmlns:p14="http://schemas.microsoft.com/office/powerpoint/2010/main" val="17058181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environment</a:t>
            </a:r>
            <a:r>
              <a:rPr lang="en-US" baseline="0" dirty="0" smtClean="0"/>
              <a:t> has played key roles to the survival of mankind and all other creatures through time, we therefore need to focus on the scope so as to get information that is legit. The atomic bombs in Japan were associated with various hazardous effects that impacted the environment negatively.</a:t>
            </a:r>
            <a:endParaRPr lang="en-US" dirty="0"/>
          </a:p>
        </p:txBody>
      </p:sp>
      <p:sp>
        <p:nvSpPr>
          <p:cNvPr id="4" name="Slide Number Placeholder 3"/>
          <p:cNvSpPr>
            <a:spLocks noGrp="1"/>
          </p:cNvSpPr>
          <p:nvPr>
            <p:ph type="sldNum" sz="quarter" idx="10"/>
          </p:nvPr>
        </p:nvSpPr>
        <p:spPr/>
        <p:txBody>
          <a:bodyPr/>
          <a:lstStyle/>
          <a:p>
            <a:fld id="{A023611E-8092-4321-92B7-EDF5868964C4}" type="slidenum">
              <a:rPr lang="en-US" smtClean="0"/>
              <a:t>7</a:t>
            </a:fld>
            <a:endParaRPr lang="en-US"/>
          </a:p>
        </p:txBody>
      </p:sp>
    </p:spTree>
    <p:extLst>
      <p:ext uri="{BB962C8B-B14F-4D97-AF65-F5344CB8AC3E}">
        <p14:creationId xmlns:p14="http://schemas.microsoft.com/office/powerpoint/2010/main" val="28295115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mankind</a:t>
            </a:r>
            <a:r>
              <a:rPr lang="en-US" baseline="0" dirty="0" smtClean="0"/>
              <a:t> has been given the ability to look back at turn of events and understand the historical narratives that have played key roles in the evolution of mankind over the centuries. By understanding the true scale of events the reader is able to understand the causes and the how to avoid future instances like those that have been witnesses in the past.</a:t>
            </a:r>
            <a:endParaRPr lang="en-US" dirty="0"/>
          </a:p>
        </p:txBody>
      </p:sp>
      <p:sp>
        <p:nvSpPr>
          <p:cNvPr id="4" name="Slide Number Placeholder 3"/>
          <p:cNvSpPr>
            <a:spLocks noGrp="1"/>
          </p:cNvSpPr>
          <p:nvPr>
            <p:ph type="sldNum" sz="quarter" idx="10"/>
          </p:nvPr>
        </p:nvSpPr>
        <p:spPr/>
        <p:txBody>
          <a:bodyPr/>
          <a:lstStyle/>
          <a:p>
            <a:fld id="{A023611E-8092-4321-92B7-EDF5868964C4}" type="slidenum">
              <a:rPr lang="en-US" smtClean="0"/>
              <a:t>8</a:t>
            </a:fld>
            <a:endParaRPr lang="en-US"/>
          </a:p>
        </p:txBody>
      </p:sp>
    </p:spTree>
    <p:extLst>
      <p:ext uri="{BB962C8B-B14F-4D97-AF65-F5344CB8AC3E}">
        <p14:creationId xmlns:p14="http://schemas.microsoft.com/office/powerpoint/2010/main" val="405886086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Without</a:t>
            </a:r>
            <a:r>
              <a:rPr lang="en-US" baseline="0" dirty="0" smtClean="0"/>
              <a:t> a clear and concise understanding of how events have occurred in history it is hard for people to get a clear understanding of how events work. Without correction of various aspects that have occurred in time the individuals can later on evaluate how to avoid these issues, otherwise history will repeat itself over and over </a:t>
            </a:r>
            <a:r>
              <a:rPr lang="en-US" baseline="0" dirty="0" err="1" smtClean="0"/>
              <a:t>agai</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A023611E-8092-4321-92B7-EDF5868964C4}" type="slidenum">
              <a:rPr lang="en-US" smtClean="0"/>
              <a:t>9</a:t>
            </a:fld>
            <a:endParaRPr lang="en-US"/>
          </a:p>
        </p:txBody>
      </p:sp>
    </p:spTree>
    <p:extLst>
      <p:ext uri="{BB962C8B-B14F-4D97-AF65-F5344CB8AC3E}">
        <p14:creationId xmlns:p14="http://schemas.microsoft.com/office/powerpoint/2010/main" val="27252828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With</a:t>
            </a:r>
            <a:r>
              <a:rPr lang="en-US" baseline="0" dirty="0" smtClean="0"/>
              <a:t> the heavy understanding that the people have the power to change their fate, citizens are therefore able to understand the role that they posses in understanding the future so as to help create a better future for the coming generations.</a:t>
            </a:r>
            <a:endParaRPr lang="en-US" dirty="0"/>
          </a:p>
        </p:txBody>
      </p:sp>
      <p:sp>
        <p:nvSpPr>
          <p:cNvPr id="4" name="Slide Number Placeholder 3"/>
          <p:cNvSpPr>
            <a:spLocks noGrp="1"/>
          </p:cNvSpPr>
          <p:nvPr>
            <p:ph type="sldNum" sz="quarter" idx="10"/>
          </p:nvPr>
        </p:nvSpPr>
        <p:spPr/>
        <p:txBody>
          <a:bodyPr/>
          <a:lstStyle/>
          <a:p>
            <a:fld id="{A023611E-8092-4321-92B7-EDF5868964C4}" type="slidenum">
              <a:rPr lang="en-US" smtClean="0"/>
              <a:t>10</a:t>
            </a:fld>
            <a:endParaRPr lang="en-US"/>
          </a:p>
        </p:txBody>
      </p:sp>
    </p:spTree>
    <p:extLst>
      <p:ext uri="{BB962C8B-B14F-4D97-AF65-F5344CB8AC3E}">
        <p14:creationId xmlns:p14="http://schemas.microsoft.com/office/powerpoint/2010/main" val="108645841"/>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en-US" smtClean="0"/>
              <a:t>Click to edit Master title style</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284890-85D2-4D7B-8EF5-15A9C1DB8F42}" type="datetimeFigureOut">
              <a:rPr lang="en-US" dirty="0"/>
              <a:t>24-Jun-21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7157CC2-0FC8-4686-B024-99790E0F5162}" type="datetimeFigureOut">
              <a:rPr lang="en-US" dirty="0"/>
              <a:t>24-Jun-21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F6764DA5-CD3D-4590-A511-FCD3BC7A793E}" type="datetimeFigureOut">
              <a:rPr lang="en-US" dirty="0"/>
              <a:t>24-Jun-21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2F5661D-6934-4B32-B92C-470368BF1EC6}" type="datetimeFigureOut">
              <a:rPr lang="en-US" dirty="0"/>
              <a:t>24-Jun-21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vl1pPr>
          </a:lstStyle>
          <a:p>
            <a:r>
              <a:rPr lang="en-US" smtClean="0"/>
              <a:t>Click to edit Master title style</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8593667" y="6272784"/>
            <a:ext cx="2644309" cy="365125"/>
          </a:xfrm>
        </p:spPr>
        <p:txBody>
          <a:bodyPr/>
          <a:lstStyle/>
          <a:p>
            <a:fld id="{C6F822A4-8DA6-4447-9B1F-C5DB58435268}" type="datetimeFigureOut">
              <a:rPr lang="en-US" dirty="0"/>
              <a:t>24-Jun-21</a:t>
            </a:fld>
            <a:endParaRPr lang="en-US" dirty="0"/>
          </a:p>
        </p:txBody>
      </p:sp>
      <p:sp>
        <p:nvSpPr>
          <p:cNvPr id="5" name="Footer Placeholder 4"/>
          <p:cNvSpPr>
            <a:spLocks noGrp="1"/>
          </p:cNvSpPr>
          <p:nvPr>
            <p:ph type="ftr" sz="quarter" idx="11"/>
          </p:nvPr>
        </p:nvSpPr>
        <p:spPr>
          <a:xfrm>
            <a:off x="2182708" y="6272784"/>
            <a:ext cx="6327648" cy="365125"/>
          </a:xfrm>
        </p:spPr>
        <p:txBody>
          <a:bodyPr/>
          <a:lstStyle/>
          <a:p>
            <a:endParaRPr 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548D31E-DCDA-41A7-9C67-C4B11B94D21D}" type="datetimeFigureOut">
              <a:rPr lang="en-US" dirty="0"/>
              <a:t>24-Jun-21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B3762C0-B258-48F1-ADE6-176B4174CCDD}" type="datetimeFigureOut">
              <a:rPr lang="en-US" dirty="0"/>
              <a:t>24-Jun-21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77919A6-33EB-49BD-A62F-1FA56B9F9712}" type="datetimeFigureOut">
              <a:rPr lang="en-US" dirty="0"/>
              <a:t>24-Jun-21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A4E7D1B-D673-4CF6-8672-009D42ABD2A0}" type="datetimeFigureOut">
              <a:rPr lang="en-US" dirty="0"/>
              <a:t>24-Jun-21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A16AA21-1863-4931-97CB-99D0A168701B}" type="datetimeFigureOut">
              <a:rPr lang="en-US" dirty="0"/>
              <a:t>24-Jun-21</a:t>
            </a:fld>
            <a:endParaRPr lang="en-US" dirty="0"/>
          </a:p>
        </p:txBody>
      </p:sp>
      <p:sp>
        <p:nvSpPr>
          <p:cNvPr id="6" name="Footer Placeholder 5"/>
          <p:cNvSpPr>
            <a:spLocks noGrp="1"/>
          </p:cNvSpPr>
          <p:nvPr>
            <p:ph type="ftr" sz="quarter" idx="11"/>
          </p:nvPr>
        </p:nvSpPr>
        <p:spPr/>
        <p:txBody>
          <a:bodyPr/>
          <a:lstStyle/>
          <a:p>
            <a:endParaRPr lang="en-US" dirty="0"/>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772C379-9A7C-4C87-A116-CBE9F58B04C5}" type="datetimeFigureOut">
              <a:rPr lang="en-US" dirty="0"/>
              <a:t>24-Jun-21</a:t>
            </a:fld>
            <a:endParaRPr lang="en-US" dirty="0"/>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8664C608-40B1-4030-A28D-5B74BC98ADCE}" type="datetimeFigureOut">
              <a:rPr lang="en-US" dirty="0"/>
              <a:t>24-Jun-21</a:t>
            </a:fld>
            <a:endParaRPr lang="en-US" dirty="0"/>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en-US" dirty="0"/>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4FAB73BC-B049-4115-A692-8D63A059BFB8}"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hf sldNum="0" hdr="0" ftr="0" dt="0"/>
  <p:txStyles>
    <p:titleStyle>
      <a:lvl1pPr algn="l" defTabSz="914400" rtl="0" eaLnBrk="1" latinLnBrk="0" hangingPunct="1">
        <a:lnSpc>
          <a:spcPct val="90000"/>
        </a:lnSpc>
        <a:spcBef>
          <a:spcPct val="0"/>
        </a:spcBef>
        <a:buNone/>
        <a:defRPr sz="5400" kern="1200" cap="all"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historical inquiry </a:t>
            </a:r>
          </a:p>
        </p:txBody>
      </p:sp>
      <p:sp>
        <p:nvSpPr>
          <p:cNvPr id="3" name="Subtitle 2"/>
          <p:cNvSpPr>
            <a:spLocks noGrp="1"/>
          </p:cNvSpPr>
          <p:nvPr>
            <p:ph type="subTitle" idx="1"/>
          </p:nvPr>
        </p:nvSpPr>
        <p:spPr/>
        <p:txBody>
          <a:bodyPr/>
          <a:lstStyle/>
          <a:p>
            <a:r>
              <a:rPr lang="en-US" dirty="0"/>
              <a:t> </a:t>
            </a:r>
            <a:r>
              <a:rPr lang="en-US" dirty="0" smtClean="0"/>
              <a:t>Creation </a:t>
            </a:r>
            <a:r>
              <a:rPr lang="en-US" dirty="0"/>
              <a:t>and </a:t>
            </a:r>
            <a:r>
              <a:rPr lang="en-US" dirty="0" smtClean="0"/>
              <a:t>Value </a:t>
            </a:r>
            <a:r>
              <a:rPr lang="en-US" dirty="0"/>
              <a:t>of </a:t>
            </a:r>
            <a:r>
              <a:rPr lang="en-US" dirty="0" smtClean="0"/>
              <a:t>Historical Inquiry</a:t>
            </a:r>
            <a:endParaRPr lang="en-US" dirty="0"/>
          </a:p>
        </p:txBody>
      </p:sp>
    </p:spTree>
    <p:extLst>
      <p:ext uri="{BB962C8B-B14F-4D97-AF65-F5344CB8AC3E}">
        <p14:creationId xmlns:p14="http://schemas.microsoft.com/office/powerpoint/2010/main" val="33063300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Are Citizens Obligated to Know History?</a:t>
            </a:r>
          </a:p>
        </p:txBody>
      </p:sp>
      <p:sp>
        <p:nvSpPr>
          <p:cNvPr id="3" name="Content Placeholder 2"/>
          <p:cNvSpPr>
            <a:spLocks noGrp="1"/>
          </p:cNvSpPr>
          <p:nvPr>
            <p:ph idx="1"/>
          </p:nvPr>
        </p:nvSpPr>
        <p:spPr/>
        <p:txBody>
          <a:bodyPr/>
          <a:lstStyle/>
          <a:p>
            <a:r>
              <a:rPr lang="en-US" dirty="0" smtClean="0"/>
              <a:t>I strongly believe that it is crucial that citizens get to have a good understanding of historic events.</a:t>
            </a:r>
          </a:p>
          <a:p>
            <a:r>
              <a:rPr lang="en-US" dirty="0" smtClean="0"/>
              <a:t>However this doesn’t necessarily mean that the citizens are obligated to have a full understanding of everything that has happened over time</a:t>
            </a:r>
          </a:p>
          <a:p>
            <a:r>
              <a:rPr lang="en-US" dirty="0" smtClean="0"/>
              <a:t>The citizens should therefore make steps and learn vital things that are relevant to understanding their history.</a:t>
            </a:r>
          </a:p>
          <a:p>
            <a:r>
              <a:rPr lang="en-US" dirty="0" smtClean="0"/>
              <a:t>People have a tendency to ignore issues as they assume that they know everything about them, this is why we are still faced with issues such as racism and feminism.</a:t>
            </a:r>
          </a:p>
          <a:p>
            <a:r>
              <a:rPr lang="en-US" dirty="0" smtClean="0"/>
              <a:t>The citizens should be able to determine whether the news and ideas that they pick up are not biased.</a:t>
            </a:r>
            <a:endParaRPr lang="en-US" dirty="0"/>
          </a:p>
        </p:txBody>
      </p:sp>
    </p:spTree>
    <p:extLst>
      <p:ext uri="{BB962C8B-B14F-4D97-AF65-F5344CB8AC3E}">
        <p14:creationId xmlns:p14="http://schemas.microsoft.com/office/powerpoint/2010/main" val="30446041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Conclusions</a:t>
            </a:r>
          </a:p>
        </p:txBody>
      </p:sp>
      <p:sp>
        <p:nvSpPr>
          <p:cNvPr id="3" name="Content Placeholder 2"/>
          <p:cNvSpPr>
            <a:spLocks noGrp="1"/>
          </p:cNvSpPr>
          <p:nvPr>
            <p:ph idx="1"/>
          </p:nvPr>
        </p:nvSpPr>
        <p:spPr/>
        <p:txBody>
          <a:bodyPr/>
          <a:lstStyle/>
          <a:p>
            <a:r>
              <a:rPr lang="en-US" dirty="0" smtClean="0"/>
              <a:t>History is an important aspect of life, with the understanding of which events have happened over time we can understand various phenomenon's</a:t>
            </a:r>
          </a:p>
          <a:p>
            <a:r>
              <a:rPr lang="en-US" dirty="0" smtClean="0"/>
              <a:t>Therefore it is important that the study of historic events is considered with much potential as it holds the key to the future.</a:t>
            </a:r>
          </a:p>
          <a:p>
            <a:r>
              <a:rPr lang="en-US" dirty="0" smtClean="0"/>
              <a:t>The future is mainly unpredictable and the only proof we have is based on past events, therefore through the incorporation of the study human beings can be able to make changes for the sake of their future.</a:t>
            </a:r>
          </a:p>
          <a:p>
            <a:r>
              <a:rPr lang="en-US" dirty="0" smtClean="0"/>
              <a:t>History can therefore teach us how the world works and through this understanding we can try what we have not succeeded in the past.</a:t>
            </a:r>
            <a:endParaRPr lang="en-US" dirty="0"/>
          </a:p>
        </p:txBody>
      </p:sp>
    </p:spTree>
    <p:extLst>
      <p:ext uri="{BB962C8B-B14F-4D97-AF65-F5344CB8AC3E}">
        <p14:creationId xmlns:p14="http://schemas.microsoft.com/office/powerpoint/2010/main" val="534276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lstStyle/>
          <a:p>
            <a:r>
              <a:rPr lang="en-US" dirty="0"/>
              <a:t>Hopson, Nathan. Ennobling Japan's Savage Northeast: </a:t>
            </a:r>
            <a:r>
              <a:rPr lang="en-US" dirty="0" err="1"/>
              <a:t>Tōhoku</a:t>
            </a:r>
            <a:r>
              <a:rPr lang="en-US" dirty="0"/>
              <a:t> as Japanese Postwar Thought, 1945–2011. Brill, 2020.</a:t>
            </a:r>
          </a:p>
        </p:txBody>
      </p:sp>
    </p:spTree>
    <p:extLst>
      <p:ext uri="{BB962C8B-B14F-4D97-AF65-F5344CB8AC3E}">
        <p14:creationId xmlns:p14="http://schemas.microsoft.com/office/powerpoint/2010/main" val="2759119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Lenses and History’s Value		</a:t>
            </a:r>
          </a:p>
        </p:txBody>
      </p:sp>
      <p:sp>
        <p:nvSpPr>
          <p:cNvPr id="3" name="Content Placeholder 2"/>
          <p:cNvSpPr>
            <a:spLocks noGrp="1"/>
          </p:cNvSpPr>
          <p:nvPr>
            <p:ph idx="1"/>
          </p:nvPr>
        </p:nvSpPr>
        <p:spPr/>
        <p:txBody>
          <a:bodyPr/>
          <a:lstStyle/>
          <a:p>
            <a:r>
              <a:rPr lang="en-US" dirty="0" smtClean="0"/>
              <a:t>Historical lenses are crucial in the study of history with a more precise approach.</a:t>
            </a:r>
          </a:p>
          <a:p>
            <a:r>
              <a:rPr lang="en-US" dirty="0" smtClean="0"/>
              <a:t>Through the use of lenses we are able to delve deeper on topics that are considered informative and interesting.</a:t>
            </a:r>
          </a:p>
          <a:p>
            <a:r>
              <a:rPr lang="en-US" dirty="0" smtClean="0"/>
              <a:t>This in turn reduces the instances of wading through many articles that would have in turn yielded little or no results.</a:t>
            </a:r>
          </a:p>
          <a:p>
            <a:r>
              <a:rPr lang="en-US" dirty="0" smtClean="0"/>
              <a:t>Some of the examples of different lenses that might prove beneficial when researching about the topic are:</a:t>
            </a:r>
          </a:p>
          <a:p>
            <a:pPr marL="514350" indent="-514350">
              <a:buFont typeface="+mj-lt"/>
              <a:buAutoNum type="alphaLcParenR"/>
            </a:pPr>
            <a:r>
              <a:rPr lang="en-US" dirty="0" smtClean="0"/>
              <a:t>Political</a:t>
            </a:r>
          </a:p>
          <a:p>
            <a:pPr marL="514350" indent="-514350">
              <a:buFont typeface="+mj-lt"/>
              <a:buAutoNum type="alphaLcParenR"/>
            </a:pPr>
            <a:r>
              <a:rPr lang="en-US" dirty="0" smtClean="0"/>
              <a:t>Social</a:t>
            </a:r>
          </a:p>
          <a:p>
            <a:pPr marL="514350" indent="-514350">
              <a:buFont typeface="+mj-lt"/>
              <a:buAutoNum type="alphaLcParenR"/>
            </a:pPr>
            <a:r>
              <a:rPr lang="en-US" dirty="0" smtClean="0"/>
              <a:t>Environmental </a:t>
            </a:r>
          </a:p>
        </p:txBody>
      </p:sp>
    </p:spTree>
    <p:extLst>
      <p:ext uri="{BB962C8B-B14F-4D97-AF65-F5344CB8AC3E}">
        <p14:creationId xmlns:p14="http://schemas.microsoft.com/office/powerpoint/2010/main" val="21453296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My Topic</a:t>
            </a:r>
          </a:p>
        </p:txBody>
      </p:sp>
      <p:sp>
        <p:nvSpPr>
          <p:cNvPr id="3" name="Content Placeholder 2"/>
          <p:cNvSpPr>
            <a:spLocks noGrp="1"/>
          </p:cNvSpPr>
          <p:nvPr>
            <p:ph idx="1"/>
          </p:nvPr>
        </p:nvSpPr>
        <p:spPr/>
        <p:txBody>
          <a:bodyPr/>
          <a:lstStyle/>
          <a:p>
            <a:r>
              <a:rPr lang="en-US" dirty="0" smtClean="0"/>
              <a:t>In this presentation I delve deeper into understanding the turn of events that lead to the dropping of atomic bomb in Japan that lead them to their surrender.</a:t>
            </a:r>
          </a:p>
          <a:p>
            <a:r>
              <a:rPr lang="en-US" dirty="0" smtClean="0"/>
              <a:t>The topic of discussion is therefore how the atomic bomb affected the health of Japanese citizens.</a:t>
            </a:r>
          </a:p>
          <a:p>
            <a:r>
              <a:rPr lang="en-US" dirty="0" smtClean="0"/>
              <a:t>I also take a look at the ways through which the Japanese citizens together with their government face the effects caused by the bomb.</a:t>
            </a:r>
          </a:p>
          <a:p>
            <a:r>
              <a:rPr lang="en-US" dirty="0" smtClean="0"/>
              <a:t>After the dropping of the bomb, Japan had to later deal with the issue of radioactivity that later contributed to the death of many citizens</a:t>
            </a:r>
          </a:p>
          <a:p>
            <a:r>
              <a:rPr lang="en-US" dirty="0" smtClean="0"/>
              <a:t>A brief overview of the events as they were from the Japanese government and people’s perspective</a:t>
            </a:r>
          </a:p>
        </p:txBody>
      </p:sp>
    </p:spTree>
    <p:extLst>
      <p:ext uri="{BB962C8B-B14F-4D97-AF65-F5344CB8AC3E}">
        <p14:creationId xmlns:p14="http://schemas.microsoft.com/office/powerpoint/2010/main" val="23043379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Three Historical Lenses</a:t>
            </a:r>
          </a:p>
        </p:txBody>
      </p:sp>
      <p:sp>
        <p:nvSpPr>
          <p:cNvPr id="3" name="Content Placeholder 2"/>
          <p:cNvSpPr>
            <a:spLocks noGrp="1"/>
          </p:cNvSpPr>
          <p:nvPr>
            <p:ph idx="1"/>
          </p:nvPr>
        </p:nvSpPr>
        <p:spPr/>
        <p:txBody>
          <a:bodyPr/>
          <a:lstStyle/>
          <a:p>
            <a:r>
              <a:rPr lang="en-US" dirty="0" smtClean="0"/>
              <a:t> As we have earlier stated there are three main historical lenses that are associated with this concept</a:t>
            </a:r>
          </a:p>
          <a:p>
            <a:r>
              <a:rPr lang="en-US" dirty="0" smtClean="0"/>
              <a:t>The study of these concepts and their application is crucial in the identification and evaluation of author biasness in the work</a:t>
            </a:r>
          </a:p>
          <a:p>
            <a:r>
              <a:rPr lang="en-US" dirty="0" smtClean="0"/>
              <a:t>Therefore with an understanding we get to know whether or not to trust the source of information that is given to us.</a:t>
            </a:r>
          </a:p>
          <a:p>
            <a:r>
              <a:rPr lang="en-US" dirty="0" smtClean="0"/>
              <a:t>The main source of information is the internet and therefore there exists some doubt in the information relayed as we can not evaluate the credibility of this information.</a:t>
            </a:r>
          </a:p>
        </p:txBody>
      </p:sp>
    </p:spTree>
    <p:extLst>
      <p:ext uri="{BB962C8B-B14F-4D97-AF65-F5344CB8AC3E}">
        <p14:creationId xmlns:p14="http://schemas.microsoft.com/office/powerpoint/2010/main" val="15752447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Political lens</a:t>
            </a:r>
            <a:endParaRPr lang="en-US" dirty="0"/>
          </a:p>
        </p:txBody>
      </p:sp>
      <p:sp>
        <p:nvSpPr>
          <p:cNvPr id="3" name="Content Placeholder 2"/>
          <p:cNvSpPr>
            <a:spLocks noGrp="1"/>
          </p:cNvSpPr>
          <p:nvPr>
            <p:ph idx="1"/>
          </p:nvPr>
        </p:nvSpPr>
        <p:spPr/>
        <p:txBody>
          <a:bodyPr/>
          <a:lstStyle/>
          <a:p>
            <a:r>
              <a:rPr lang="en-US" dirty="0" smtClean="0"/>
              <a:t>This aspect focuses on the political aspect of the world war incident.</a:t>
            </a:r>
          </a:p>
          <a:p>
            <a:r>
              <a:rPr lang="en-US" dirty="0" smtClean="0"/>
              <a:t>A deeper look into the government structures in store at the time and the contribution that they had to the world war.</a:t>
            </a:r>
          </a:p>
          <a:p>
            <a:r>
              <a:rPr lang="en-US" dirty="0" smtClean="0"/>
              <a:t>The country government system is one crucial aspect, this focuses on the gains and losses that they would gain in terms of engaging in this war.</a:t>
            </a:r>
          </a:p>
          <a:p>
            <a:r>
              <a:rPr lang="en-US" dirty="0" smtClean="0"/>
              <a:t>The focus on their actions and influences is also focusses on as it may provide an insight as to the reason behind the instigation of such actions</a:t>
            </a:r>
            <a:endParaRPr lang="en-US" dirty="0"/>
          </a:p>
        </p:txBody>
      </p:sp>
    </p:spTree>
    <p:extLst>
      <p:ext uri="{BB962C8B-B14F-4D97-AF65-F5344CB8AC3E}">
        <p14:creationId xmlns:p14="http://schemas.microsoft.com/office/powerpoint/2010/main" val="24526015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SOCIAL LENS</a:t>
            </a:r>
            <a:endParaRPr lang="en-US" dirty="0"/>
          </a:p>
        </p:txBody>
      </p:sp>
      <p:sp>
        <p:nvSpPr>
          <p:cNvPr id="3" name="Content Placeholder 2"/>
          <p:cNvSpPr>
            <a:spLocks noGrp="1"/>
          </p:cNvSpPr>
          <p:nvPr>
            <p:ph idx="1"/>
          </p:nvPr>
        </p:nvSpPr>
        <p:spPr/>
        <p:txBody>
          <a:bodyPr/>
          <a:lstStyle/>
          <a:p>
            <a:r>
              <a:rPr lang="en-US" dirty="0" smtClean="0"/>
              <a:t>The society is a crucial aspect in any civilization, it is they who hold the fate of the future for the people included.</a:t>
            </a:r>
          </a:p>
          <a:p>
            <a:r>
              <a:rPr lang="en-US" dirty="0" smtClean="0"/>
              <a:t>A look into the people that lived during this time will further help explain the motivations and drives that the people had towards the event.</a:t>
            </a:r>
          </a:p>
          <a:p>
            <a:r>
              <a:rPr lang="en-US" dirty="0" smtClean="0"/>
              <a:t>The aspect of how the people are treated is also very crucial and is focused on in this lens scope.</a:t>
            </a:r>
          </a:p>
          <a:p>
            <a:r>
              <a:rPr lang="en-US" dirty="0" smtClean="0"/>
              <a:t>Through the understanding of the peoples daily lives and the quality of life that existed we are able to have a better perspective on the issue.</a:t>
            </a:r>
            <a:endParaRPr lang="en-US" dirty="0"/>
          </a:p>
        </p:txBody>
      </p:sp>
    </p:spTree>
    <p:extLst>
      <p:ext uri="{BB962C8B-B14F-4D97-AF65-F5344CB8AC3E}">
        <p14:creationId xmlns:p14="http://schemas.microsoft.com/office/powerpoint/2010/main" val="12943280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Environmental lens</a:t>
            </a:r>
            <a:endParaRPr lang="en-US" dirty="0"/>
          </a:p>
        </p:txBody>
      </p:sp>
      <p:sp>
        <p:nvSpPr>
          <p:cNvPr id="3" name="Content Placeholder 2"/>
          <p:cNvSpPr>
            <a:spLocks noGrp="1"/>
          </p:cNvSpPr>
          <p:nvPr>
            <p:ph idx="1"/>
          </p:nvPr>
        </p:nvSpPr>
        <p:spPr/>
        <p:txBody>
          <a:bodyPr/>
          <a:lstStyle/>
          <a:p>
            <a:r>
              <a:rPr lang="en-US" dirty="0" smtClean="0"/>
              <a:t>The environment is a key aspect in survival, a look at the concepts that are captured within this scope can therefore be informative</a:t>
            </a:r>
          </a:p>
          <a:p>
            <a:r>
              <a:rPr lang="en-US" dirty="0" smtClean="0"/>
              <a:t>The atomic bombs had very hazardous effects to the environment, through the study of the extent of these dangers to the environment it is possible to evaluate the damage caused.</a:t>
            </a:r>
          </a:p>
          <a:p>
            <a:r>
              <a:rPr lang="en-US" dirty="0" smtClean="0"/>
              <a:t>Further study will also tell us how the environment played a key role in contributing to the event.</a:t>
            </a:r>
          </a:p>
          <a:p>
            <a:r>
              <a:rPr lang="en-US" dirty="0" smtClean="0"/>
              <a:t>With a constantly changing environment, the daily livelihood of the people is therefore at stake as it has a huge impact on their normal day to day lives</a:t>
            </a:r>
            <a:endParaRPr lang="en-US" dirty="0"/>
          </a:p>
        </p:txBody>
      </p:sp>
    </p:spTree>
    <p:extLst>
      <p:ext uri="{BB962C8B-B14F-4D97-AF65-F5344CB8AC3E}">
        <p14:creationId xmlns:p14="http://schemas.microsoft.com/office/powerpoint/2010/main" val="6899636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Historical Narrative</a:t>
            </a:r>
          </a:p>
        </p:txBody>
      </p:sp>
      <p:sp>
        <p:nvSpPr>
          <p:cNvPr id="3" name="Content Placeholder 2"/>
          <p:cNvSpPr>
            <a:spLocks noGrp="1"/>
          </p:cNvSpPr>
          <p:nvPr>
            <p:ph idx="1"/>
          </p:nvPr>
        </p:nvSpPr>
        <p:spPr/>
        <p:txBody>
          <a:bodyPr/>
          <a:lstStyle/>
          <a:p>
            <a:r>
              <a:rPr lang="en-US" dirty="0" smtClean="0"/>
              <a:t>Human kind has evolved throughout time and a study of this journey has become very informative.</a:t>
            </a:r>
          </a:p>
          <a:p>
            <a:r>
              <a:rPr lang="en-US" dirty="0" smtClean="0"/>
              <a:t>Through study of such phenomenon's the reader is able to understand the events as they truly were basing evidence on the facts therefore abolishing common misconceptions and myths about the event.</a:t>
            </a:r>
          </a:p>
          <a:p>
            <a:r>
              <a:rPr lang="en-US" dirty="0" smtClean="0"/>
              <a:t>Despite mankind having this understanding , they have been unable to utilize it to the fullest, efforts have proved futile.</a:t>
            </a:r>
          </a:p>
          <a:p>
            <a:r>
              <a:rPr lang="en-US" dirty="0" smtClean="0"/>
              <a:t>There is a ray of hope at the end of the tunnel as we stand a huge chance at understanding the future through vivid study of the previous events.</a:t>
            </a:r>
            <a:endParaRPr lang="en-US" dirty="0"/>
          </a:p>
        </p:txBody>
      </p:sp>
    </p:spTree>
    <p:extLst>
      <p:ext uri="{BB962C8B-B14F-4D97-AF65-F5344CB8AC3E}">
        <p14:creationId xmlns:p14="http://schemas.microsoft.com/office/powerpoint/2010/main" val="3919912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Does History Repeat </a:t>
            </a:r>
            <a:r>
              <a:rPr lang="en-US" dirty="0" smtClean="0"/>
              <a:t>Itself</a:t>
            </a:r>
            <a:r>
              <a:rPr lang="en-US" dirty="0"/>
              <a:t>?</a:t>
            </a:r>
          </a:p>
        </p:txBody>
      </p:sp>
      <p:sp>
        <p:nvSpPr>
          <p:cNvPr id="3" name="Content Placeholder 2"/>
          <p:cNvSpPr>
            <a:spLocks noGrp="1"/>
          </p:cNvSpPr>
          <p:nvPr>
            <p:ph idx="1"/>
          </p:nvPr>
        </p:nvSpPr>
        <p:spPr/>
        <p:txBody>
          <a:bodyPr/>
          <a:lstStyle/>
          <a:p>
            <a:r>
              <a:rPr lang="en-US" dirty="0" smtClean="0"/>
              <a:t>History has been considered a huge phenomenon that has been going on through time immemorial.</a:t>
            </a:r>
          </a:p>
          <a:p>
            <a:r>
              <a:rPr lang="en-US" dirty="0" smtClean="0"/>
              <a:t>Based on my opinion and the observation through time I have determined that truly history has an element of repetition to it.</a:t>
            </a:r>
          </a:p>
          <a:p>
            <a:r>
              <a:rPr lang="en-US" dirty="0" smtClean="0"/>
              <a:t>It is important however to consider that history has been passed on by individuals who have recorded information with potential bias and thereafter passing the information on to the next generation.</a:t>
            </a:r>
          </a:p>
          <a:p>
            <a:r>
              <a:rPr lang="en-US" dirty="0" smtClean="0"/>
              <a:t>Without a clear understanding of the true story as it was the citizens fall victim to the same incidences falling prey to the same mistakes over and over again</a:t>
            </a:r>
            <a:endParaRPr lang="en-US" dirty="0"/>
          </a:p>
        </p:txBody>
      </p:sp>
    </p:spTree>
    <p:extLst>
      <p:ext uri="{BB962C8B-B14F-4D97-AF65-F5344CB8AC3E}">
        <p14:creationId xmlns:p14="http://schemas.microsoft.com/office/powerpoint/2010/main" val="177706678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ood Type">
  <a:themeElements>
    <a:clrScheme name="Wood Type">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Wood Type">
      <a:majorFont>
        <a:latin typeface="Rockwell Condensed" panose="02060603050405020104"/>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TM03090434[[fn=Wood Type]]</Template>
  <TotalTime>83</TotalTime>
  <Words>1612</Words>
  <Application>Microsoft Office PowerPoint</Application>
  <PresentationFormat>Widescreen</PresentationFormat>
  <Paragraphs>79</Paragraphs>
  <Slides>12</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12</vt:i4>
      </vt:variant>
    </vt:vector>
  </HeadingPairs>
  <TitlesOfParts>
    <vt:vector size="17" baseType="lpstr">
      <vt:lpstr>Calibri</vt:lpstr>
      <vt:lpstr>Rockwell</vt:lpstr>
      <vt:lpstr>Rockwell Condensed</vt:lpstr>
      <vt:lpstr>Wingdings</vt:lpstr>
      <vt:lpstr>Wood Type</vt:lpstr>
      <vt:lpstr>historical inquiry </vt:lpstr>
      <vt:lpstr>Historical Lenses and History’s Value  </vt:lpstr>
      <vt:lpstr>My Topic</vt:lpstr>
      <vt:lpstr>Three Historical Lenses</vt:lpstr>
      <vt:lpstr>Political lens</vt:lpstr>
      <vt:lpstr>SOCIAL LENS</vt:lpstr>
      <vt:lpstr>Environmental lens</vt:lpstr>
      <vt:lpstr>Historical Narrative</vt:lpstr>
      <vt:lpstr>Does History Repeat Itself?</vt:lpstr>
      <vt:lpstr>Are Citizens Obligated to Know History?</vt:lpstr>
      <vt:lpstr>Conclusions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historical inquiry</dc:title>
  <dc:creator>waithuki</dc:creator>
  <cp:lastModifiedBy>waithuki</cp:lastModifiedBy>
  <cp:revision>10</cp:revision>
  <dcterms:created xsi:type="dcterms:W3CDTF">2021-06-24T00:01:19Z</dcterms:created>
  <dcterms:modified xsi:type="dcterms:W3CDTF">2021-06-24T01:24:28Z</dcterms:modified>
</cp:coreProperties>
</file>