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60" r:id="rId5"/>
    <p:sldId id="261" r:id="rId6"/>
    <p:sldId id="262" r:id="rId7"/>
    <p:sldId id="263"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0" d="100"/>
          <a:sy n="50" d="100"/>
        </p:scale>
        <p:origin x="48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823BE-A210-4958-BB10-9DB7BE0F529A}"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07EBF-057E-4FF9-ACB9-6DACE7D79799}" type="slidenum">
              <a:rPr lang="en-US" smtClean="0"/>
              <a:t>‹#›</a:t>
            </a:fld>
            <a:endParaRPr lang="en-US"/>
          </a:p>
        </p:txBody>
      </p:sp>
    </p:spTree>
    <p:extLst>
      <p:ext uri="{BB962C8B-B14F-4D97-AF65-F5344CB8AC3E}">
        <p14:creationId xmlns:p14="http://schemas.microsoft.com/office/powerpoint/2010/main" val="358490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article delineates that women are more vulnerable to nighttime cardiac arrest than men. Researchers assigned that 25% of cases involving women took place at night compared with virtually 21% of cases encompassing men (</a:t>
            </a:r>
            <a:r>
              <a:rPr lang="en-US" sz="1200" kern="1200" dirty="0" err="1" smtClean="0">
                <a:solidFill>
                  <a:schemeClr val="tx1"/>
                </a:solidFill>
                <a:effectLst/>
                <a:latin typeface="+mn-lt"/>
                <a:ea typeface="+mn-ea"/>
                <a:cs typeface="+mn-cs"/>
              </a:rPr>
              <a:t>Preidt</a:t>
            </a:r>
            <a:r>
              <a:rPr lang="en-US" sz="1200" kern="1200" dirty="0" smtClean="0">
                <a:solidFill>
                  <a:schemeClr val="tx1"/>
                </a:solidFill>
                <a:effectLst/>
                <a:latin typeface="+mn-lt"/>
                <a:ea typeface="+mn-ea"/>
                <a:cs typeface="+mn-cs"/>
              </a:rPr>
              <a:t>, 2021). It authors that various factors have significant contributions regarding the susceptibility of women to nighttime cardiac arrest. Foremost, research shows that those who had nighttime cardiac arrests were probably present or previous smokers. Also, research found that people with brain-affecting medication such as sedatives and painkillers were at risk of being potential victims of the disease. Hence it is suggested that doctors and other medical practitioners to take caution when prescribing sedatives, pain as well as depression drugs to high-risk patients. </a:t>
            </a:r>
          </a:p>
          <a:p>
            <a:endParaRPr lang="en-US" dirty="0"/>
          </a:p>
        </p:txBody>
      </p:sp>
      <p:sp>
        <p:nvSpPr>
          <p:cNvPr id="4" name="Slide Number Placeholder 3"/>
          <p:cNvSpPr>
            <a:spLocks noGrp="1"/>
          </p:cNvSpPr>
          <p:nvPr>
            <p:ph type="sldNum" sz="quarter" idx="10"/>
          </p:nvPr>
        </p:nvSpPr>
        <p:spPr/>
        <p:txBody>
          <a:bodyPr/>
          <a:lstStyle/>
          <a:p>
            <a:fld id="{F3D07EBF-057E-4FF9-ACB9-6DACE7D79799}" type="slidenum">
              <a:rPr lang="en-US" smtClean="0"/>
              <a:t>2</a:t>
            </a:fld>
            <a:endParaRPr lang="en-US"/>
          </a:p>
        </p:txBody>
      </p:sp>
    </p:spTree>
    <p:extLst>
      <p:ext uri="{BB962C8B-B14F-4D97-AF65-F5344CB8AC3E}">
        <p14:creationId xmlns:p14="http://schemas.microsoft.com/office/powerpoint/2010/main" val="8816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topic is interesting and important due to various reasons. Firstly, it explains the reason why women are more vulnerable to the disease compared to men. Research found that women were more likely to become victims of nighttime cardiac arrest compared to men. Some possible reasons for this were touted to be high smoking, increased use of sedatives and a respiratory component. Secondly, nighttime cardiac arrest is a deadly and needs to be addressed. During the night, many people are asleep hence it is perplexing and devastating when under attack from cardiac arrest. Therefore, interventions should be provided by researchers on ways to mitigate the disease from killing people at night.  </a:t>
            </a:r>
          </a:p>
          <a:p>
            <a:endParaRPr lang="en-US" dirty="0"/>
          </a:p>
        </p:txBody>
      </p:sp>
      <p:sp>
        <p:nvSpPr>
          <p:cNvPr id="4" name="Slide Number Placeholder 3"/>
          <p:cNvSpPr>
            <a:spLocks noGrp="1"/>
          </p:cNvSpPr>
          <p:nvPr>
            <p:ph type="sldNum" sz="quarter" idx="10"/>
          </p:nvPr>
        </p:nvSpPr>
        <p:spPr/>
        <p:txBody>
          <a:bodyPr/>
          <a:lstStyle/>
          <a:p>
            <a:fld id="{F3D07EBF-057E-4FF9-ACB9-6DACE7D79799}" type="slidenum">
              <a:rPr lang="en-US" smtClean="0"/>
              <a:t>3</a:t>
            </a:fld>
            <a:endParaRPr lang="en-US"/>
          </a:p>
        </p:txBody>
      </p:sp>
    </p:spTree>
    <p:extLst>
      <p:ext uri="{BB962C8B-B14F-4D97-AF65-F5344CB8AC3E}">
        <p14:creationId xmlns:p14="http://schemas.microsoft.com/office/powerpoint/2010/main" val="124606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Various interest groups that may be involved in tackling the issue of cardiac arrest in the US are multiple. Foremost, National Organization for Women is a remarkable group that can be involved. Some renowned websites of the feminist organization such as news releases and synopses of cardiac arrest can be disseminated to the public. Also, community health groups within the US are front liners who will help in the facilitation of public awareness campaigns (</a:t>
            </a:r>
            <a:r>
              <a:rPr lang="en-US" sz="1200" kern="1200" dirty="0" err="1" smtClean="0">
                <a:solidFill>
                  <a:schemeClr val="tx1"/>
                </a:solidFill>
                <a:effectLst/>
                <a:latin typeface="+mn-lt"/>
                <a:ea typeface="+mn-ea"/>
                <a:cs typeface="+mn-cs"/>
              </a:rPr>
              <a:t>Preidt</a:t>
            </a:r>
            <a:r>
              <a:rPr lang="en-US" sz="1200" kern="1200" dirty="0" smtClean="0">
                <a:solidFill>
                  <a:schemeClr val="tx1"/>
                </a:solidFill>
                <a:effectLst/>
                <a:latin typeface="+mn-lt"/>
                <a:ea typeface="+mn-ea"/>
                <a:cs typeface="+mn-cs"/>
              </a:rPr>
              <a:t>, 2021). Besides, Christian Coalition is another interest group that will have an instrumental influence in ensuring that masses are educated on better ways of living to alleviate instances that may exacerbate cases of cardiac arrest.</a:t>
            </a:r>
          </a:p>
          <a:p>
            <a:endParaRPr lang="en-US" dirty="0"/>
          </a:p>
        </p:txBody>
      </p:sp>
      <p:sp>
        <p:nvSpPr>
          <p:cNvPr id="4" name="Slide Number Placeholder 3"/>
          <p:cNvSpPr>
            <a:spLocks noGrp="1"/>
          </p:cNvSpPr>
          <p:nvPr>
            <p:ph type="sldNum" sz="quarter" idx="10"/>
          </p:nvPr>
        </p:nvSpPr>
        <p:spPr/>
        <p:txBody>
          <a:bodyPr/>
          <a:lstStyle/>
          <a:p>
            <a:fld id="{F3D07EBF-057E-4FF9-ACB9-6DACE7D79799}" type="slidenum">
              <a:rPr lang="en-US" smtClean="0"/>
              <a:t>4</a:t>
            </a:fld>
            <a:endParaRPr lang="en-US"/>
          </a:p>
        </p:txBody>
      </p:sp>
    </p:spTree>
    <p:extLst>
      <p:ext uri="{BB962C8B-B14F-4D97-AF65-F5344CB8AC3E}">
        <p14:creationId xmlns:p14="http://schemas.microsoft.com/office/powerpoint/2010/main" val="285398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interest groups will have significant perspectives in ensuring that cases involving cardiac arrest are addressed. For instance, the National Organization for Women will use its website to create increased patient awareness. The feminist group is significantly engaged in addressing matter involving women. Hence it will ensure that possible solutions on how to mitigate instances of cardiac arrest in women are conveyed (Haywood</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2018). Also, the Christian Coalition will have an instrumental impact in addressing the dangers of cardiac arrest. The group will also delineate the necessary interventions to be used to combat the deadly disease. Besides, community health groups will offer increased public awareness on ways to mitigate the disease such as avoiding smoking and taking prescribed medicines. </a:t>
            </a:r>
          </a:p>
          <a:p>
            <a:endParaRPr lang="en-US" dirty="0"/>
          </a:p>
        </p:txBody>
      </p:sp>
      <p:sp>
        <p:nvSpPr>
          <p:cNvPr id="4" name="Slide Number Placeholder 3"/>
          <p:cNvSpPr>
            <a:spLocks noGrp="1"/>
          </p:cNvSpPr>
          <p:nvPr>
            <p:ph type="sldNum" sz="quarter" idx="10"/>
          </p:nvPr>
        </p:nvSpPr>
        <p:spPr/>
        <p:txBody>
          <a:bodyPr/>
          <a:lstStyle/>
          <a:p>
            <a:fld id="{F3D07EBF-057E-4FF9-ACB9-6DACE7D79799}" type="slidenum">
              <a:rPr lang="en-US" smtClean="0"/>
              <a:t>5</a:t>
            </a:fld>
            <a:endParaRPr lang="en-US"/>
          </a:p>
        </p:txBody>
      </p:sp>
    </p:spTree>
    <p:extLst>
      <p:ext uri="{BB962C8B-B14F-4D97-AF65-F5344CB8AC3E}">
        <p14:creationId xmlns:p14="http://schemas.microsoft.com/office/powerpoint/2010/main" val="10938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perspectives of interest groups will have a significant impact on delivery systems. Foremost, they will ensure and increased public awareness that channels information regarding cardiac arrest and how they can be forestalled. Also, the delivery systems will improve the quality of care they provide to patients after being better equipped advanced resources necessary for handling the disease. Also, community-based delivery systems will have increased capacity building within them. For instance, the Christian Coalition group will strive to ensure that community health centers are appropriately equipped with resources and human personnel. This will have an instrumental impact in the delivery of health care services to cardiac arrest patients.  </a:t>
            </a:r>
          </a:p>
          <a:p>
            <a:endParaRPr lang="en-US" dirty="0"/>
          </a:p>
        </p:txBody>
      </p:sp>
      <p:sp>
        <p:nvSpPr>
          <p:cNvPr id="4" name="Slide Number Placeholder 3"/>
          <p:cNvSpPr>
            <a:spLocks noGrp="1"/>
          </p:cNvSpPr>
          <p:nvPr>
            <p:ph type="sldNum" sz="quarter" idx="10"/>
          </p:nvPr>
        </p:nvSpPr>
        <p:spPr/>
        <p:txBody>
          <a:bodyPr/>
          <a:lstStyle/>
          <a:p>
            <a:fld id="{F3D07EBF-057E-4FF9-ACB9-6DACE7D79799}" type="slidenum">
              <a:rPr lang="en-US" smtClean="0"/>
              <a:t>6</a:t>
            </a:fld>
            <a:endParaRPr lang="en-US"/>
          </a:p>
        </p:txBody>
      </p:sp>
    </p:spTree>
    <p:extLst>
      <p:ext uri="{BB962C8B-B14F-4D97-AF65-F5344CB8AC3E}">
        <p14:creationId xmlns:p14="http://schemas.microsoft.com/office/powerpoint/2010/main" val="386661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Healthcare delivery systems should have highly trained medical practitioners are trained within health facilities. This will ensure that the acceptable standards of healthcare delivery are adhered to. For instance, the healthcare professionals will be trained on the professional standards of offering care that entails diagnostic, intervention as well as evaluation competencies. Cardiac arrest is a disease that has resulted in myriad deaths in the US (Tsou</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2017). There are high death cases caused by the disease hence high-quality professional standards that delineate interventions, diagnostics along with the needed evaluation competencies of providing proper care to patients should be enforced. Also, delivery systems should ensure that professional performance standards such as quality assurance, consultation as well as direct care is implemented by medical professionals.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3D07EBF-057E-4FF9-ACB9-6DACE7D79799}" type="slidenum">
              <a:rPr lang="en-US" smtClean="0"/>
              <a:t>7</a:t>
            </a:fld>
            <a:endParaRPr lang="en-US"/>
          </a:p>
        </p:txBody>
      </p:sp>
    </p:spTree>
    <p:extLst>
      <p:ext uri="{BB962C8B-B14F-4D97-AF65-F5344CB8AC3E}">
        <p14:creationId xmlns:p14="http://schemas.microsoft.com/office/powerpoint/2010/main" val="184088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Cardiac arrest is a deadly disease that has resulted in many deaths in the United States. However, the increased cases of nighttime cardiac arrests were found to be higher in women than men. The primary cause of increased cases of nighttime cardiac arrest in women were attributed to various factors such as increased smoking and usage of brain-affecting medications. Researchers found that 25% of the cases of nighttime cardiac arrest involved women and 21% of the cases involved men. It is needful for medical practitioners to take caution and ensure that they prescribe drugs to patients. This is because many patients have been found to overdose leading to their increased vulnerability to nighttime cardiac arrest.  </a:t>
            </a:r>
          </a:p>
          <a:p>
            <a:endParaRPr lang="en-US" dirty="0"/>
          </a:p>
        </p:txBody>
      </p:sp>
      <p:sp>
        <p:nvSpPr>
          <p:cNvPr id="4" name="Slide Number Placeholder 3"/>
          <p:cNvSpPr>
            <a:spLocks noGrp="1"/>
          </p:cNvSpPr>
          <p:nvPr>
            <p:ph type="sldNum" sz="quarter" idx="10"/>
          </p:nvPr>
        </p:nvSpPr>
        <p:spPr/>
        <p:txBody>
          <a:bodyPr/>
          <a:lstStyle/>
          <a:p>
            <a:fld id="{F3D07EBF-057E-4FF9-ACB9-6DACE7D79799}" type="slidenum">
              <a:rPr lang="en-US" smtClean="0"/>
              <a:t>8</a:t>
            </a:fld>
            <a:endParaRPr lang="en-US"/>
          </a:p>
        </p:txBody>
      </p:sp>
    </p:spTree>
    <p:extLst>
      <p:ext uri="{BB962C8B-B14F-4D97-AF65-F5344CB8AC3E}">
        <p14:creationId xmlns:p14="http://schemas.microsoft.com/office/powerpoint/2010/main" val="2767673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171CCCD-8DA8-4C34-911B-238FF588680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92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0A8E1-F01A-40BE-ABB7-A8B534CA2733}"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1CCCD-8DA8-4C34-911B-238FF5886808}" type="slidenum">
              <a:rPr lang="en-US" smtClean="0"/>
              <a:t>‹#›</a:t>
            </a:fld>
            <a:endParaRPr lang="en-US"/>
          </a:p>
        </p:txBody>
      </p:sp>
    </p:spTree>
    <p:extLst>
      <p:ext uri="{BB962C8B-B14F-4D97-AF65-F5344CB8AC3E}">
        <p14:creationId xmlns:p14="http://schemas.microsoft.com/office/powerpoint/2010/main" val="299773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31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167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spTree>
    <p:extLst>
      <p:ext uri="{BB962C8B-B14F-4D97-AF65-F5344CB8AC3E}">
        <p14:creationId xmlns:p14="http://schemas.microsoft.com/office/powerpoint/2010/main" val="201713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96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86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5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spTree>
    <p:extLst>
      <p:ext uri="{BB962C8B-B14F-4D97-AF65-F5344CB8AC3E}">
        <p14:creationId xmlns:p14="http://schemas.microsoft.com/office/powerpoint/2010/main" val="343573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0A8E1-F01A-40BE-ABB7-A8B534CA273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CCCD-8DA8-4C34-911B-238FF588680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14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F0A8E1-F01A-40BE-ABB7-A8B534CA2733}"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1CCCD-8DA8-4C34-911B-238FF5886808}" type="slidenum">
              <a:rPr lang="en-US" smtClean="0"/>
              <a:t>‹#›</a:t>
            </a:fld>
            <a:endParaRPr lang="en-US"/>
          </a:p>
        </p:txBody>
      </p:sp>
    </p:spTree>
    <p:extLst>
      <p:ext uri="{BB962C8B-B14F-4D97-AF65-F5344CB8AC3E}">
        <p14:creationId xmlns:p14="http://schemas.microsoft.com/office/powerpoint/2010/main" val="9687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F0A8E1-F01A-40BE-ABB7-A8B534CA2733}"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1CCCD-8DA8-4C34-911B-238FF588680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61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F0A8E1-F01A-40BE-ABB7-A8B534CA2733}"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1CCCD-8DA8-4C34-911B-238FF588680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99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0A8E1-F01A-40BE-ABB7-A8B534CA2733}"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1CCCD-8DA8-4C34-911B-238FF5886808}" type="slidenum">
              <a:rPr lang="en-US" smtClean="0"/>
              <a:t>‹#›</a:t>
            </a:fld>
            <a:endParaRPr lang="en-US"/>
          </a:p>
        </p:txBody>
      </p:sp>
    </p:spTree>
    <p:extLst>
      <p:ext uri="{BB962C8B-B14F-4D97-AF65-F5344CB8AC3E}">
        <p14:creationId xmlns:p14="http://schemas.microsoft.com/office/powerpoint/2010/main" val="380206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0A8E1-F01A-40BE-ABB7-A8B534CA2733}"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1CCCD-8DA8-4C34-911B-238FF588680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91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0A8E1-F01A-40BE-ABB7-A8B534CA2733}"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1CCCD-8DA8-4C34-911B-238FF5886808}" type="slidenum">
              <a:rPr lang="en-US" smtClean="0"/>
              <a:t>‹#›</a:t>
            </a:fld>
            <a:endParaRPr lang="en-US"/>
          </a:p>
        </p:txBody>
      </p:sp>
    </p:spTree>
    <p:extLst>
      <p:ext uri="{BB962C8B-B14F-4D97-AF65-F5344CB8AC3E}">
        <p14:creationId xmlns:p14="http://schemas.microsoft.com/office/powerpoint/2010/main" val="147684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F0A8E1-F01A-40BE-ABB7-A8B534CA2733}" type="datetimeFigureOut">
              <a:rPr lang="en-US" smtClean="0"/>
              <a:t>2/17/2021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71CCCD-8DA8-4C34-911B-238FF5886808}" type="slidenum">
              <a:rPr lang="en-US" smtClean="0"/>
              <a:t>‹#›</a:t>
            </a:fld>
            <a:endParaRPr lang="en-US"/>
          </a:p>
        </p:txBody>
      </p:sp>
    </p:spTree>
    <p:extLst>
      <p:ext uri="{BB962C8B-B14F-4D97-AF65-F5344CB8AC3E}">
        <p14:creationId xmlns:p14="http://schemas.microsoft.com/office/powerpoint/2010/main" val="64869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41946"/>
            <a:ext cx="9144000" cy="4015854"/>
          </a:xfrm>
        </p:spPr>
        <p:txBody>
          <a:bodyPr/>
          <a:lstStyle/>
          <a:p>
            <a:endParaRPr lang="en-US" dirty="0" smtClean="0"/>
          </a:p>
          <a:p>
            <a:endParaRPr lang="en-US" dirty="0"/>
          </a:p>
          <a:p>
            <a:endParaRPr lang="en-US" dirty="0" smtClean="0"/>
          </a:p>
          <a:p>
            <a:r>
              <a:rPr lang="en-US" dirty="0" smtClean="0"/>
              <a:t>Presentation on Cardiac Arrest in the US</a:t>
            </a:r>
          </a:p>
          <a:p>
            <a:r>
              <a:rPr lang="en-US" dirty="0" smtClean="0"/>
              <a:t>Student’s Name</a:t>
            </a:r>
          </a:p>
          <a:p>
            <a:r>
              <a:rPr lang="en-US" dirty="0" smtClean="0"/>
              <a:t>Institution</a:t>
            </a:r>
          </a:p>
          <a:p>
            <a:r>
              <a:rPr lang="en-US" dirty="0" smtClean="0"/>
              <a:t>Date</a:t>
            </a:r>
          </a:p>
          <a:p>
            <a:endParaRPr lang="en-US" dirty="0"/>
          </a:p>
        </p:txBody>
      </p:sp>
    </p:spTree>
    <p:extLst>
      <p:ext uri="{BB962C8B-B14F-4D97-AF65-F5344CB8AC3E}">
        <p14:creationId xmlns:p14="http://schemas.microsoft.com/office/powerpoint/2010/main" val="941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Summary</a:t>
            </a:r>
            <a:endParaRPr lang="en-US" dirty="0"/>
          </a:p>
        </p:txBody>
      </p:sp>
      <p:sp>
        <p:nvSpPr>
          <p:cNvPr id="3" name="Content Placeholder 2"/>
          <p:cNvSpPr>
            <a:spLocks noGrp="1"/>
          </p:cNvSpPr>
          <p:nvPr>
            <p:ph idx="1"/>
          </p:nvPr>
        </p:nvSpPr>
        <p:spPr/>
        <p:txBody>
          <a:bodyPr/>
          <a:lstStyle/>
          <a:p>
            <a:r>
              <a:rPr lang="en-US" dirty="0" smtClean="0"/>
              <a:t>Women are more susceptible to cardiac nighttime arrest than men</a:t>
            </a:r>
          </a:p>
          <a:p>
            <a:r>
              <a:rPr lang="en-US" dirty="0" smtClean="0"/>
              <a:t>25% of cases involved women while 21% of cases encompassed men</a:t>
            </a:r>
          </a:p>
          <a:p>
            <a:r>
              <a:rPr lang="en-US" dirty="0" smtClean="0"/>
              <a:t>Various factors contribute increased vulnerability to cardiac arrests such as smoking, and brain-affecting medications</a:t>
            </a:r>
          </a:p>
          <a:p>
            <a:r>
              <a:rPr lang="en-US" dirty="0" smtClean="0"/>
              <a:t>Health professionals should take caution when prescribing medications like sedatives and pain relieving drugs to patients</a:t>
            </a:r>
            <a:endParaRPr lang="en-US" dirty="0"/>
          </a:p>
        </p:txBody>
      </p:sp>
    </p:spTree>
    <p:extLst>
      <p:ext uri="{BB962C8B-B14F-4D97-AF65-F5344CB8AC3E}">
        <p14:creationId xmlns:p14="http://schemas.microsoft.com/office/powerpoint/2010/main" val="153323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topic</a:t>
            </a:r>
            <a:endParaRPr lang="en-US" dirty="0"/>
          </a:p>
        </p:txBody>
      </p:sp>
      <p:sp>
        <p:nvSpPr>
          <p:cNvPr id="3" name="Content Placeholder 2"/>
          <p:cNvSpPr>
            <a:spLocks noGrp="1"/>
          </p:cNvSpPr>
          <p:nvPr>
            <p:ph idx="1"/>
          </p:nvPr>
        </p:nvSpPr>
        <p:spPr/>
        <p:txBody>
          <a:bodyPr/>
          <a:lstStyle/>
          <a:p>
            <a:r>
              <a:rPr lang="en-US" dirty="0" smtClean="0"/>
              <a:t>The article seeks to highlight how dangerous nighttime cardiac arrest is.</a:t>
            </a:r>
          </a:p>
          <a:p>
            <a:r>
              <a:rPr lang="en-US" dirty="0" smtClean="0"/>
              <a:t>It provides data regarding the numbers of deaths that occur at night due to cardiac arrest</a:t>
            </a:r>
          </a:p>
          <a:p>
            <a:r>
              <a:rPr lang="en-US" dirty="0" smtClean="0"/>
              <a:t>Cardiac arrest is a scourge that require concerted efforts to be addressed</a:t>
            </a:r>
          </a:p>
          <a:p>
            <a:r>
              <a:rPr lang="en-US" dirty="0" smtClean="0"/>
              <a:t>The article explains why nighttime cardiac arrest is more prevalent on women than men</a:t>
            </a:r>
            <a:endParaRPr lang="en-US" dirty="0"/>
          </a:p>
        </p:txBody>
      </p:sp>
    </p:spTree>
    <p:extLst>
      <p:ext uri="{BB962C8B-B14F-4D97-AF65-F5344CB8AC3E}">
        <p14:creationId xmlns:p14="http://schemas.microsoft.com/office/powerpoint/2010/main" val="11685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Groups</a:t>
            </a:r>
            <a:endParaRPr lang="en-US" dirty="0"/>
          </a:p>
        </p:txBody>
      </p:sp>
      <p:sp>
        <p:nvSpPr>
          <p:cNvPr id="3" name="Content Placeholder 2"/>
          <p:cNvSpPr>
            <a:spLocks noGrp="1"/>
          </p:cNvSpPr>
          <p:nvPr>
            <p:ph idx="1"/>
          </p:nvPr>
        </p:nvSpPr>
        <p:spPr/>
        <p:txBody>
          <a:bodyPr/>
          <a:lstStyle/>
          <a:p>
            <a:r>
              <a:rPr lang="en-US" dirty="0" smtClean="0"/>
              <a:t>National Organization for Women</a:t>
            </a:r>
          </a:p>
          <a:p>
            <a:r>
              <a:rPr lang="en-US" dirty="0" smtClean="0"/>
              <a:t>Community health groups</a:t>
            </a:r>
          </a:p>
          <a:p>
            <a:r>
              <a:rPr lang="en-US" dirty="0" smtClean="0"/>
              <a:t>Christian Coalition</a:t>
            </a:r>
            <a:endParaRPr lang="en-US" dirty="0"/>
          </a:p>
        </p:txBody>
      </p:sp>
    </p:spTree>
    <p:extLst>
      <p:ext uri="{BB962C8B-B14F-4D97-AF65-F5344CB8AC3E}">
        <p14:creationId xmlns:p14="http://schemas.microsoft.com/office/powerpoint/2010/main" val="18363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of the Interest Groups</a:t>
            </a:r>
            <a:endParaRPr lang="en-US" dirty="0"/>
          </a:p>
        </p:txBody>
      </p:sp>
      <p:sp>
        <p:nvSpPr>
          <p:cNvPr id="3" name="Content Placeholder 2"/>
          <p:cNvSpPr>
            <a:spLocks noGrp="1"/>
          </p:cNvSpPr>
          <p:nvPr>
            <p:ph idx="1"/>
          </p:nvPr>
        </p:nvSpPr>
        <p:spPr/>
        <p:txBody>
          <a:bodyPr/>
          <a:lstStyle/>
          <a:p>
            <a:r>
              <a:rPr lang="en-US" dirty="0" smtClean="0"/>
              <a:t>The Christian Coalition will offer patient awareness programs seeking to mitigate cardiac arrest</a:t>
            </a:r>
          </a:p>
          <a:p>
            <a:r>
              <a:rPr lang="en-US" dirty="0" smtClean="0"/>
              <a:t>The National Organization for Women will help women groups understand the need to evade lifestyles that may make them more vulnerable to the disease</a:t>
            </a:r>
          </a:p>
          <a:p>
            <a:r>
              <a:rPr lang="en-US" dirty="0" smtClean="0"/>
              <a:t>Community Health Groups will have educate the public regarding better medical information to reduce chances of contracting the disease</a:t>
            </a:r>
            <a:endParaRPr lang="en-US" dirty="0"/>
          </a:p>
        </p:txBody>
      </p:sp>
    </p:spTree>
    <p:extLst>
      <p:ext uri="{BB962C8B-B14F-4D97-AF65-F5344CB8AC3E}">
        <p14:creationId xmlns:p14="http://schemas.microsoft.com/office/powerpoint/2010/main" val="341450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to the delivery system</a:t>
            </a:r>
            <a:endParaRPr lang="en-US" dirty="0"/>
          </a:p>
        </p:txBody>
      </p:sp>
      <p:sp>
        <p:nvSpPr>
          <p:cNvPr id="3" name="Content Placeholder 2"/>
          <p:cNvSpPr>
            <a:spLocks noGrp="1"/>
          </p:cNvSpPr>
          <p:nvPr>
            <p:ph idx="1"/>
          </p:nvPr>
        </p:nvSpPr>
        <p:spPr/>
        <p:txBody>
          <a:bodyPr/>
          <a:lstStyle/>
          <a:p>
            <a:r>
              <a:rPr lang="en-US" dirty="0" smtClean="0"/>
              <a:t>Increase public awareness forums</a:t>
            </a:r>
          </a:p>
          <a:p>
            <a:r>
              <a:rPr lang="en-US" dirty="0" smtClean="0"/>
              <a:t>Ensure patients are provided with prescribed drugs</a:t>
            </a:r>
          </a:p>
          <a:p>
            <a:r>
              <a:rPr lang="en-US" dirty="0" smtClean="0"/>
              <a:t>Improve the quality of care</a:t>
            </a:r>
          </a:p>
          <a:p>
            <a:r>
              <a:rPr lang="en-US" dirty="0" smtClean="0"/>
              <a:t>Increased capacity building </a:t>
            </a:r>
            <a:endParaRPr lang="en-US" dirty="0"/>
          </a:p>
        </p:txBody>
      </p:sp>
    </p:spTree>
    <p:extLst>
      <p:ext uri="{BB962C8B-B14F-4D97-AF65-F5344CB8AC3E}">
        <p14:creationId xmlns:p14="http://schemas.microsoft.com/office/powerpoint/2010/main" val="167638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standards of care delivery</a:t>
            </a:r>
            <a:endParaRPr lang="en-US" dirty="0"/>
          </a:p>
        </p:txBody>
      </p:sp>
      <p:sp>
        <p:nvSpPr>
          <p:cNvPr id="3" name="Content Placeholder 2"/>
          <p:cNvSpPr>
            <a:spLocks noGrp="1"/>
          </p:cNvSpPr>
          <p:nvPr>
            <p:ph idx="1"/>
          </p:nvPr>
        </p:nvSpPr>
        <p:spPr/>
        <p:txBody>
          <a:bodyPr/>
          <a:lstStyle/>
          <a:p>
            <a:r>
              <a:rPr lang="en-US" dirty="0" smtClean="0"/>
              <a:t>Acceptable standards of healthcare delivery should be revered</a:t>
            </a:r>
          </a:p>
          <a:p>
            <a:r>
              <a:rPr lang="en-US" dirty="0" smtClean="0"/>
              <a:t>Health professionals  will be offered training on diagnostics, interventions and evaluation competencies</a:t>
            </a:r>
          </a:p>
          <a:p>
            <a:r>
              <a:rPr lang="en-US" dirty="0" smtClean="0"/>
              <a:t>Medical practitioners will be required to meet professional performance standards </a:t>
            </a:r>
          </a:p>
          <a:p>
            <a:r>
              <a:rPr lang="en-US" dirty="0" smtClean="0"/>
              <a:t>Medical practitioners should develop high-quality professional standards when treating and caring for patients</a:t>
            </a:r>
          </a:p>
          <a:p>
            <a:endParaRPr lang="en-US" dirty="0" smtClean="0"/>
          </a:p>
          <a:p>
            <a:endParaRPr lang="en-US" dirty="0"/>
          </a:p>
        </p:txBody>
      </p:sp>
    </p:spTree>
    <p:extLst>
      <p:ext uri="{BB962C8B-B14F-4D97-AF65-F5344CB8AC3E}">
        <p14:creationId xmlns:p14="http://schemas.microsoft.com/office/powerpoint/2010/main" val="353099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Cardiac arrest is a scourge that has led to increased deaths in the US. </a:t>
            </a:r>
          </a:p>
          <a:p>
            <a:r>
              <a:rPr lang="en-US" dirty="0" smtClean="0"/>
              <a:t>Research has shown that women are more vulnerable to nighttime cardiac arrest than men.</a:t>
            </a:r>
          </a:p>
          <a:p>
            <a:r>
              <a:rPr lang="en-US" dirty="0" smtClean="0"/>
              <a:t>There should be increased public awareness regarding the deadly cardiac arrest</a:t>
            </a:r>
          </a:p>
          <a:p>
            <a:r>
              <a:rPr lang="en-US" dirty="0" smtClean="0"/>
              <a:t>It is vital to for medical practitioners to help prescribe medication to patients </a:t>
            </a:r>
            <a:endParaRPr lang="en-US" dirty="0"/>
          </a:p>
        </p:txBody>
      </p:sp>
    </p:spTree>
    <p:extLst>
      <p:ext uri="{BB962C8B-B14F-4D97-AF65-F5344CB8AC3E}">
        <p14:creationId xmlns:p14="http://schemas.microsoft.com/office/powerpoint/2010/main" val="369726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normAutofit fontScale="85000" lnSpcReduction="20000"/>
          </a:bodyPr>
          <a:lstStyle/>
          <a:p>
            <a:r>
              <a:rPr lang="en-US" dirty="0"/>
              <a:t>Haywood, K., Whitehead, L., </a:t>
            </a:r>
            <a:r>
              <a:rPr lang="en-US" dirty="0" err="1"/>
              <a:t>Nadkarni</a:t>
            </a:r>
            <a:r>
              <a:rPr lang="en-US" dirty="0"/>
              <a:t>, V. M., </a:t>
            </a:r>
            <a:r>
              <a:rPr lang="en-US" dirty="0" err="1"/>
              <a:t>Achana</a:t>
            </a:r>
            <a:r>
              <a:rPr lang="en-US" dirty="0"/>
              <a:t>, F., </a:t>
            </a:r>
            <a:r>
              <a:rPr lang="en-US" dirty="0" err="1"/>
              <a:t>Beesems</a:t>
            </a:r>
            <a:r>
              <a:rPr lang="en-US" dirty="0"/>
              <a:t>, S., </a:t>
            </a:r>
            <a:r>
              <a:rPr lang="en-US" dirty="0" err="1"/>
              <a:t>Böttiger</a:t>
            </a:r>
            <a:r>
              <a:rPr lang="en-US" dirty="0"/>
              <a:t>, B. W., ... &amp; Perkins, G. D. (2018). COSCA (Core Outcome Set for Cardiac Arrest) in adults: an advisory statement from the International Liaison Committee on Resuscitation. </a:t>
            </a:r>
            <a:r>
              <a:rPr lang="en-US" i="1" dirty="0"/>
              <a:t>Circulation</a:t>
            </a:r>
            <a:r>
              <a:rPr lang="en-US" dirty="0"/>
              <a:t>, </a:t>
            </a:r>
            <a:r>
              <a:rPr lang="en-US" i="1" dirty="0"/>
              <a:t>137</a:t>
            </a:r>
            <a:r>
              <a:rPr lang="en-US" dirty="0"/>
              <a:t>(22), e783-e801.</a:t>
            </a:r>
          </a:p>
          <a:p>
            <a:r>
              <a:rPr lang="en-US" dirty="0"/>
              <a:t>Tsou, P. Y., </a:t>
            </a:r>
            <a:r>
              <a:rPr lang="en-US" dirty="0" err="1"/>
              <a:t>Kurbedin</a:t>
            </a:r>
            <a:r>
              <a:rPr lang="en-US" dirty="0"/>
              <a:t>, J., Chen, Y. S., Chou, E. H., Lee, M. T. G., Lee, M. C. H., ... &amp; Lee, C. C. (2017). Accuracy of point-of-care focused echocardiography in predicting outcome of resuscitation in cardiac arrest patients: a systematic review and meta-analysis. </a:t>
            </a:r>
            <a:r>
              <a:rPr lang="en-US" i="1" dirty="0"/>
              <a:t>Resuscitation</a:t>
            </a:r>
            <a:r>
              <a:rPr lang="en-US" dirty="0"/>
              <a:t>, </a:t>
            </a:r>
            <a:r>
              <a:rPr lang="en-US" i="1" dirty="0"/>
              <a:t>114</a:t>
            </a:r>
            <a:r>
              <a:rPr lang="en-US" dirty="0"/>
              <a:t>, 92-99.</a:t>
            </a:r>
          </a:p>
          <a:p>
            <a:r>
              <a:rPr lang="en-US" dirty="0" err="1"/>
              <a:t>Preidt</a:t>
            </a:r>
            <a:r>
              <a:rPr lang="en-US" dirty="0"/>
              <a:t>, R. (2021). Women More Prone to Nighttime Cardiac Arrest Than Men. Retrieved from https://www.usnews.com/news/health-news/articles/2021-01-25/women-more-prone-to-nighttime-cardiac-arrest-than-men</a:t>
            </a:r>
          </a:p>
          <a:p>
            <a:endParaRPr lang="en-US" dirty="0"/>
          </a:p>
        </p:txBody>
      </p:sp>
    </p:spTree>
    <p:extLst>
      <p:ext uri="{BB962C8B-B14F-4D97-AF65-F5344CB8AC3E}">
        <p14:creationId xmlns:p14="http://schemas.microsoft.com/office/powerpoint/2010/main" val="9345290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142</TotalTime>
  <Words>1383</Words>
  <Application>Microsoft Office PowerPoint</Application>
  <PresentationFormat>Widescreen</PresentationFormat>
  <Paragraphs>59</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PowerPoint Presentation</vt:lpstr>
      <vt:lpstr>Brief Summary</vt:lpstr>
      <vt:lpstr>Importance of the topic</vt:lpstr>
      <vt:lpstr>Interest Groups</vt:lpstr>
      <vt:lpstr>Perspectives of the Interest Groups</vt:lpstr>
      <vt:lpstr>Implications to the delivery system</vt:lpstr>
      <vt:lpstr>Essential standards of care delivery</vt:lpstr>
      <vt:lpstr>Conclusion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15</cp:revision>
  <dcterms:created xsi:type="dcterms:W3CDTF">2021-02-16T03:37:07Z</dcterms:created>
  <dcterms:modified xsi:type="dcterms:W3CDTF">2021-02-17T06:15:36Z</dcterms:modified>
</cp:coreProperties>
</file>