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7"/>
  </p:notesMasterIdLst>
  <p:sldIdLst>
    <p:sldId id="256" r:id="rId2"/>
    <p:sldId id="266" r:id="rId3"/>
    <p:sldId id="257" r:id="rId4"/>
    <p:sldId id="260" r:id="rId5"/>
    <p:sldId id="267"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57043" autoAdjust="0"/>
  </p:normalViewPr>
  <p:slideViewPr>
    <p:cSldViewPr snapToGrid="0">
      <p:cViewPr varScale="1">
        <p:scale>
          <a:sx n="60" d="100"/>
          <a:sy n="60" d="100"/>
        </p:scale>
        <p:origin x="259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953E10-61D2-43A8-8476-20339EF3B926}" type="datetimeFigureOut">
              <a:rPr lang="en-US" smtClean="0"/>
              <a:t>10/27/19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D86D45-CBA7-46B0-9449-3489B5CC869C}" type="slidenum">
              <a:rPr lang="en-US" smtClean="0"/>
              <a:t>‹#›</a:t>
            </a:fld>
            <a:endParaRPr lang="en-US"/>
          </a:p>
        </p:txBody>
      </p:sp>
    </p:spTree>
    <p:extLst>
      <p:ext uri="{BB962C8B-B14F-4D97-AF65-F5344CB8AC3E}">
        <p14:creationId xmlns:p14="http://schemas.microsoft.com/office/powerpoint/2010/main" val="3772944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Color TV: 1956 (“RCA color system had won the standardization war”) 215</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 of hours per day spent with TV in the average household reached 5.5 in 1965 (2 hours only for radio in 1960).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ym typeface="Wingdings" panose="05000000000000000000" pitchFamily="2" charset="2"/>
              </a:rPr>
              <a:t>TV’s </a:t>
            </a:r>
            <a:r>
              <a:rPr lang="en-US" dirty="0" err="1">
                <a:sym typeface="Wingdings" panose="05000000000000000000" pitchFamily="2" charset="2"/>
              </a:rPr>
              <a:t>oliogopoly</a:t>
            </a:r>
            <a:r>
              <a:rPr lang="en-US" dirty="0">
                <a:sym typeface="Wingdings" panose="05000000000000000000" pitchFamily="2" charset="2"/>
              </a:rPr>
              <a:t> of the 1960s until 1980s. ABC, NBC, CBS (this was considered the classic network system). Vast majority of audiences watched </a:t>
            </a:r>
            <a:endParaRPr lang="en-US" sz="1200" dirty="0">
              <a:sym typeface="Wingdings" panose="05000000000000000000" pitchFamily="2" charset="2"/>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Mid-1970s: black-and-white TVs still popular (changing infrastructure for nation’s local stations was challenging)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000" dirty="0"/>
              <a:t>Cable TV: (“terrestrial technology”; competitor and threat to network broadcasters and commercial television)</a:t>
            </a:r>
          </a:p>
          <a:p>
            <a:pPr lvl="1"/>
            <a:r>
              <a:rPr lang="en-US" sz="3000" dirty="0"/>
              <a:t>Emergence of satellite transmission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p>
        </p:txBody>
      </p:sp>
      <p:sp>
        <p:nvSpPr>
          <p:cNvPr id="4" name="Slide Number Placeholder 3"/>
          <p:cNvSpPr>
            <a:spLocks noGrp="1"/>
          </p:cNvSpPr>
          <p:nvPr>
            <p:ph type="sldNum" sz="quarter" idx="5"/>
          </p:nvPr>
        </p:nvSpPr>
        <p:spPr/>
        <p:txBody>
          <a:bodyPr/>
          <a:lstStyle/>
          <a:p>
            <a:fld id="{70D86D45-CBA7-46B0-9449-3489B5CC869C}" type="slidenum">
              <a:rPr lang="en-US" smtClean="0"/>
              <a:t>1</a:t>
            </a:fld>
            <a:endParaRPr lang="en-US"/>
          </a:p>
        </p:txBody>
      </p:sp>
    </p:spTree>
    <p:extLst>
      <p:ext uri="{BB962C8B-B14F-4D97-AF65-F5344CB8AC3E}">
        <p14:creationId xmlns:p14="http://schemas.microsoft.com/office/powerpoint/2010/main" val="470777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Re: Final Paper prompt – show the students the checklist box. Remind them to ask questions or make an office-hours appointment if they need guidance.</a:t>
            </a:r>
          </a:p>
          <a:p>
            <a:r>
              <a:rPr lang="en-US" dirty="0"/>
              <a:t>Boddy’s “Live Television: Program Formats and Critical Hierarchies” is relatively short. There will be annoying issues with the PDF viewing through Canvas. Might be better to download this reading and view it in Adobe Acrobat instead. </a:t>
            </a:r>
          </a:p>
          <a:p>
            <a:pPr marL="171450" indent="-171450">
              <a:buFont typeface="Arial" panose="020B0604020202020204" pitchFamily="34" charset="0"/>
              <a:buChar char="•"/>
            </a:pPr>
            <a:r>
              <a:rPr lang="en-US" dirty="0"/>
              <a:t>I will be updating the Canvas #2 assignment grades (complete/incomplete) before class Wednesday. </a:t>
            </a:r>
          </a:p>
          <a:p>
            <a:endParaRPr lang="en-US" dirty="0"/>
          </a:p>
        </p:txBody>
      </p:sp>
      <p:sp>
        <p:nvSpPr>
          <p:cNvPr id="4" name="Slide Number Placeholder 3"/>
          <p:cNvSpPr>
            <a:spLocks noGrp="1"/>
          </p:cNvSpPr>
          <p:nvPr>
            <p:ph type="sldNum" sz="quarter" idx="5"/>
          </p:nvPr>
        </p:nvSpPr>
        <p:spPr/>
        <p:txBody>
          <a:bodyPr/>
          <a:lstStyle/>
          <a:p>
            <a:fld id="{70D86D45-CBA7-46B0-9449-3489B5CC869C}" type="slidenum">
              <a:rPr lang="en-US" smtClean="0"/>
              <a:t>2</a:t>
            </a:fld>
            <a:endParaRPr lang="en-US"/>
          </a:p>
        </p:txBody>
      </p:sp>
    </p:spTree>
    <p:extLst>
      <p:ext uri="{BB962C8B-B14F-4D97-AF65-F5344CB8AC3E}">
        <p14:creationId xmlns:p14="http://schemas.microsoft.com/office/powerpoint/2010/main" val="1923310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pg. 207 </a:t>
            </a:r>
            <a:r>
              <a:rPr lang="en-US" dirty="0">
                <a:sym typeface="Wingdings" panose="05000000000000000000" pitchFamily="2" charset="2"/>
              </a:rPr>
              <a:t> decades of struggles  people of color and women are experiencing the benefits now. </a:t>
            </a:r>
          </a:p>
          <a:p>
            <a:r>
              <a:rPr lang="en-US" dirty="0">
                <a:sym typeface="Wingdings" panose="05000000000000000000" pitchFamily="2" charset="2"/>
              </a:rPr>
              <a:t>However, much is at stake and at risk of being reduced to ideological views of progress rather than actual progress “on the streets.”</a:t>
            </a:r>
          </a:p>
          <a:p>
            <a:r>
              <a:rPr lang="en-US" dirty="0">
                <a:sym typeface="Wingdings" panose="05000000000000000000" pitchFamily="2" charset="2"/>
              </a:rPr>
              <a:t>For example, TV viewers became more aware about the struggle for civil rights as people such as Rosa Parks garnered attention from the new medium with their political acts that defied Jim Crow laws. </a:t>
            </a:r>
          </a:p>
          <a:p>
            <a:r>
              <a:rPr lang="en-US" b="1" dirty="0">
                <a:sym typeface="Wingdings" panose="05000000000000000000" pitchFamily="2" charset="2"/>
              </a:rPr>
              <a:t>Example: The Montgomery Bus Boycott, 1955: </a:t>
            </a:r>
          </a:p>
          <a:p>
            <a:r>
              <a:rPr lang="en-US" dirty="0">
                <a:sym typeface="Wingdings" panose="05000000000000000000" pitchFamily="2" charset="2"/>
              </a:rPr>
              <a:t>https://youtu.be/ABcXaN6OhEA</a:t>
            </a:r>
          </a:p>
          <a:p>
            <a:endParaRPr lang="en-US" dirty="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Consumer culture: “radio and rock ‘n’ roll to television, movies and those who would study and regulate them” (208) </a:t>
            </a:r>
            <a:r>
              <a:rPr lang="en-US" dirty="0">
                <a:sym typeface="Wingdings" panose="05000000000000000000" pitchFamily="2" charset="2"/>
              </a:rPr>
              <a:t> “The Kids Are Coming For You” = modern-day depiction of this struggle.</a:t>
            </a:r>
            <a:endParaRPr lang="en-US" dirty="0"/>
          </a:p>
          <a:p>
            <a:endParaRPr lang="en-US"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70D86D45-CBA7-46B0-9449-3489B5CC869C}" type="slidenum">
              <a:rPr lang="en-US" smtClean="0"/>
              <a:t>3</a:t>
            </a:fld>
            <a:endParaRPr lang="en-US"/>
          </a:p>
        </p:txBody>
      </p:sp>
    </p:spTree>
    <p:extLst>
      <p:ext uri="{BB962C8B-B14F-4D97-AF65-F5344CB8AC3E}">
        <p14:creationId xmlns:p14="http://schemas.microsoft.com/office/powerpoint/2010/main" val="20915945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ym typeface="Wingdings" panose="05000000000000000000" pitchFamily="2" charset="2"/>
              </a:rPr>
              <a:t>Late counter-culture groups from 1960s take over FM airwaves, and music culture goes throughout another shift. We will discuss this convergence of radio to television to </a:t>
            </a:r>
            <a:r>
              <a:rPr lang="en-US">
                <a:sym typeface="Wingdings" panose="05000000000000000000" pitchFamily="2" charset="2"/>
              </a:rPr>
              <a:t>social media in </a:t>
            </a:r>
            <a:r>
              <a:rPr lang="en-US" dirty="0">
                <a:sym typeface="Wingdings" panose="05000000000000000000" pitchFamily="2" charset="2"/>
              </a:rPr>
              <a:t>more detail on Wednesday. </a:t>
            </a:r>
          </a:p>
        </p:txBody>
      </p:sp>
      <p:sp>
        <p:nvSpPr>
          <p:cNvPr id="4" name="Slide Number Placeholder 3"/>
          <p:cNvSpPr>
            <a:spLocks noGrp="1"/>
          </p:cNvSpPr>
          <p:nvPr>
            <p:ph type="sldNum" sz="quarter" idx="5"/>
          </p:nvPr>
        </p:nvSpPr>
        <p:spPr/>
        <p:txBody>
          <a:bodyPr/>
          <a:lstStyle/>
          <a:p>
            <a:fld id="{70D86D45-CBA7-46B0-9449-3489B5CC869C}" type="slidenum">
              <a:rPr lang="en-US" smtClean="0"/>
              <a:t>4</a:t>
            </a:fld>
            <a:endParaRPr lang="en-US"/>
          </a:p>
        </p:txBody>
      </p:sp>
    </p:spTree>
    <p:extLst>
      <p:ext uri="{BB962C8B-B14F-4D97-AF65-F5344CB8AC3E}">
        <p14:creationId xmlns:p14="http://schemas.microsoft.com/office/powerpoint/2010/main" val="4252012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10/27/19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10/27/19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10/27/19</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10/27/19</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10/27/19</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10/27/19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10/27/19</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50000"/>
              <a:lumOff val="5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10/27/19</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10/27/19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10/27/19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bg2">
                    <a:lumMod val="40000"/>
                    <a:lumOff val="60000"/>
                  </a:schemeClr>
                </a:solidFill>
              </a:defRPr>
            </a:lvl1pPr>
          </a:lstStyle>
          <a:p>
            <a:fld id="{5586B75A-687E-405C-8A0B-8D00578BA2C3}" type="datetimeFigureOut">
              <a:rPr lang="en-US" dirty="0"/>
              <a:pPr/>
              <a:t>10/27/19</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bg2">
                    <a:lumMod val="40000"/>
                    <a:lumOff val="6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tabLst>
          <a:tab pos="1143000" algn="l"/>
        </a:tabLst>
        <a:defRPr sz="2000" kern="1200">
          <a:solidFill>
            <a:schemeClr val="bg2">
              <a:lumMod val="20000"/>
              <a:lumOff val="80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800" kern="1200">
          <a:solidFill>
            <a:schemeClr val="bg2">
              <a:lumMod val="20000"/>
              <a:lumOff val="80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600" kern="1200">
          <a:solidFill>
            <a:schemeClr val="bg2">
              <a:lumMod val="20000"/>
              <a:lumOff val="80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tabLst>
          <a:tab pos="1143000" algn="l"/>
        </a:tabLst>
        <a:defRPr sz="1400" kern="1200">
          <a:solidFill>
            <a:schemeClr val="bg2">
              <a:lumMod val="20000"/>
              <a:lumOff val="80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canvas.ucsd.edu/courses/5183/pages/final-archives-based-research-paper-with-an-arguable-thesi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youtu.be/ABcXaN6OhEA"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40FA13-8792-401C-A9B1-AFB63F5085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cabinet, indoor, wooden, old&#10;&#10;Description automatically generated">
            <a:extLst>
              <a:ext uri="{FF2B5EF4-FFF2-40B4-BE49-F238E27FC236}">
                <a16:creationId xmlns:a16="http://schemas.microsoft.com/office/drawing/2014/main" id="{4B1F9DF6-435D-444C-A8FF-25863A86ADB8}"/>
              </a:ext>
            </a:extLst>
          </p:cNvPr>
          <p:cNvPicPr>
            <a:picLocks noChangeAspect="1"/>
          </p:cNvPicPr>
          <p:nvPr/>
        </p:nvPicPr>
        <p:blipFill rotWithShape="1">
          <a:blip r:embed="rId3"/>
          <a:srcRect t="4141" r="-1" b="8287"/>
          <a:stretch/>
        </p:blipFill>
        <p:spPr>
          <a:xfrm>
            <a:off x="20" y="-1"/>
            <a:ext cx="12188932" cy="6858000"/>
          </a:xfrm>
          <a:prstGeom prst="rect">
            <a:avLst/>
          </a:prstGeom>
        </p:spPr>
      </p:pic>
      <p:sp>
        <p:nvSpPr>
          <p:cNvPr id="12" name="Rectangle 11">
            <a:extLst>
              <a:ext uri="{FF2B5EF4-FFF2-40B4-BE49-F238E27FC236}">
                <a16:creationId xmlns:a16="http://schemas.microsoft.com/office/drawing/2014/main" id="{E84323AF-559C-4105-8782-F6C3FBB1F9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300114"/>
            <a:ext cx="4053525" cy="4257773"/>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35BD0C3A-0690-4E3F-97D7-DA3B03D061AC}"/>
              </a:ext>
            </a:extLst>
          </p:cNvPr>
          <p:cNvSpPr>
            <a:spLocks noGrp="1"/>
          </p:cNvSpPr>
          <p:nvPr>
            <p:ph type="ctrTitle"/>
          </p:nvPr>
        </p:nvSpPr>
        <p:spPr>
          <a:xfrm>
            <a:off x="334557" y="1653703"/>
            <a:ext cx="3361953" cy="2470488"/>
          </a:xfrm>
        </p:spPr>
        <p:txBody>
          <a:bodyPr>
            <a:normAutofit/>
          </a:bodyPr>
          <a:lstStyle/>
          <a:p>
            <a:r>
              <a:rPr lang="en-US" dirty="0">
                <a:solidFill>
                  <a:schemeClr val="tx1"/>
                </a:solidFill>
              </a:rPr>
              <a:t>Week 4: Monday</a:t>
            </a:r>
          </a:p>
        </p:txBody>
      </p:sp>
      <p:sp>
        <p:nvSpPr>
          <p:cNvPr id="3" name="Subtitle 2">
            <a:extLst>
              <a:ext uri="{FF2B5EF4-FFF2-40B4-BE49-F238E27FC236}">
                <a16:creationId xmlns:a16="http://schemas.microsoft.com/office/drawing/2014/main" id="{9DBBE5F4-EAEF-49D6-BDD1-EEF6634E82C0}"/>
              </a:ext>
            </a:extLst>
          </p:cNvPr>
          <p:cNvSpPr>
            <a:spLocks noGrp="1"/>
          </p:cNvSpPr>
          <p:nvPr>
            <p:ph type="subTitle" idx="1"/>
          </p:nvPr>
        </p:nvSpPr>
        <p:spPr>
          <a:xfrm>
            <a:off x="174224" y="4258200"/>
            <a:ext cx="4053524" cy="1299686"/>
          </a:xfrm>
        </p:spPr>
        <p:txBody>
          <a:bodyPr>
            <a:noAutofit/>
          </a:bodyPr>
          <a:lstStyle/>
          <a:p>
            <a:r>
              <a:rPr lang="en-US" sz="2400" dirty="0">
                <a:solidFill>
                  <a:schemeClr val="tx1"/>
                </a:solidFill>
              </a:rPr>
              <a:t>Hilmes, Ch. 8 </a:t>
            </a:r>
            <a:br>
              <a:rPr lang="en-US" sz="2400" dirty="0">
                <a:solidFill>
                  <a:schemeClr val="tx1"/>
                </a:solidFill>
              </a:rPr>
            </a:br>
            <a:r>
              <a:rPr lang="en-US" sz="2400" dirty="0">
                <a:solidFill>
                  <a:schemeClr val="tx1"/>
                </a:solidFill>
              </a:rPr>
              <a:t>“The Domesticated Medium, 1955 to 1965”</a:t>
            </a:r>
          </a:p>
        </p:txBody>
      </p:sp>
    </p:spTree>
    <p:extLst>
      <p:ext uri="{BB962C8B-B14F-4D97-AF65-F5344CB8AC3E}">
        <p14:creationId xmlns:p14="http://schemas.microsoft.com/office/powerpoint/2010/main" val="1024576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8A3B3-5DA5-4391-9083-7F3CEA8784E3}"/>
              </a:ext>
            </a:extLst>
          </p:cNvPr>
          <p:cNvSpPr>
            <a:spLocks noGrp="1"/>
          </p:cNvSpPr>
          <p:nvPr>
            <p:ph type="title"/>
          </p:nvPr>
        </p:nvSpPr>
        <p:spPr/>
        <p:txBody>
          <a:bodyPr>
            <a:normAutofit/>
          </a:bodyPr>
          <a:lstStyle/>
          <a:p>
            <a:r>
              <a:rPr lang="en-US" sz="4000" dirty="0"/>
              <a:t>Agenda</a:t>
            </a:r>
          </a:p>
        </p:txBody>
      </p:sp>
      <p:sp>
        <p:nvSpPr>
          <p:cNvPr id="3" name="Content Placeholder 2">
            <a:extLst>
              <a:ext uri="{FF2B5EF4-FFF2-40B4-BE49-F238E27FC236}">
                <a16:creationId xmlns:a16="http://schemas.microsoft.com/office/drawing/2014/main" id="{BBB421DB-F1AE-4148-88B9-DACD3FD31290}"/>
              </a:ext>
            </a:extLst>
          </p:cNvPr>
          <p:cNvSpPr>
            <a:spLocks noGrp="1"/>
          </p:cNvSpPr>
          <p:nvPr>
            <p:ph idx="1"/>
          </p:nvPr>
        </p:nvSpPr>
        <p:spPr>
          <a:xfrm>
            <a:off x="3390900" y="902208"/>
            <a:ext cx="8801100" cy="4965192"/>
          </a:xfrm>
        </p:spPr>
        <p:txBody>
          <a:bodyPr>
            <a:normAutofit/>
          </a:bodyPr>
          <a:lstStyle/>
          <a:p>
            <a:r>
              <a:rPr lang="en-US" sz="3800" dirty="0"/>
              <a:t>Reminder: Sign-Up for Group Presentations is Live.</a:t>
            </a:r>
            <a:r>
              <a:rPr lang="en-US" sz="3600" dirty="0"/>
              <a:t> </a:t>
            </a:r>
          </a:p>
          <a:p>
            <a:pPr lvl="1"/>
            <a:r>
              <a:rPr lang="en-US" sz="3600" dirty="0"/>
              <a:t>Deadline: Monday, Oct. 28, 1pm</a:t>
            </a:r>
          </a:p>
          <a:p>
            <a:r>
              <a:rPr lang="en-US" sz="3800" dirty="0">
                <a:solidFill>
                  <a:schemeClr val="accent4">
                    <a:lumMod val="40000"/>
                    <a:lumOff val="60000"/>
                  </a:schemeClr>
                </a:solidFill>
                <a:hlinkClick r:id="rId3">
                  <a:extLst>
                    <a:ext uri="{A12FA001-AC4F-418D-AE19-62706E023703}">
                      <ahyp:hlinkClr xmlns:ahyp="http://schemas.microsoft.com/office/drawing/2018/hyperlinkcolor" val="tx"/>
                    </a:ext>
                  </a:extLst>
                </a:hlinkClick>
              </a:rPr>
              <a:t>Pages</a:t>
            </a:r>
            <a:r>
              <a:rPr lang="en-US" sz="3800" dirty="0"/>
              <a:t>: Final Paper Prompt is posted</a:t>
            </a:r>
          </a:p>
          <a:p>
            <a:r>
              <a:rPr lang="en-US" sz="3800" dirty="0"/>
              <a:t>Key points: Hilmes Ch. 8 </a:t>
            </a:r>
            <a:br>
              <a:rPr lang="en-US" sz="3800" dirty="0"/>
            </a:br>
            <a:r>
              <a:rPr lang="en-US" sz="3800" dirty="0"/>
              <a:t>“The Domesticated Medium” </a:t>
            </a:r>
          </a:p>
          <a:p>
            <a:r>
              <a:rPr lang="en-US" sz="3800" dirty="0"/>
              <a:t>Group Work: Ch. 8 questions</a:t>
            </a:r>
          </a:p>
          <a:p>
            <a:r>
              <a:rPr lang="en-US" sz="3800" dirty="0"/>
              <a:t>For Wednesday: Boddy’s “Live Television”  </a:t>
            </a:r>
          </a:p>
          <a:p>
            <a:endParaRPr lang="en-US" sz="3800" dirty="0"/>
          </a:p>
        </p:txBody>
      </p:sp>
    </p:spTree>
    <p:extLst>
      <p:ext uri="{BB962C8B-B14F-4D97-AF65-F5344CB8AC3E}">
        <p14:creationId xmlns:p14="http://schemas.microsoft.com/office/powerpoint/2010/main" val="370740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B45ABDE-2EA6-40F6-9A5A-05AF187760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standing next to a person&#10;&#10;Description automatically generated">
            <a:hlinkClick r:id="rId3"/>
            <a:extLst>
              <a:ext uri="{FF2B5EF4-FFF2-40B4-BE49-F238E27FC236}">
                <a16:creationId xmlns:a16="http://schemas.microsoft.com/office/drawing/2014/main" id="{2B4F0861-1BBC-40CA-AED0-E1507ECD4C9E}"/>
              </a:ext>
            </a:extLst>
          </p:cNvPr>
          <p:cNvPicPr>
            <a:picLocks noChangeAspect="1"/>
          </p:cNvPicPr>
          <p:nvPr/>
        </p:nvPicPr>
        <p:blipFill rotWithShape="1">
          <a:blip r:embed="rId4">
            <a:duotone>
              <a:schemeClr val="bg2">
                <a:shade val="45000"/>
                <a:satMod val="135000"/>
              </a:schemeClr>
              <a:prstClr val="white"/>
            </a:duotone>
            <a:alphaModFix amt="15000"/>
          </a:blip>
          <a:srcRect l="8565" r="549" b="9091"/>
          <a:stretch/>
        </p:blipFill>
        <p:spPr>
          <a:xfrm>
            <a:off x="10960" y="-4572"/>
            <a:ext cx="12188952" cy="6858000"/>
          </a:xfrm>
          <a:prstGeom prst="rect">
            <a:avLst/>
          </a:prstGeom>
        </p:spPr>
      </p:pic>
      <p:sp>
        <p:nvSpPr>
          <p:cNvPr id="12" name="Rectangle 11">
            <a:extLst>
              <a:ext uri="{FF2B5EF4-FFF2-40B4-BE49-F238E27FC236}">
                <a16:creationId xmlns:a16="http://schemas.microsoft.com/office/drawing/2014/main" id="{F9258D3F-3594-4FF6-8C83-16F29A8620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F086390-4038-4460-86D5-D4E9E383A73C}"/>
              </a:ext>
            </a:extLst>
          </p:cNvPr>
          <p:cNvSpPr>
            <a:spLocks noGrp="1"/>
          </p:cNvSpPr>
          <p:nvPr>
            <p:ph type="title"/>
          </p:nvPr>
        </p:nvSpPr>
        <p:spPr>
          <a:xfrm>
            <a:off x="127075" y="1933785"/>
            <a:ext cx="3189442" cy="2772270"/>
          </a:xfrm>
        </p:spPr>
        <p:txBody>
          <a:bodyPr>
            <a:normAutofit/>
          </a:bodyPr>
          <a:lstStyle/>
          <a:p>
            <a:r>
              <a:rPr lang="en-US" sz="3200" dirty="0"/>
              <a:t>TV as a tool </a:t>
            </a:r>
            <a:br>
              <a:rPr lang="en-US" sz="3200" dirty="0"/>
            </a:br>
            <a:r>
              <a:rPr lang="en-US" sz="3200" dirty="0"/>
              <a:t>for drawing awareness of racism on the domestic front</a:t>
            </a:r>
          </a:p>
        </p:txBody>
      </p:sp>
      <p:sp>
        <p:nvSpPr>
          <p:cNvPr id="3" name="Content Placeholder 2">
            <a:extLst>
              <a:ext uri="{FF2B5EF4-FFF2-40B4-BE49-F238E27FC236}">
                <a16:creationId xmlns:a16="http://schemas.microsoft.com/office/drawing/2014/main" id="{971517B1-2D4D-44FF-B23C-10E09AE28F45}"/>
              </a:ext>
            </a:extLst>
          </p:cNvPr>
          <p:cNvSpPr>
            <a:spLocks noGrp="1"/>
          </p:cNvSpPr>
          <p:nvPr>
            <p:ph idx="1"/>
          </p:nvPr>
        </p:nvSpPr>
        <p:spPr>
          <a:xfrm>
            <a:off x="3869268" y="864108"/>
            <a:ext cx="7315200" cy="5689092"/>
          </a:xfrm>
        </p:spPr>
        <p:txBody>
          <a:bodyPr>
            <a:normAutofit/>
          </a:bodyPr>
          <a:lstStyle/>
          <a:p>
            <a:r>
              <a:rPr lang="en-US" sz="4000" dirty="0"/>
              <a:t>Television begins to play a major role in the broadcast of struggles for civil rights</a:t>
            </a:r>
            <a:br>
              <a:rPr lang="en-US" sz="4000" dirty="0"/>
            </a:br>
            <a:endParaRPr lang="en-US" sz="4000" dirty="0"/>
          </a:p>
          <a:p>
            <a:r>
              <a:rPr lang="en-US" sz="4000" dirty="0"/>
              <a:t>Critics argued that TV’s representational system far behind (old-school depictions of women in domesticated roles rather than activist roles)</a:t>
            </a:r>
          </a:p>
        </p:txBody>
      </p:sp>
      <p:sp>
        <p:nvSpPr>
          <p:cNvPr id="14" name="Rectangle 13">
            <a:extLst>
              <a:ext uri="{FF2B5EF4-FFF2-40B4-BE49-F238E27FC236}">
                <a16:creationId xmlns:a16="http://schemas.microsoft.com/office/drawing/2014/main" id="{B7BD14D8-D35D-4C1B-9EBB-1F2F8FA636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00440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6B2CBBB-AF1C-447A-BF6F-B18A7233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45C497D1-E12B-468D-8A3E-DA12159B8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5" name="Rectangle 14">
            <a:extLst>
              <a:ext uri="{FF2B5EF4-FFF2-40B4-BE49-F238E27FC236}">
                <a16:creationId xmlns:a16="http://schemas.microsoft.com/office/drawing/2014/main" id="{86A2FFA7-AD1B-4F18-ADD0-77D4CAEC3F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oup of people standing in front of a crowd&#10;&#10;Description automatically generated">
            <a:extLst>
              <a:ext uri="{FF2B5EF4-FFF2-40B4-BE49-F238E27FC236}">
                <a16:creationId xmlns:a16="http://schemas.microsoft.com/office/drawing/2014/main" id="{152EFB8F-BD03-4A1F-BD4C-8AF0EEEBAAD2}"/>
              </a:ext>
            </a:extLst>
          </p:cNvPr>
          <p:cNvPicPr>
            <a:picLocks noChangeAspect="1"/>
          </p:cNvPicPr>
          <p:nvPr/>
        </p:nvPicPr>
        <p:blipFill rotWithShape="1">
          <a:blip r:embed="rId3"/>
          <a:srcRect t="15481" r="9092" b="10658"/>
          <a:stretch/>
        </p:blipFill>
        <p:spPr>
          <a:xfrm>
            <a:off x="20" y="1"/>
            <a:ext cx="12188932" cy="6858000"/>
          </a:xfrm>
          <a:prstGeom prst="rect">
            <a:avLst/>
          </a:prstGeom>
        </p:spPr>
      </p:pic>
      <p:sp>
        <p:nvSpPr>
          <p:cNvPr id="17" name="Rectangle 16">
            <a:extLst>
              <a:ext uri="{FF2B5EF4-FFF2-40B4-BE49-F238E27FC236}">
                <a16:creationId xmlns:a16="http://schemas.microsoft.com/office/drawing/2014/main" id="{353ADD76-2BDE-4B34-BBF2-F6E3C0DDA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7052486" cy="5334001"/>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TextBox 3">
            <a:extLst>
              <a:ext uri="{FF2B5EF4-FFF2-40B4-BE49-F238E27FC236}">
                <a16:creationId xmlns:a16="http://schemas.microsoft.com/office/drawing/2014/main" id="{D2C352D5-FD54-4654-B31C-8BD88DC4D216}"/>
              </a:ext>
            </a:extLst>
          </p:cNvPr>
          <p:cNvSpPr txBox="1"/>
          <p:nvPr/>
        </p:nvSpPr>
        <p:spPr>
          <a:xfrm>
            <a:off x="289247" y="819457"/>
            <a:ext cx="2301552" cy="1255469"/>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3600" spc="-60" dirty="0">
                <a:solidFill>
                  <a:srgbClr val="FFFFFF"/>
                </a:solidFill>
                <a:latin typeface="+mj-lt"/>
                <a:ea typeface="+mj-ea"/>
                <a:cs typeface="+mj-cs"/>
              </a:rPr>
              <a:t>Discuss…</a:t>
            </a:r>
          </a:p>
        </p:txBody>
      </p:sp>
      <p:sp>
        <p:nvSpPr>
          <p:cNvPr id="2" name="TextBox 1">
            <a:extLst>
              <a:ext uri="{FF2B5EF4-FFF2-40B4-BE49-F238E27FC236}">
                <a16:creationId xmlns:a16="http://schemas.microsoft.com/office/drawing/2014/main" id="{AB84239C-86FD-41E2-9848-98D860971E92}"/>
              </a:ext>
            </a:extLst>
          </p:cNvPr>
          <p:cNvSpPr txBox="1"/>
          <p:nvPr/>
        </p:nvSpPr>
        <p:spPr>
          <a:xfrm>
            <a:off x="0" y="1847850"/>
            <a:ext cx="7052486" cy="3886313"/>
          </a:xfrm>
          <a:prstGeom prst="rect">
            <a:avLst/>
          </a:prstGeom>
        </p:spPr>
        <p:txBody>
          <a:bodyPr vert="horz" lIns="91440" tIns="45720" rIns="91440" bIns="45720" rtlCol="0" anchor="t">
            <a:normAutofit/>
          </a:bodyPr>
          <a:lstStyle/>
          <a:p>
            <a:pPr indent="-182880" defTabSz="914400">
              <a:lnSpc>
                <a:spcPct val="90000"/>
              </a:lnSpc>
              <a:spcAft>
                <a:spcPts val="600"/>
              </a:spcAft>
              <a:buClr>
                <a:schemeClr val="accent1"/>
              </a:buClr>
              <a:buFont typeface="Wingdings 2" pitchFamily="18" charset="2"/>
              <a:buChar char=""/>
              <a:tabLst>
                <a:tab pos="1143000" algn="l"/>
              </a:tabLst>
            </a:pPr>
            <a:r>
              <a:rPr lang="en-US" dirty="0">
                <a:solidFill>
                  <a:srgbClr val="FFFFFF"/>
                </a:solidFill>
              </a:rPr>
              <a:t>Back then: “That all of these movements – from civil rights to gay rights to antiwar activities – were being organized by the emerging baby boom generation created a deep-seated dread in the hearts of parents and authorities everywhere. What was happening to this privileged, pampered generation of the nation’s children? Was it television? Or was it rock ‘n’ roll?” (208).</a:t>
            </a:r>
          </a:p>
          <a:p>
            <a:pPr indent="-182880" defTabSz="914400">
              <a:lnSpc>
                <a:spcPct val="90000"/>
              </a:lnSpc>
              <a:spcAft>
                <a:spcPts val="600"/>
              </a:spcAft>
              <a:buClr>
                <a:schemeClr val="accent1"/>
              </a:buClr>
              <a:buFont typeface="Wingdings 2" pitchFamily="18" charset="2"/>
              <a:buChar char=""/>
              <a:tabLst>
                <a:tab pos="1143000" algn="l"/>
              </a:tabLst>
            </a:pPr>
            <a:endParaRPr lang="en-US" sz="2400" dirty="0">
              <a:solidFill>
                <a:srgbClr val="FFFFFF"/>
              </a:solidFill>
            </a:endParaRPr>
          </a:p>
          <a:p>
            <a:pPr indent="-182880" defTabSz="914400">
              <a:lnSpc>
                <a:spcPct val="90000"/>
              </a:lnSpc>
              <a:spcAft>
                <a:spcPts val="600"/>
              </a:spcAft>
              <a:buClr>
                <a:schemeClr val="accent1"/>
              </a:buClr>
              <a:buFont typeface="Wingdings 2" pitchFamily="18" charset="2"/>
              <a:buChar char=""/>
              <a:tabLst>
                <a:tab pos="1143000" algn="l"/>
              </a:tabLst>
            </a:pPr>
            <a:r>
              <a:rPr lang="en-US" sz="2900" dirty="0">
                <a:solidFill>
                  <a:srgbClr val="FFFFFF"/>
                </a:solidFill>
              </a:rPr>
              <a:t>And today: Is it social media creating this deep-seated dread in the hearts of parents and authorities everywhere? Or perhaps something else?</a:t>
            </a:r>
          </a:p>
          <a:p>
            <a:pPr indent="-182880" defTabSz="914400">
              <a:lnSpc>
                <a:spcPct val="90000"/>
              </a:lnSpc>
              <a:spcAft>
                <a:spcPts val="600"/>
              </a:spcAft>
              <a:buClr>
                <a:schemeClr val="accent1"/>
              </a:buClr>
              <a:buFont typeface="Wingdings 2" pitchFamily="18" charset="2"/>
              <a:buChar char=""/>
              <a:tabLst>
                <a:tab pos="1143000" algn="l"/>
              </a:tabLst>
            </a:pPr>
            <a:endParaRPr lang="en-US" dirty="0">
              <a:solidFill>
                <a:srgbClr val="FFFFFF"/>
              </a:solidFill>
            </a:endParaRPr>
          </a:p>
        </p:txBody>
      </p:sp>
      <p:sp>
        <p:nvSpPr>
          <p:cNvPr id="19" name="Rectangle 18">
            <a:extLst>
              <a:ext uri="{FF2B5EF4-FFF2-40B4-BE49-F238E27FC236}">
                <a16:creationId xmlns:a16="http://schemas.microsoft.com/office/drawing/2014/main" id="{E44BA2E8-EBF6-4D04-87F1-3F81C80AAD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4029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E9ACA-0BDB-40FD-AC7A-B4F49D214FE2}"/>
              </a:ext>
            </a:extLst>
          </p:cNvPr>
          <p:cNvSpPr>
            <a:spLocks noGrp="1"/>
          </p:cNvSpPr>
          <p:nvPr>
            <p:ph type="title"/>
          </p:nvPr>
        </p:nvSpPr>
        <p:spPr/>
        <p:txBody>
          <a:bodyPr/>
          <a:lstStyle/>
          <a:p>
            <a:r>
              <a:rPr lang="en-US" dirty="0"/>
              <a:t>Group Work</a:t>
            </a:r>
          </a:p>
        </p:txBody>
      </p:sp>
      <p:sp>
        <p:nvSpPr>
          <p:cNvPr id="3" name="Content Placeholder 2">
            <a:extLst>
              <a:ext uri="{FF2B5EF4-FFF2-40B4-BE49-F238E27FC236}">
                <a16:creationId xmlns:a16="http://schemas.microsoft.com/office/drawing/2014/main" id="{5120F4DA-2CDF-456C-859F-A28AB25F2164}"/>
              </a:ext>
            </a:extLst>
          </p:cNvPr>
          <p:cNvSpPr>
            <a:spLocks noGrp="1"/>
          </p:cNvSpPr>
          <p:nvPr>
            <p:ph idx="1"/>
          </p:nvPr>
        </p:nvSpPr>
        <p:spPr/>
        <p:txBody>
          <a:bodyPr>
            <a:normAutofit/>
          </a:bodyPr>
          <a:lstStyle/>
          <a:p>
            <a:r>
              <a:rPr lang="en-US" sz="3200" dirty="0"/>
              <a:t>Answers will be posted in a master document before class Wednesday.</a:t>
            </a:r>
          </a:p>
          <a:p>
            <a:r>
              <a:rPr lang="en-US" sz="3200" dirty="0"/>
              <a:t>We will aim to go over a few today and more Wednesday if there is time.</a:t>
            </a:r>
          </a:p>
        </p:txBody>
      </p:sp>
    </p:spTree>
    <p:extLst>
      <p:ext uri="{BB962C8B-B14F-4D97-AF65-F5344CB8AC3E}">
        <p14:creationId xmlns:p14="http://schemas.microsoft.com/office/powerpoint/2010/main" val="1398554045"/>
      </p:ext>
    </p:extLst>
  </p:cSld>
  <p:clrMapOvr>
    <a:masterClrMapping/>
  </p:clrMapOvr>
</p:sld>
</file>

<file path=ppt/theme/theme1.xml><?xml version="1.0" encoding="utf-8"?>
<a:theme xmlns:a="http://schemas.openxmlformats.org/drawingml/2006/main" name="Frame">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9935E573-C197-41A8-BCA1-5D5F62C560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TotalTime>
  <Words>565</Words>
  <Application>Microsoft Macintosh PowerPoint</Application>
  <PresentationFormat>Widescreen</PresentationFormat>
  <Paragraphs>40</Paragraphs>
  <Slides>5</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Corbel</vt:lpstr>
      <vt:lpstr>Wingdings 2</vt:lpstr>
      <vt:lpstr>Frame</vt:lpstr>
      <vt:lpstr>Week 4: Monday</vt:lpstr>
      <vt:lpstr>Agenda</vt:lpstr>
      <vt:lpstr>TV as a tool  for drawing awareness of racism on the domestic front</vt:lpstr>
      <vt:lpstr>PowerPoint Presentation</vt:lpstr>
      <vt:lpstr>Group 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4: Monday</dc:title>
  <dc:creator>Briana M Iatarola</dc:creator>
  <cp:lastModifiedBy>Jiaxin Li</cp:lastModifiedBy>
  <cp:revision>14</cp:revision>
  <dcterms:created xsi:type="dcterms:W3CDTF">2019-10-21T19:23:22Z</dcterms:created>
  <dcterms:modified xsi:type="dcterms:W3CDTF">2019-10-27T19:02:04Z</dcterms:modified>
</cp:coreProperties>
</file>