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9"/>
  </p:notesMasterIdLst>
  <p:sldIdLst>
    <p:sldId id="256" r:id="rId2"/>
    <p:sldId id="266" r:id="rId3"/>
    <p:sldId id="263" r:id="rId4"/>
    <p:sldId id="267" r:id="rId5"/>
    <p:sldId id="260" r:id="rId6"/>
    <p:sldId id="264" r:id="rId7"/>
    <p:sldId id="268"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57043" autoAdjust="0"/>
  </p:normalViewPr>
  <p:slideViewPr>
    <p:cSldViewPr snapToGrid="0">
      <p:cViewPr varScale="1">
        <p:scale>
          <a:sx n="60" d="100"/>
          <a:sy n="60" d="100"/>
        </p:scale>
        <p:origin x="25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953E10-61D2-43A8-8476-20339EF3B926}" type="datetimeFigureOut">
              <a:rPr lang="en-US" smtClean="0"/>
              <a:t>10/27/19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D86D45-CBA7-46B0-9449-3489B5CC869C}" type="slidenum">
              <a:rPr lang="en-US" smtClean="0"/>
              <a:t>‹#›</a:t>
            </a:fld>
            <a:endParaRPr lang="en-US"/>
          </a:p>
        </p:txBody>
      </p:sp>
    </p:spTree>
    <p:extLst>
      <p:ext uri="{BB962C8B-B14F-4D97-AF65-F5344CB8AC3E}">
        <p14:creationId xmlns:p14="http://schemas.microsoft.com/office/powerpoint/2010/main" val="3772944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heindustryobserver.thebrag.com/tones-and-i-billboard-charts/"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genius.com/Tones-and-i-the-kids-are-coming-lyrics"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Show survey results!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Independent Research Days: Friday, Nov. 1 and Friday, Nov. 8</a:t>
            </a:r>
          </a:p>
        </p:txBody>
      </p:sp>
      <p:sp>
        <p:nvSpPr>
          <p:cNvPr id="4" name="Slide Number Placeholder 3"/>
          <p:cNvSpPr>
            <a:spLocks noGrp="1"/>
          </p:cNvSpPr>
          <p:nvPr>
            <p:ph type="sldNum" sz="quarter" idx="5"/>
          </p:nvPr>
        </p:nvSpPr>
        <p:spPr/>
        <p:txBody>
          <a:bodyPr/>
          <a:lstStyle/>
          <a:p>
            <a:fld id="{70D86D45-CBA7-46B0-9449-3489B5CC869C}" type="slidenum">
              <a:rPr lang="en-US" smtClean="0"/>
              <a:t>1</a:t>
            </a:fld>
            <a:endParaRPr lang="en-US"/>
          </a:p>
        </p:txBody>
      </p:sp>
    </p:spTree>
    <p:extLst>
      <p:ext uri="{BB962C8B-B14F-4D97-AF65-F5344CB8AC3E}">
        <p14:creationId xmlns:p14="http://schemas.microsoft.com/office/powerpoint/2010/main" val="470777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you reserved 2 spaces total (2 readings selected total) for group presentations. Please be sure to reserve only 1 spot for presentations. </a:t>
            </a:r>
          </a:p>
          <a:p>
            <a:r>
              <a:rPr lang="en-US" dirty="0"/>
              <a:t>Reminder: show </a:t>
            </a:r>
            <a:r>
              <a:rPr lang="en-US"/>
              <a:t>the results of surveys</a:t>
            </a:r>
            <a:endParaRPr lang="en-US" dirty="0"/>
          </a:p>
        </p:txBody>
      </p:sp>
      <p:sp>
        <p:nvSpPr>
          <p:cNvPr id="4" name="Slide Number Placeholder 3"/>
          <p:cNvSpPr>
            <a:spLocks noGrp="1"/>
          </p:cNvSpPr>
          <p:nvPr>
            <p:ph type="sldNum" sz="quarter" idx="5"/>
          </p:nvPr>
        </p:nvSpPr>
        <p:spPr/>
        <p:txBody>
          <a:bodyPr/>
          <a:lstStyle/>
          <a:p>
            <a:fld id="{70D86D45-CBA7-46B0-9449-3489B5CC869C}" type="slidenum">
              <a:rPr lang="en-US" smtClean="0"/>
              <a:t>2</a:t>
            </a:fld>
            <a:endParaRPr lang="en-US"/>
          </a:p>
        </p:txBody>
      </p:sp>
    </p:spTree>
    <p:extLst>
      <p:ext uri="{BB962C8B-B14F-4D97-AF65-F5344CB8AC3E}">
        <p14:creationId xmlns:p14="http://schemas.microsoft.com/office/powerpoint/2010/main" val="1923310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fld id="{70D86D45-CBA7-46B0-9449-3489B5CC869C}" type="slidenum">
              <a:rPr lang="en-US" smtClean="0"/>
              <a:t>3</a:t>
            </a:fld>
            <a:endParaRPr lang="en-US"/>
          </a:p>
        </p:txBody>
      </p:sp>
    </p:spTree>
    <p:extLst>
      <p:ext uri="{BB962C8B-B14F-4D97-AF65-F5344CB8AC3E}">
        <p14:creationId xmlns:p14="http://schemas.microsoft.com/office/powerpoint/2010/main" val="225072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Cartoons: - Saturday Morning World (231): “…By 1965 cartoons had definitively taken over Saturday morning land. Bugs Bunny, Porky Pig, Tom and Jerry…”</a:t>
            </a:r>
          </a:p>
          <a:p>
            <a:r>
              <a:rPr lang="en-US" dirty="0"/>
              <a:t>“For all the attention that child audiences have received over the years,” the programming sparked conservations about what it was children were actually watching. </a:t>
            </a:r>
          </a:p>
          <a:p>
            <a:endParaRPr lang="en-US" dirty="0"/>
          </a:p>
          <a:p>
            <a:endParaRPr lang="en-US" dirty="0"/>
          </a:p>
        </p:txBody>
      </p:sp>
      <p:sp>
        <p:nvSpPr>
          <p:cNvPr id="4" name="Slide Number Placeholder 3"/>
          <p:cNvSpPr>
            <a:spLocks noGrp="1"/>
          </p:cNvSpPr>
          <p:nvPr>
            <p:ph type="sldNum" sz="quarter" idx="5"/>
          </p:nvPr>
        </p:nvSpPr>
        <p:spPr/>
        <p:txBody>
          <a:bodyPr/>
          <a:lstStyle/>
          <a:p>
            <a:fld id="{70D86D45-CBA7-46B0-9449-3489B5CC869C}" type="slidenum">
              <a:rPr lang="en-US" smtClean="0"/>
              <a:t>4</a:t>
            </a:fld>
            <a:endParaRPr lang="en-US"/>
          </a:p>
        </p:txBody>
      </p:sp>
    </p:spTree>
    <p:extLst>
      <p:ext uri="{BB962C8B-B14F-4D97-AF65-F5344CB8AC3E}">
        <p14:creationId xmlns:p14="http://schemas.microsoft.com/office/powerpoint/2010/main" val="2787962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one way that radio has changed after the emergence of television.</a:t>
            </a:r>
          </a:p>
          <a:p>
            <a:r>
              <a:rPr lang="en-US" dirty="0"/>
              <a:t>Impact of the payola scandal </a:t>
            </a:r>
            <a:r>
              <a:rPr lang="en-US" dirty="0">
                <a:sym typeface="Wingdings" panose="05000000000000000000" pitchFamily="2" charset="2"/>
              </a:rPr>
              <a:t> “put an end to the system that had briefly given diverse cultural groups a certain amount of freedom. It substituted the control of more ‘responsible’ centralized players and in radio led to a period of consolidation and standardization” (210). </a:t>
            </a:r>
          </a:p>
          <a:p>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Late counter-culture groups from 1960s take over FM airwaves, and music culture goes throughout several shifts, eventually leading to the formation of MTV (Music Television), a TV channel launched in New York City in 1981.</a:t>
            </a:r>
          </a:p>
          <a:p>
            <a:r>
              <a:rPr lang="en-US" dirty="0">
                <a:sym typeface="Wingdings" panose="05000000000000000000" pitchFamily="2" charset="2"/>
              </a:rPr>
              <a:t>Today, there are multiple venues that enable the distribution of music over global “airwaves.”</a:t>
            </a:r>
          </a:p>
          <a:p>
            <a:r>
              <a:rPr lang="en-US" dirty="0">
                <a:sym typeface="Wingdings" panose="05000000000000000000" pitchFamily="2" charset="2"/>
              </a:rPr>
              <a:t>She has cracked the U.S. charts  </a:t>
            </a:r>
            <a:r>
              <a:rPr lang="en-US" dirty="0">
                <a:hlinkClick r:id="rId3"/>
              </a:rPr>
              <a:t>https://theindustryobserver.thebrag.com/tones-and-i-billboard-charts/</a:t>
            </a:r>
            <a:endParaRPr lang="en-US" dirty="0"/>
          </a:p>
          <a:p>
            <a:r>
              <a:rPr lang="en-US">
                <a:sym typeface="Wingdings" panose="05000000000000000000" pitchFamily="2" charset="2"/>
              </a:rPr>
              <a:t>Lyrics: </a:t>
            </a:r>
            <a:r>
              <a:rPr lang="en-US">
                <a:hlinkClick r:id="rId4"/>
              </a:rPr>
              <a:t>https://genius.com/Tones-and-i-the-kids-are-coming-lyrics</a:t>
            </a:r>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70D86D45-CBA7-46B0-9449-3489B5CC869C}" type="slidenum">
              <a:rPr lang="en-US" smtClean="0"/>
              <a:t>5</a:t>
            </a:fld>
            <a:endParaRPr lang="en-US"/>
          </a:p>
        </p:txBody>
      </p:sp>
    </p:spTree>
    <p:extLst>
      <p:ext uri="{BB962C8B-B14F-4D97-AF65-F5344CB8AC3E}">
        <p14:creationId xmlns:p14="http://schemas.microsoft.com/office/powerpoint/2010/main" val="4252012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D86D45-CBA7-46B0-9449-3489B5CC869C}" type="slidenum">
              <a:rPr lang="en-US" smtClean="0"/>
              <a:t>7</a:t>
            </a:fld>
            <a:endParaRPr lang="en-US"/>
          </a:p>
        </p:txBody>
      </p:sp>
    </p:spTree>
    <p:extLst>
      <p:ext uri="{BB962C8B-B14F-4D97-AF65-F5344CB8AC3E}">
        <p14:creationId xmlns:p14="http://schemas.microsoft.com/office/powerpoint/2010/main" val="3431068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5586B75A-687E-405C-8A0B-8D00578BA2C3}" type="datetimeFigureOut">
              <a:rPr lang="en-US" dirty="0"/>
              <a:pPr/>
              <a:t>10/27/19</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anvas.ucsd.edu/courses/5183/pages/final-archives-based-research-paper-with-an-arguable-thesi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9mqwY11cKWU"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hyperlink" Target="https://youtu.be/buWA_xsT_Is"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hyperlink" Target="https://www.smh.com.au/culture/music/the-rise-and-rise-of-australia-s-newest-pop-star-20190930-p52w7h.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03A4B35-1FCE-47E3-B639-BE494F381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575AC84-0990-4526-8F6A-DDAA0767E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5BD0C3A-0690-4E3F-97D7-DA3B03D061AC}"/>
              </a:ext>
            </a:extLst>
          </p:cNvPr>
          <p:cNvSpPr>
            <a:spLocks noGrp="1"/>
          </p:cNvSpPr>
          <p:nvPr>
            <p:ph type="ctrTitle"/>
          </p:nvPr>
        </p:nvSpPr>
        <p:spPr>
          <a:xfrm>
            <a:off x="1069848" y="4590661"/>
            <a:ext cx="10210862" cy="1065690"/>
          </a:xfrm>
        </p:spPr>
        <p:txBody>
          <a:bodyPr>
            <a:normAutofit/>
          </a:bodyPr>
          <a:lstStyle/>
          <a:p>
            <a:r>
              <a:rPr lang="en-US" sz="5900"/>
              <a:t>Week 4: Wednesday</a:t>
            </a:r>
          </a:p>
        </p:txBody>
      </p:sp>
      <p:sp>
        <p:nvSpPr>
          <p:cNvPr id="3" name="Subtitle 2">
            <a:extLst>
              <a:ext uri="{FF2B5EF4-FFF2-40B4-BE49-F238E27FC236}">
                <a16:creationId xmlns:a16="http://schemas.microsoft.com/office/drawing/2014/main" id="{9DBBE5F4-EAEF-49D6-BDD1-EEF6634E82C0}"/>
              </a:ext>
            </a:extLst>
          </p:cNvPr>
          <p:cNvSpPr>
            <a:spLocks noGrp="1"/>
          </p:cNvSpPr>
          <p:nvPr>
            <p:ph type="subTitle" idx="1"/>
          </p:nvPr>
        </p:nvSpPr>
        <p:spPr>
          <a:xfrm>
            <a:off x="1100014" y="5611169"/>
            <a:ext cx="6747201" cy="536408"/>
          </a:xfrm>
        </p:spPr>
        <p:txBody>
          <a:bodyPr>
            <a:noAutofit/>
          </a:bodyPr>
          <a:lstStyle/>
          <a:p>
            <a:r>
              <a:rPr lang="en-US" dirty="0"/>
              <a:t>William Boddy: “Live Television and Critical Hierarchies”</a:t>
            </a:r>
          </a:p>
        </p:txBody>
      </p:sp>
      <p:pic>
        <p:nvPicPr>
          <p:cNvPr id="6" name="Picture 5" descr="Writers Guild of America">
            <a:extLst>
              <a:ext uri="{FF2B5EF4-FFF2-40B4-BE49-F238E27FC236}">
                <a16:creationId xmlns:a16="http://schemas.microsoft.com/office/drawing/2014/main" id="{633B8C55-54DC-4107-A191-BC9A1EF9667A}"/>
              </a:ext>
            </a:extLst>
          </p:cNvPr>
          <p:cNvPicPr>
            <a:picLocks noChangeAspect="1"/>
          </p:cNvPicPr>
          <p:nvPr/>
        </p:nvPicPr>
        <p:blipFill rotWithShape="1">
          <a:blip r:embed="rId3"/>
          <a:srcRect t="30366" r="1" b="10192"/>
          <a:stretch/>
        </p:blipFill>
        <p:spPr>
          <a:xfrm>
            <a:off x="1069847" y="484632"/>
            <a:ext cx="10637520" cy="3556755"/>
          </a:xfrm>
          <a:prstGeom prst="rect">
            <a:avLst/>
          </a:prstGeom>
        </p:spPr>
      </p:pic>
    </p:spTree>
    <p:extLst>
      <p:ext uri="{BB962C8B-B14F-4D97-AF65-F5344CB8AC3E}">
        <p14:creationId xmlns:p14="http://schemas.microsoft.com/office/powerpoint/2010/main" val="1024576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8A3B3-5DA5-4391-9083-7F3CEA8784E3}"/>
              </a:ext>
            </a:extLst>
          </p:cNvPr>
          <p:cNvSpPr>
            <a:spLocks noGrp="1"/>
          </p:cNvSpPr>
          <p:nvPr>
            <p:ph type="title"/>
          </p:nvPr>
        </p:nvSpPr>
        <p:spPr/>
        <p:txBody>
          <a:bodyPr>
            <a:normAutofit/>
          </a:bodyPr>
          <a:lstStyle/>
          <a:p>
            <a:r>
              <a:rPr lang="en-US" sz="4000" dirty="0"/>
              <a:t>Agenda</a:t>
            </a:r>
          </a:p>
        </p:txBody>
      </p:sp>
      <p:sp>
        <p:nvSpPr>
          <p:cNvPr id="3" name="Content Placeholder 2">
            <a:extLst>
              <a:ext uri="{FF2B5EF4-FFF2-40B4-BE49-F238E27FC236}">
                <a16:creationId xmlns:a16="http://schemas.microsoft.com/office/drawing/2014/main" id="{BBB421DB-F1AE-4148-88B9-DACD3FD31290}"/>
              </a:ext>
            </a:extLst>
          </p:cNvPr>
          <p:cNvSpPr>
            <a:spLocks noGrp="1"/>
          </p:cNvSpPr>
          <p:nvPr>
            <p:ph idx="1"/>
          </p:nvPr>
        </p:nvSpPr>
        <p:spPr>
          <a:xfrm>
            <a:off x="3609728" y="941831"/>
            <a:ext cx="8329353" cy="5475593"/>
          </a:xfrm>
        </p:spPr>
        <p:txBody>
          <a:bodyPr>
            <a:normAutofit/>
          </a:bodyPr>
          <a:lstStyle/>
          <a:p>
            <a:r>
              <a:rPr lang="en-US" sz="3200" dirty="0"/>
              <a:t>Reminder: Sign-Up for Group Presentations</a:t>
            </a:r>
          </a:p>
          <a:p>
            <a:pPr lvl="1"/>
            <a:r>
              <a:rPr lang="en-US" sz="3200" dirty="0"/>
              <a:t>Deadline: Monday, Oct. 28, 1pm</a:t>
            </a:r>
          </a:p>
          <a:p>
            <a:r>
              <a:rPr lang="en-US" sz="3200" dirty="0">
                <a:solidFill>
                  <a:schemeClr val="accent4">
                    <a:lumMod val="40000"/>
                    <a:lumOff val="60000"/>
                  </a:schemeClr>
                </a:solidFill>
                <a:hlinkClick r:id="rId3">
                  <a:extLst>
                    <a:ext uri="{A12FA001-AC4F-418D-AE19-62706E023703}">
                      <ahyp:hlinkClr xmlns:ahyp="http://schemas.microsoft.com/office/drawing/2018/hyperlinkcolor" val="tx"/>
                    </a:ext>
                  </a:extLst>
                </a:hlinkClick>
              </a:rPr>
              <a:t>Pages</a:t>
            </a:r>
            <a:r>
              <a:rPr lang="en-US" sz="3200" dirty="0"/>
              <a:t>: Final Paper Prompt is posted</a:t>
            </a:r>
          </a:p>
          <a:p>
            <a:r>
              <a:rPr lang="en-US" sz="3200" dirty="0"/>
              <a:t>Revisit: Answers to Monday’s Group Questions</a:t>
            </a:r>
          </a:p>
          <a:p>
            <a:r>
              <a:rPr lang="en-US" sz="3200" dirty="0"/>
              <a:t>Revisit: Radio and rock ‘n’ roll to television</a:t>
            </a:r>
          </a:p>
          <a:p>
            <a:r>
              <a:rPr lang="en-US" sz="3200" dirty="0"/>
              <a:t>Will post “study guide” with questions &amp; terms by 10pm Wednesday (tonight).</a:t>
            </a:r>
          </a:p>
          <a:p>
            <a:r>
              <a:rPr lang="en-US" sz="3200" dirty="0"/>
              <a:t>For Friday: Take-Home Test #1</a:t>
            </a:r>
          </a:p>
          <a:p>
            <a:pPr lvl="1"/>
            <a:r>
              <a:rPr lang="en-US" sz="3000" dirty="0"/>
              <a:t>Review and Practice Run</a:t>
            </a:r>
          </a:p>
          <a:p>
            <a:pPr lvl="1"/>
            <a:r>
              <a:rPr lang="en-US" sz="3200" dirty="0"/>
              <a:t>Test No. 1 Preparation Friday</a:t>
            </a:r>
          </a:p>
          <a:p>
            <a:endParaRPr lang="en-US" sz="3200" dirty="0"/>
          </a:p>
          <a:p>
            <a:endParaRPr lang="en-US" sz="3200" dirty="0"/>
          </a:p>
        </p:txBody>
      </p:sp>
    </p:spTree>
    <p:extLst>
      <p:ext uri="{BB962C8B-B14F-4D97-AF65-F5344CB8AC3E}">
        <p14:creationId xmlns:p14="http://schemas.microsoft.com/office/powerpoint/2010/main" val="370740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9204EF-7F21-4C61-99D9-5DDA395D2689}"/>
              </a:ext>
            </a:extLst>
          </p:cNvPr>
          <p:cNvSpPr>
            <a:spLocks noGrp="1"/>
          </p:cNvSpPr>
          <p:nvPr>
            <p:ph idx="1"/>
          </p:nvPr>
        </p:nvSpPr>
        <p:spPr>
          <a:xfrm>
            <a:off x="5601230" y="1645920"/>
            <a:ext cx="5734050" cy="4272742"/>
          </a:xfrm>
        </p:spPr>
        <p:txBody>
          <a:bodyPr>
            <a:noAutofit/>
          </a:bodyPr>
          <a:lstStyle/>
          <a:p>
            <a:pPr algn="r"/>
            <a:r>
              <a:rPr lang="en-US" sz="3000" dirty="0">
                <a:solidFill>
                  <a:schemeClr val="accent1">
                    <a:lumMod val="20000"/>
                    <a:lumOff val="80000"/>
                  </a:schemeClr>
                </a:solidFill>
                <a:sym typeface="Wingdings" panose="05000000000000000000" pitchFamily="2" charset="2"/>
              </a:rPr>
              <a:t>turning point in </a:t>
            </a:r>
            <a:br>
              <a:rPr lang="en-US" sz="3000" dirty="0">
                <a:solidFill>
                  <a:schemeClr val="accent1">
                    <a:lumMod val="20000"/>
                    <a:lumOff val="80000"/>
                  </a:schemeClr>
                </a:solidFill>
                <a:sym typeface="Wingdings" panose="05000000000000000000" pitchFamily="2" charset="2"/>
              </a:rPr>
            </a:br>
            <a:r>
              <a:rPr lang="en-US" sz="3000" dirty="0">
                <a:solidFill>
                  <a:schemeClr val="accent1">
                    <a:lumMod val="20000"/>
                    <a:lumOff val="80000"/>
                  </a:schemeClr>
                </a:solidFill>
                <a:sym typeface="Wingdings" panose="05000000000000000000" pitchFamily="2" charset="2"/>
              </a:rPr>
              <a:t>content history for TV</a:t>
            </a:r>
            <a:br>
              <a:rPr lang="en-US" sz="3000" dirty="0">
                <a:solidFill>
                  <a:schemeClr val="accent1">
                    <a:lumMod val="20000"/>
                    <a:lumOff val="80000"/>
                  </a:schemeClr>
                </a:solidFill>
                <a:sym typeface="Wingdings" panose="05000000000000000000" pitchFamily="2" charset="2"/>
              </a:rPr>
            </a:br>
            <a:endParaRPr lang="en-US" sz="3000" dirty="0">
              <a:solidFill>
                <a:schemeClr val="accent1">
                  <a:lumMod val="20000"/>
                  <a:lumOff val="80000"/>
                </a:schemeClr>
              </a:solidFill>
              <a:sym typeface="Wingdings" panose="05000000000000000000" pitchFamily="2" charset="2"/>
            </a:endParaRPr>
          </a:p>
          <a:p>
            <a:pPr algn="r"/>
            <a:r>
              <a:rPr lang="en-US" sz="3000" dirty="0">
                <a:solidFill>
                  <a:schemeClr val="accent1">
                    <a:lumMod val="20000"/>
                    <a:lumOff val="80000"/>
                  </a:schemeClr>
                </a:solidFill>
                <a:sym typeface="Wingdings" panose="05000000000000000000" pitchFamily="2" charset="2"/>
              </a:rPr>
              <a:t>“castigation of </a:t>
            </a:r>
            <a:br>
              <a:rPr lang="en-US" sz="3000" dirty="0">
                <a:solidFill>
                  <a:schemeClr val="accent1">
                    <a:lumMod val="20000"/>
                    <a:lumOff val="80000"/>
                  </a:schemeClr>
                </a:solidFill>
                <a:sym typeface="Wingdings" panose="05000000000000000000" pitchFamily="2" charset="2"/>
              </a:rPr>
            </a:br>
            <a:r>
              <a:rPr lang="en-US" sz="3000" dirty="0">
                <a:solidFill>
                  <a:schemeClr val="accent1">
                    <a:lumMod val="20000"/>
                    <a:lumOff val="80000"/>
                  </a:schemeClr>
                </a:solidFill>
                <a:sym typeface="Wingdings" panose="05000000000000000000" pitchFamily="2" charset="2"/>
              </a:rPr>
              <a:t>commercial broadcasting” </a:t>
            </a:r>
            <a:br>
              <a:rPr lang="en-US" sz="3000" dirty="0">
                <a:solidFill>
                  <a:schemeClr val="accent1">
                    <a:lumMod val="20000"/>
                    <a:lumOff val="80000"/>
                  </a:schemeClr>
                </a:solidFill>
                <a:sym typeface="Wingdings" panose="05000000000000000000" pitchFamily="2" charset="2"/>
              </a:rPr>
            </a:br>
            <a:endParaRPr lang="en-US" sz="3000" dirty="0">
              <a:solidFill>
                <a:schemeClr val="accent1">
                  <a:lumMod val="20000"/>
                  <a:lumOff val="80000"/>
                </a:schemeClr>
              </a:solidFill>
              <a:sym typeface="Wingdings" panose="05000000000000000000" pitchFamily="2" charset="2"/>
            </a:endParaRPr>
          </a:p>
          <a:p>
            <a:pPr algn="r"/>
            <a:r>
              <a:rPr lang="en-US" sz="3000" dirty="0">
                <a:solidFill>
                  <a:schemeClr val="accent1">
                    <a:lumMod val="20000"/>
                    <a:lumOff val="80000"/>
                  </a:schemeClr>
                </a:solidFill>
                <a:sym typeface="Wingdings" panose="05000000000000000000" pitchFamily="2" charset="2"/>
              </a:rPr>
              <a:t>Speech is more about creating a favorable public perception of FCC rather than making infrastructural changes to the Classic Network System</a:t>
            </a:r>
            <a:endParaRPr lang="en-US" sz="3000" dirty="0">
              <a:solidFill>
                <a:schemeClr val="accent1">
                  <a:lumMod val="20000"/>
                  <a:lumOff val="80000"/>
                </a:schemeClr>
              </a:solidFill>
            </a:endParaRPr>
          </a:p>
        </p:txBody>
      </p:sp>
      <p:sp>
        <p:nvSpPr>
          <p:cNvPr id="4" name="TextBox 3">
            <a:extLst>
              <a:ext uri="{FF2B5EF4-FFF2-40B4-BE49-F238E27FC236}">
                <a16:creationId xmlns:a16="http://schemas.microsoft.com/office/drawing/2014/main" id="{A2195580-723D-451A-800F-125DC6F930B0}"/>
              </a:ext>
            </a:extLst>
          </p:cNvPr>
          <p:cNvSpPr txBox="1"/>
          <p:nvPr/>
        </p:nvSpPr>
        <p:spPr>
          <a:xfrm>
            <a:off x="159318" y="3999725"/>
            <a:ext cx="3328901" cy="1015663"/>
          </a:xfrm>
          <a:prstGeom prst="rect">
            <a:avLst/>
          </a:prstGeom>
          <a:noFill/>
        </p:spPr>
        <p:txBody>
          <a:bodyPr wrap="square" rtlCol="0">
            <a:spAutoFit/>
          </a:bodyPr>
          <a:lstStyle/>
          <a:p>
            <a:r>
              <a:rPr lang="en-US" sz="2000" dirty="0"/>
              <a:t>Newton Minow addresses the National Association of Broadcasters</a:t>
            </a:r>
          </a:p>
        </p:txBody>
      </p:sp>
      <p:pic>
        <p:nvPicPr>
          <p:cNvPr id="8" name="Picture 7" descr="A group of people sitting at a table&#10;&#10;Description automatically generated">
            <a:extLst>
              <a:ext uri="{FF2B5EF4-FFF2-40B4-BE49-F238E27FC236}">
                <a16:creationId xmlns:a16="http://schemas.microsoft.com/office/drawing/2014/main" id="{EBB8C947-A120-4107-B4D0-C4437271B2E2}"/>
              </a:ext>
            </a:extLst>
          </p:cNvPr>
          <p:cNvPicPr>
            <a:picLocks noChangeAspect="1"/>
          </p:cNvPicPr>
          <p:nvPr/>
        </p:nvPicPr>
        <p:blipFill>
          <a:blip r:embed="rId3"/>
          <a:stretch>
            <a:fillRect/>
          </a:stretch>
        </p:blipFill>
        <p:spPr>
          <a:xfrm>
            <a:off x="275697" y="1416504"/>
            <a:ext cx="3448050" cy="2427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7BDC042B-9A8A-4372-A774-5C359A3B5987}"/>
              </a:ext>
            </a:extLst>
          </p:cNvPr>
          <p:cNvSpPr txBox="1"/>
          <p:nvPr/>
        </p:nvSpPr>
        <p:spPr>
          <a:xfrm>
            <a:off x="7708669" y="319389"/>
            <a:ext cx="3790603" cy="707886"/>
          </a:xfrm>
          <a:prstGeom prst="rect">
            <a:avLst/>
          </a:prstGeom>
          <a:noFill/>
        </p:spPr>
        <p:txBody>
          <a:bodyPr wrap="square" rtlCol="0">
            <a:spAutoFit/>
          </a:bodyPr>
          <a:lstStyle/>
          <a:p>
            <a:r>
              <a:rPr lang="en-US" sz="4000" dirty="0"/>
              <a:t>“vast wasteland”</a:t>
            </a:r>
            <a:endParaRPr lang="en-US" sz="4000" kern="1200" dirty="0">
              <a:solidFill>
                <a:schemeClr val="tx1"/>
              </a:solidFill>
              <a:latin typeface="+mn-lt"/>
              <a:ea typeface="+mn-ea"/>
              <a:cs typeface="+mn-cs"/>
            </a:endParaRPr>
          </a:p>
        </p:txBody>
      </p:sp>
    </p:spTree>
    <p:extLst>
      <p:ext uri="{BB962C8B-B14F-4D97-AF65-F5344CB8AC3E}">
        <p14:creationId xmlns:p14="http://schemas.microsoft.com/office/powerpoint/2010/main" val="2840614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7F651C-5426-4673-BBE4-926A14C439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689E77FC-7E9C-4E2C-AE35-51E73F1A03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a:extLst>
              <a:ext uri="{FF2B5EF4-FFF2-40B4-BE49-F238E27FC236}">
                <a16:creationId xmlns:a16="http://schemas.microsoft.com/office/drawing/2014/main" id="{4B392D36-B685-45E0-B197-6EE5D7480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DCA8533-CC5E-4754-9A04-047EDE49E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rgbClr val="878A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618B2D2-B534-40A5-A517-C36BF5FFA58A}"/>
              </a:ext>
            </a:extLst>
          </p:cNvPr>
          <p:cNvSpPr>
            <a:spLocks noGrp="1"/>
          </p:cNvSpPr>
          <p:nvPr>
            <p:ph type="title"/>
          </p:nvPr>
        </p:nvSpPr>
        <p:spPr>
          <a:xfrm>
            <a:off x="23967" y="6090996"/>
            <a:ext cx="5829716" cy="767003"/>
          </a:xfrm>
        </p:spPr>
        <p:txBody>
          <a:bodyPr vert="horz" lIns="91440" tIns="45720" rIns="91440" bIns="45720" rtlCol="0" anchor="b">
            <a:normAutofit/>
          </a:bodyPr>
          <a:lstStyle/>
          <a:p>
            <a:r>
              <a:rPr lang="en-US" sz="4000" kern="1200" spc="-100" baseline="0" dirty="0">
                <a:solidFill>
                  <a:srgbClr val="FFFFFF"/>
                </a:solidFill>
                <a:latin typeface="+mj-lt"/>
                <a:ea typeface="+mj-ea"/>
                <a:cs typeface="+mj-cs"/>
              </a:rPr>
              <a:t>Saturday Morning World</a:t>
            </a:r>
          </a:p>
        </p:txBody>
      </p:sp>
      <p:sp>
        <p:nvSpPr>
          <p:cNvPr id="4" name="Text Placeholder 3">
            <a:extLst>
              <a:ext uri="{FF2B5EF4-FFF2-40B4-BE49-F238E27FC236}">
                <a16:creationId xmlns:a16="http://schemas.microsoft.com/office/drawing/2014/main" id="{A4E3051E-0A77-4BAA-A392-4D15CC47A204}"/>
              </a:ext>
            </a:extLst>
          </p:cNvPr>
          <p:cNvSpPr>
            <a:spLocks noGrp="1"/>
          </p:cNvSpPr>
          <p:nvPr>
            <p:ph type="body" sz="half" idx="2"/>
          </p:nvPr>
        </p:nvSpPr>
        <p:spPr>
          <a:xfrm>
            <a:off x="484633" y="4803386"/>
            <a:ext cx="10459398" cy="542592"/>
          </a:xfrm>
        </p:spPr>
        <p:txBody>
          <a:bodyPr vert="horz" lIns="91440" tIns="45720" rIns="91440" bIns="45720" rtlCol="0" anchor="t">
            <a:noAutofit/>
          </a:bodyPr>
          <a:lstStyle/>
          <a:p>
            <a:pPr algn="r">
              <a:lnSpc>
                <a:spcPct val="90000"/>
              </a:lnSpc>
            </a:pPr>
            <a:r>
              <a:rPr lang="en-US" sz="2800" kern="1200" cap="none" spc="0" baseline="0" dirty="0">
                <a:solidFill>
                  <a:srgbClr val="FFFFFF"/>
                </a:solidFill>
                <a:latin typeface="+mn-lt"/>
                <a:ea typeface="+mn-ea"/>
                <a:cs typeface="+mn-cs"/>
              </a:rPr>
              <a:t>Hilmes: “What messages of disorder and mayhem were young viewers soaking up? What consumer desires were they </a:t>
            </a:r>
            <a:r>
              <a:rPr lang="en-US" sz="2800" kern="1200" cap="none" spc="0" baseline="0">
                <a:solidFill>
                  <a:srgbClr val="FFFFFF"/>
                </a:solidFill>
                <a:latin typeface="+mn-lt"/>
                <a:ea typeface="+mn-ea"/>
                <a:cs typeface="+mn-cs"/>
              </a:rPr>
              <a:t>fomenting?” </a:t>
            </a:r>
            <a:r>
              <a:rPr lang="en-US" sz="2800" kern="1200" cap="none" spc="0" baseline="0" dirty="0">
                <a:solidFill>
                  <a:srgbClr val="FFFFFF"/>
                </a:solidFill>
                <a:latin typeface="+mn-lt"/>
                <a:ea typeface="+mn-ea"/>
                <a:cs typeface="+mn-cs"/>
              </a:rPr>
              <a:t>(231).  </a:t>
            </a:r>
          </a:p>
        </p:txBody>
      </p:sp>
      <p:pic>
        <p:nvPicPr>
          <p:cNvPr id="6" name="Picture Placeholder 5" descr="cultural racism: Tom and Jerry">
            <a:hlinkClick r:id="rId3"/>
            <a:extLst>
              <a:ext uri="{FF2B5EF4-FFF2-40B4-BE49-F238E27FC236}">
                <a16:creationId xmlns:a16="http://schemas.microsoft.com/office/drawing/2014/main" id="{2A3446D8-E5CF-4919-8858-E07A10BB231E}"/>
              </a:ext>
            </a:extLst>
          </p:cNvPr>
          <p:cNvPicPr>
            <a:picLocks noGrp="1" noChangeAspect="1"/>
          </p:cNvPicPr>
          <p:nvPr>
            <p:ph type="pic" idx="1"/>
          </p:nvPr>
        </p:nvPicPr>
        <p:blipFill>
          <a:blip r:embed="rId4"/>
          <a:srcRect t="1760" b="1760"/>
          <a:stretch>
            <a:fillRect/>
          </a:stretch>
        </p:blipFill>
        <p:spPr>
          <a:xfrm>
            <a:off x="1063691" y="691738"/>
            <a:ext cx="4789994" cy="31425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Tom and Jerry &#10;&#10;Description automatically generated">
            <a:extLst>
              <a:ext uri="{FF2B5EF4-FFF2-40B4-BE49-F238E27FC236}">
                <a16:creationId xmlns:a16="http://schemas.microsoft.com/office/drawing/2014/main" id="{800B886A-748D-4D7A-A7A6-0BF1F6E340CD}"/>
              </a:ext>
            </a:extLst>
          </p:cNvPr>
          <p:cNvPicPr>
            <a:picLocks noChangeAspect="1"/>
          </p:cNvPicPr>
          <p:nvPr/>
        </p:nvPicPr>
        <p:blipFill>
          <a:blip r:embed="rId5"/>
          <a:stretch>
            <a:fillRect/>
          </a:stretch>
        </p:blipFill>
        <p:spPr>
          <a:xfrm>
            <a:off x="6338316" y="484632"/>
            <a:ext cx="4679940" cy="35567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5075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84BE71E-17F6-49C2-9F47-25159D569B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a:extLst>
              <a:ext uri="{FF2B5EF4-FFF2-40B4-BE49-F238E27FC236}">
                <a16:creationId xmlns:a16="http://schemas.microsoft.com/office/drawing/2014/main" id="{DB488F35-4294-4D17-8D68-CCD80FDCCA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D2C352D5-FD54-4654-B31C-8BD88DC4D216}"/>
              </a:ext>
            </a:extLst>
          </p:cNvPr>
          <p:cNvSpPr txBox="1"/>
          <p:nvPr/>
        </p:nvSpPr>
        <p:spPr>
          <a:xfrm>
            <a:off x="3722658" y="5645928"/>
            <a:ext cx="4457066" cy="620192"/>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2000" spc="-60" dirty="0">
                <a:solidFill>
                  <a:schemeClr val="accent1">
                    <a:lumMod val="20000"/>
                    <a:lumOff val="80000"/>
                  </a:schemeClr>
                </a:solidFill>
                <a:latin typeface="+mj-lt"/>
                <a:ea typeface="+mj-ea"/>
                <a:cs typeface="+mj-cs"/>
                <a:hlinkClick r:id="rId3">
                  <a:extLst>
                    <a:ext uri="{A12FA001-AC4F-418D-AE19-62706E023703}">
                      <ahyp:hlinkClr xmlns:ahyp="http://schemas.microsoft.com/office/drawing/2018/hyperlinkcolor" val="tx"/>
                    </a:ext>
                  </a:extLst>
                </a:hlinkClick>
              </a:rPr>
              <a:t>Tones and I: “The Kids Are Coming” (2019)</a:t>
            </a:r>
            <a:endParaRPr lang="en-US" sz="2000" kern="1200" spc="-60" baseline="0" dirty="0">
              <a:solidFill>
                <a:schemeClr val="accent1">
                  <a:lumMod val="20000"/>
                  <a:lumOff val="80000"/>
                </a:schemeClr>
              </a:solidFill>
              <a:latin typeface="+mj-lt"/>
              <a:ea typeface="+mj-ea"/>
              <a:cs typeface="+mj-cs"/>
            </a:endParaRPr>
          </a:p>
        </p:txBody>
      </p:sp>
      <p:sp>
        <p:nvSpPr>
          <p:cNvPr id="2" name="TextBox 1">
            <a:extLst>
              <a:ext uri="{FF2B5EF4-FFF2-40B4-BE49-F238E27FC236}">
                <a16:creationId xmlns:a16="http://schemas.microsoft.com/office/drawing/2014/main" id="{AB84239C-86FD-41E2-9848-98D860971E92}"/>
              </a:ext>
            </a:extLst>
          </p:cNvPr>
          <p:cNvSpPr txBox="1"/>
          <p:nvPr/>
        </p:nvSpPr>
        <p:spPr>
          <a:xfrm>
            <a:off x="133002" y="908858"/>
            <a:ext cx="3325090" cy="4443913"/>
          </a:xfrm>
          <a:prstGeom prst="rect">
            <a:avLst/>
          </a:prstGeom>
        </p:spPr>
        <p:txBody>
          <a:bodyPr vert="horz" lIns="91440" tIns="45720" rIns="91440" bIns="45720" rtlCol="0" anchor="t">
            <a:noAutofit/>
          </a:bodyPr>
          <a:lstStyle/>
          <a:p>
            <a:pPr indent="-182880" defTabSz="914400">
              <a:lnSpc>
                <a:spcPct val="90000"/>
              </a:lnSpc>
              <a:spcAft>
                <a:spcPts val="600"/>
              </a:spcAft>
              <a:buClr>
                <a:schemeClr val="accent1"/>
              </a:buClr>
              <a:buFont typeface="Wingdings 2" pitchFamily="18" charset="2"/>
              <a:buChar char=""/>
              <a:tabLst>
                <a:tab pos="1143000" algn="l"/>
              </a:tabLst>
            </a:pPr>
            <a:r>
              <a:rPr lang="en-US" sz="2000" b="1" kern="1200" dirty="0">
                <a:solidFill>
                  <a:srgbClr val="FFFFFF"/>
                </a:solidFill>
                <a:latin typeface="+mn-lt"/>
                <a:ea typeface="+mn-ea"/>
                <a:cs typeface="+mn-cs"/>
              </a:rPr>
              <a:t>Recall Hilmes: </a:t>
            </a:r>
            <a:br>
              <a:rPr lang="en-US" sz="2000" b="1" kern="1200" dirty="0">
                <a:solidFill>
                  <a:srgbClr val="FFFFFF"/>
                </a:solidFill>
                <a:latin typeface="+mn-lt"/>
                <a:ea typeface="+mn-ea"/>
                <a:cs typeface="+mn-cs"/>
              </a:rPr>
            </a:br>
            <a:br>
              <a:rPr lang="en-US" sz="2000" b="1" kern="1200" dirty="0">
                <a:solidFill>
                  <a:srgbClr val="FFFFFF"/>
                </a:solidFill>
                <a:latin typeface="+mn-lt"/>
                <a:ea typeface="+mn-ea"/>
                <a:cs typeface="+mn-cs"/>
              </a:rPr>
            </a:br>
            <a:br>
              <a:rPr lang="en-US" sz="2000" b="1" kern="1200" dirty="0">
                <a:solidFill>
                  <a:srgbClr val="FFFFFF"/>
                </a:solidFill>
                <a:latin typeface="+mn-lt"/>
                <a:ea typeface="+mn-ea"/>
                <a:cs typeface="+mn-cs"/>
              </a:rPr>
            </a:br>
            <a:r>
              <a:rPr lang="en-US" sz="2000" kern="1200" dirty="0">
                <a:solidFill>
                  <a:srgbClr val="FFFFFF"/>
                </a:solidFill>
                <a:latin typeface="+mn-lt"/>
                <a:ea typeface="+mn-ea"/>
                <a:cs typeface="+mn-cs"/>
              </a:rPr>
              <a:t>“That all of these movements – from civil rights to gay rights to antiwar activities – were being organized by the emerging baby boom generation created a deep-seated dread in the hearts of parents and authorities everywhere. What was happening to this privileged, pampered generation of the nation’s children? Was it television? Or was it rock ‘n’ roll?” (208).</a:t>
            </a:r>
          </a:p>
          <a:p>
            <a:pPr indent="-182880" defTabSz="914400">
              <a:lnSpc>
                <a:spcPct val="90000"/>
              </a:lnSpc>
              <a:spcAft>
                <a:spcPts val="600"/>
              </a:spcAft>
              <a:buClr>
                <a:schemeClr val="accent1"/>
              </a:buClr>
              <a:buFont typeface="Wingdings 2" pitchFamily="18" charset="2"/>
              <a:buChar char=""/>
              <a:tabLst>
                <a:tab pos="1143000" algn="l"/>
              </a:tabLst>
            </a:pPr>
            <a:endParaRPr lang="en-US" sz="2000" kern="1200" dirty="0">
              <a:solidFill>
                <a:srgbClr val="FFFFFF"/>
              </a:solidFill>
              <a:latin typeface="+mn-lt"/>
              <a:ea typeface="+mn-ea"/>
              <a:cs typeface="+mn-cs"/>
            </a:endParaRPr>
          </a:p>
          <a:p>
            <a:pPr indent="-182880" defTabSz="914400">
              <a:lnSpc>
                <a:spcPct val="90000"/>
              </a:lnSpc>
              <a:spcAft>
                <a:spcPts val="600"/>
              </a:spcAft>
              <a:buClr>
                <a:schemeClr val="accent1"/>
              </a:buClr>
              <a:buFont typeface="Wingdings 2" pitchFamily="18" charset="2"/>
              <a:buChar char=""/>
              <a:tabLst>
                <a:tab pos="1143000" algn="l"/>
              </a:tabLst>
            </a:pPr>
            <a:endParaRPr lang="en-US" sz="2000" kern="1200" dirty="0">
              <a:solidFill>
                <a:srgbClr val="FFFFFF"/>
              </a:solidFill>
              <a:latin typeface="+mn-lt"/>
              <a:ea typeface="+mn-ea"/>
              <a:cs typeface="+mn-cs"/>
            </a:endParaRPr>
          </a:p>
        </p:txBody>
      </p:sp>
      <p:pic>
        <p:nvPicPr>
          <p:cNvPr id="5" name="Picture 4" descr="A group of people posing for a photo&#10;&#10;Description automatically generated">
            <a:hlinkClick r:id="rId4"/>
            <a:extLst>
              <a:ext uri="{FF2B5EF4-FFF2-40B4-BE49-F238E27FC236}">
                <a16:creationId xmlns:a16="http://schemas.microsoft.com/office/drawing/2014/main" id="{735B9386-0AA5-4D61-9ACA-933F9FAF2E38}"/>
              </a:ext>
            </a:extLst>
          </p:cNvPr>
          <p:cNvPicPr>
            <a:picLocks noChangeAspect="1"/>
          </p:cNvPicPr>
          <p:nvPr/>
        </p:nvPicPr>
        <p:blipFill>
          <a:blip r:embed="rId5"/>
          <a:stretch>
            <a:fillRect/>
          </a:stretch>
        </p:blipFill>
        <p:spPr>
          <a:xfrm>
            <a:off x="3778897" y="1538194"/>
            <a:ext cx="7772401" cy="41193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78F09E1A-2269-4C69-8099-A4676E2409D7}"/>
              </a:ext>
            </a:extLst>
          </p:cNvPr>
          <p:cNvSpPr txBox="1"/>
          <p:nvPr/>
        </p:nvSpPr>
        <p:spPr>
          <a:xfrm>
            <a:off x="3722658" y="451658"/>
            <a:ext cx="8093206" cy="914400"/>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3000" kern="1200" spc="-60" baseline="0" dirty="0">
                <a:solidFill>
                  <a:srgbClr val="FFFFFF"/>
                </a:solidFill>
                <a:latin typeface="+mj-lt"/>
                <a:ea typeface="+mj-ea"/>
                <a:cs typeface="+mj-cs"/>
              </a:rPr>
              <a:t> Contemporary </a:t>
            </a:r>
            <a:r>
              <a:rPr lang="en-US" sz="3000" spc="-60" dirty="0">
                <a:solidFill>
                  <a:srgbClr val="FFFFFF"/>
                </a:solidFill>
                <a:latin typeface="+mj-lt"/>
                <a:ea typeface="+mj-ea"/>
                <a:cs typeface="+mj-cs"/>
              </a:rPr>
              <a:t>e</a:t>
            </a:r>
            <a:r>
              <a:rPr lang="en-US" sz="3000" kern="1200" spc="-60" baseline="0" dirty="0">
                <a:solidFill>
                  <a:srgbClr val="FFFFFF"/>
                </a:solidFill>
                <a:latin typeface="+mj-lt"/>
                <a:ea typeface="+mj-ea"/>
                <a:cs typeface="+mj-cs"/>
              </a:rPr>
              <a:t>xample of music going through a shift, shaping ideologies of future generations</a:t>
            </a:r>
          </a:p>
        </p:txBody>
      </p:sp>
    </p:spTree>
    <p:extLst>
      <p:ext uri="{BB962C8B-B14F-4D97-AF65-F5344CB8AC3E}">
        <p14:creationId xmlns:p14="http://schemas.microsoft.com/office/powerpoint/2010/main" val="304029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06F89-6681-48C1-8848-8B76051469E0}"/>
              </a:ext>
            </a:extLst>
          </p:cNvPr>
          <p:cNvSpPr>
            <a:spLocks noGrp="1"/>
          </p:cNvSpPr>
          <p:nvPr>
            <p:ph type="title"/>
          </p:nvPr>
        </p:nvSpPr>
        <p:spPr/>
        <p:txBody>
          <a:bodyPr/>
          <a:lstStyle/>
          <a:p>
            <a:r>
              <a:rPr lang="en-US" dirty="0"/>
              <a:t>Final key points from Hilmes Ch. 8</a:t>
            </a:r>
          </a:p>
        </p:txBody>
      </p:sp>
      <p:sp>
        <p:nvSpPr>
          <p:cNvPr id="3" name="Content Placeholder 2">
            <a:extLst>
              <a:ext uri="{FF2B5EF4-FFF2-40B4-BE49-F238E27FC236}">
                <a16:creationId xmlns:a16="http://schemas.microsoft.com/office/drawing/2014/main" id="{86ABCE08-8D90-47BD-9D9D-FCB5977925BD}"/>
              </a:ext>
            </a:extLst>
          </p:cNvPr>
          <p:cNvSpPr>
            <a:spLocks noGrp="1"/>
          </p:cNvSpPr>
          <p:nvPr>
            <p:ph idx="1"/>
          </p:nvPr>
        </p:nvSpPr>
        <p:spPr/>
        <p:txBody>
          <a:bodyPr>
            <a:noAutofit/>
          </a:bodyPr>
          <a:lstStyle/>
          <a:p>
            <a:r>
              <a:rPr lang="en-US" sz="3000" dirty="0"/>
              <a:t>1965: National Endowment for the Arts and the National Endowment for the Humanities are established, which helped pave the path of programming for public television </a:t>
            </a:r>
          </a:p>
          <a:p>
            <a:endParaRPr lang="en-US" sz="3000" dirty="0"/>
          </a:p>
          <a:p>
            <a:r>
              <a:rPr lang="en-US" sz="3000" dirty="0"/>
              <a:t>Hollywood’s reach </a:t>
            </a:r>
            <a:r>
              <a:rPr lang="en-US" sz="3000" dirty="0">
                <a:sym typeface="Wingdings" panose="05000000000000000000" pitchFamily="2" charset="2"/>
              </a:rPr>
              <a:t> 1955: producing 71% of primetime network programming; 1965 almost 90%</a:t>
            </a:r>
            <a:endParaRPr lang="en-US" sz="3000" dirty="0"/>
          </a:p>
        </p:txBody>
      </p:sp>
    </p:spTree>
    <p:extLst>
      <p:ext uri="{BB962C8B-B14F-4D97-AF65-F5344CB8AC3E}">
        <p14:creationId xmlns:p14="http://schemas.microsoft.com/office/powerpoint/2010/main" val="2642864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2F122-0CCA-4353-A722-F5B1A3C674B3}"/>
              </a:ext>
            </a:extLst>
          </p:cNvPr>
          <p:cNvSpPr>
            <a:spLocks noGrp="1"/>
          </p:cNvSpPr>
          <p:nvPr>
            <p:ph type="title"/>
          </p:nvPr>
        </p:nvSpPr>
        <p:spPr/>
        <p:txBody>
          <a:bodyPr>
            <a:normAutofit/>
          </a:bodyPr>
          <a:lstStyle/>
          <a:p>
            <a:r>
              <a:rPr lang="en-US" sz="3200" dirty="0"/>
              <a:t>Key points:</a:t>
            </a:r>
            <a:br>
              <a:rPr lang="en-US" sz="3200" dirty="0"/>
            </a:br>
            <a:r>
              <a:rPr lang="en-US" sz="3200" dirty="0"/>
              <a:t>William Boddy </a:t>
            </a:r>
            <a:br>
              <a:rPr lang="en-US" sz="3200" dirty="0"/>
            </a:br>
            <a:r>
              <a:rPr lang="en-US" sz="3200" dirty="0"/>
              <a:t>“Live Television”</a:t>
            </a:r>
          </a:p>
        </p:txBody>
      </p:sp>
      <p:sp>
        <p:nvSpPr>
          <p:cNvPr id="3" name="Content Placeholder 2">
            <a:extLst>
              <a:ext uri="{FF2B5EF4-FFF2-40B4-BE49-F238E27FC236}">
                <a16:creationId xmlns:a16="http://schemas.microsoft.com/office/drawing/2014/main" id="{7F7E3D9D-29C3-4C94-A8BC-0DAE774309B9}"/>
              </a:ext>
            </a:extLst>
          </p:cNvPr>
          <p:cNvSpPr>
            <a:spLocks noGrp="1"/>
          </p:cNvSpPr>
          <p:nvPr>
            <p:ph idx="1"/>
          </p:nvPr>
        </p:nvSpPr>
        <p:spPr>
          <a:xfrm>
            <a:off x="3869267" y="864108"/>
            <a:ext cx="7685423" cy="5120640"/>
          </a:xfrm>
        </p:spPr>
        <p:txBody>
          <a:bodyPr>
            <a:normAutofit/>
          </a:bodyPr>
          <a:lstStyle/>
          <a:p>
            <a:r>
              <a:rPr lang="en-US" sz="3000" dirty="0"/>
              <a:t>The viewer becomes a spectator of the technology rather than a partner with it.</a:t>
            </a:r>
            <a:br>
              <a:rPr lang="en-US" sz="3000" dirty="0"/>
            </a:br>
            <a:endParaRPr lang="en-US" sz="3000" dirty="0"/>
          </a:p>
          <a:p>
            <a:r>
              <a:rPr lang="en-US" sz="3000" dirty="0"/>
              <a:t>Spectators get to decide who they let into their living rooms (83).</a:t>
            </a:r>
            <a:br>
              <a:rPr lang="en-US" sz="3000" dirty="0"/>
            </a:br>
            <a:endParaRPr lang="en-US" sz="3000" dirty="0"/>
          </a:p>
          <a:p>
            <a:r>
              <a:rPr lang="en-US" sz="3000" dirty="0"/>
              <a:t>The role of the writer becomes tantamount to the creative and production processes (86).</a:t>
            </a:r>
            <a:br>
              <a:rPr lang="en-US" sz="3000" dirty="0"/>
            </a:br>
            <a:endParaRPr lang="en-US" sz="3000" dirty="0"/>
          </a:p>
          <a:p>
            <a:r>
              <a:rPr lang="en-US" sz="3000" dirty="0"/>
              <a:t>Writers Guild of America membership explodes</a:t>
            </a:r>
          </a:p>
        </p:txBody>
      </p:sp>
    </p:spTree>
    <p:extLst>
      <p:ext uri="{BB962C8B-B14F-4D97-AF65-F5344CB8AC3E}">
        <p14:creationId xmlns:p14="http://schemas.microsoft.com/office/powerpoint/2010/main" val="214614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arn(inVertical)">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arn(inVertical)">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ra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502</Words>
  <Application>Microsoft Macintosh PowerPoint</Application>
  <PresentationFormat>Widescreen</PresentationFormat>
  <Paragraphs>51</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Corbel</vt:lpstr>
      <vt:lpstr>Wingdings 2</vt:lpstr>
      <vt:lpstr>Frame</vt:lpstr>
      <vt:lpstr>Week 4: Wednesday</vt:lpstr>
      <vt:lpstr>Agenda</vt:lpstr>
      <vt:lpstr>PowerPoint Presentation</vt:lpstr>
      <vt:lpstr>Saturday Morning World</vt:lpstr>
      <vt:lpstr>PowerPoint Presentation</vt:lpstr>
      <vt:lpstr>Final key points from Hilmes Ch. 8</vt:lpstr>
      <vt:lpstr>Key points: William Boddy  “Live Television”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4: Wednesday</dc:title>
  <dc:creator>Briana M Iatarola</dc:creator>
  <cp:lastModifiedBy>Jiaxin Li</cp:lastModifiedBy>
  <cp:revision>24</cp:revision>
  <dcterms:created xsi:type="dcterms:W3CDTF">2019-10-23T17:33:55Z</dcterms:created>
  <dcterms:modified xsi:type="dcterms:W3CDTF">2019-10-27T19:01:24Z</dcterms:modified>
</cp:coreProperties>
</file>