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4"/>
  </p:normalViewPr>
  <p:slideViewPr>
    <p:cSldViewPr snapToGrid="0" snapToObjects="1">
      <p:cViewPr varScale="1">
        <p:scale>
          <a:sx n="109" d="100"/>
          <a:sy n="109" d="100"/>
        </p:scale>
        <p:origin x="6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6278E-D1BB-EE44-8FDC-1C7DC17A27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032D74-448B-354B-93F9-53A697EE3A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D141C4-4297-7B48-9AF5-C8A34E987748}"/>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5" name="Footer Placeholder 4">
            <a:extLst>
              <a:ext uri="{FF2B5EF4-FFF2-40B4-BE49-F238E27FC236}">
                <a16:creationId xmlns:a16="http://schemas.microsoft.com/office/drawing/2014/main" id="{F00F96A4-3C4D-CA4F-9EF5-5D24F8B16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EC9101-BBBA-3C4B-B304-F5F7DEA6C403}"/>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2579707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3C15-7EA6-4B49-9317-BFB52BBB26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8101AD-390F-1442-805B-E4B1ECC896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46981E-CEC7-7141-860C-60516A98167B}"/>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5" name="Footer Placeholder 4">
            <a:extLst>
              <a:ext uri="{FF2B5EF4-FFF2-40B4-BE49-F238E27FC236}">
                <a16:creationId xmlns:a16="http://schemas.microsoft.com/office/drawing/2014/main" id="{AED34F91-2FCA-6647-A44B-EA67FD9283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E0FDD1-8603-8747-8F05-59EBDB98A66B}"/>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3505335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7F97-B3B8-8B45-9A02-4B73106613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442DBA-0539-234F-B8D4-8F5673ED9B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0E9869-01CC-1E42-BA55-78A61F37C2E5}"/>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5" name="Footer Placeholder 4">
            <a:extLst>
              <a:ext uri="{FF2B5EF4-FFF2-40B4-BE49-F238E27FC236}">
                <a16:creationId xmlns:a16="http://schemas.microsoft.com/office/drawing/2014/main" id="{9EE1A034-4995-CB43-BDC2-08DC489B4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C0BA2-1CA1-F640-8F8A-73B43B780C13}"/>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34412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0061-F058-DC4F-B649-6B4DFD948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46B47B-1BBB-D545-AE83-E073593143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E4A313-0DEF-6343-B6E5-10BB389AD0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0C7158-3981-3C48-9D31-B94D1DAC5296}"/>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6" name="Footer Placeholder 5">
            <a:extLst>
              <a:ext uri="{FF2B5EF4-FFF2-40B4-BE49-F238E27FC236}">
                <a16:creationId xmlns:a16="http://schemas.microsoft.com/office/drawing/2014/main" id="{0638CFEA-232C-0447-98B4-2E4D6D5F01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E8321C-3116-214C-BE50-F86C1B6C4694}"/>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96418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B833-84B4-BF4C-BD14-2370C77C6E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62079A-3D7E-1245-BC77-082A92FE38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089AB2-E2D0-B849-B31D-A1EF252D70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8FB63A-9F63-B642-9C4B-EC70F871AF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EEC5C-76DC-6246-80C5-9456C348A4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62F3EF-231B-5A4A-A1CF-EE12DDE7BDDE}"/>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8" name="Footer Placeholder 7">
            <a:extLst>
              <a:ext uri="{FF2B5EF4-FFF2-40B4-BE49-F238E27FC236}">
                <a16:creationId xmlns:a16="http://schemas.microsoft.com/office/drawing/2014/main" id="{CD7ED72B-3017-5A45-89D1-A1FF0C13EA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80A10-AC58-B74E-AF51-4C70773F39A4}"/>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2094774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2EF4-B8C8-2A40-A1EF-3C5E1BA1D3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415F89-B7EC-F846-A7E8-4C4B52D5E8FA}"/>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4" name="Footer Placeholder 3">
            <a:extLst>
              <a:ext uri="{FF2B5EF4-FFF2-40B4-BE49-F238E27FC236}">
                <a16:creationId xmlns:a16="http://schemas.microsoft.com/office/drawing/2014/main" id="{7BBC7EF9-8521-FB46-B79F-8788CFF7E4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61A91C-7028-BB48-8A36-A2E3AD1992A9}"/>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393319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C49F4B-0F12-FE42-A701-E24672099713}"/>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3" name="Footer Placeholder 2">
            <a:extLst>
              <a:ext uri="{FF2B5EF4-FFF2-40B4-BE49-F238E27FC236}">
                <a16:creationId xmlns:a16="http://schemas.microsoft.com/office/drawing/2014/main" id="{49124985-5CB7-014F-998D-53718A528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CAFA74-45F7-B84F-9422-B0E8FDB5B4EA}"/>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2279790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76E65-DDB2-BF4C-B0A4-2AF0DDE1DE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EAC360-B9EE-874A-9AE7-404E63AA46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238687-DC84-7240-ADEF-8B2C24BB15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C7B2BF-A7A4-2748-B744-04AEDE34D08E}"/>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6" name="Footer Placeholder 5">
            <a:extLst>
              <a:ext uri="{FF2B5EF4-FFF2-40B4-BE49-F238E27FC236}">
                <a16:creationId xmlns:a16="http://schemas.microsoft.com/office/drawing/2014/main" id="{66673546-1E37-1F49-859D-E64AB0CB34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D725B-1F74-B14C-B9C3-23EE87143998}"/>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725335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02411-943D-D249-8B25-790A6E46A9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0F3386-EE09-7F45-925E-08A6A4B2D7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1016C3-B185-BE4E-8F06-4D15C1A9F8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61954B-17EE-A24A-BBA7-D592F47B0822}"/>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6" name="Footer Placeholder 5">
            <a:extLst>
              <a:ext uri="{FF2B5EF4-FFF2-40B4-BE49-F238E27FC236}">
                <a16:creationId xmlns:a16="http://schemas.microsoft.com/office/drawing/2014/main" id="{26D35E83-559B-5946-87D4-46C3CDCCD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4573FC-4B11-1E45-B977-E9534D4969A6}"/>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3750816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73430-49CB-F045-8C18-B30475D62E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75A2E6-ED4D-6245-8DA4-9928478F60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6287BC-16B6-A446-8621-1AB8028989F0}"/>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5" name="Footer Placeholder 4">
            <a:extLst>
              <a:ext uri="{FF2B5EF4-FFF2-40B4-BE49-F238E27FC236}">
                <a16:creationId xmlns:a16="http://schemas.microsoft.com/office/drawing/2014/main" id="{808CEE8F-CF4B-A94F-BB0E-AC0A2BF101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79900D-905C-204D-A730-D089F1118BA7}"/>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3265645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5EB07-5224-EA4C-8537-D1AC1381DF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F93FB-4C9A-EF4D-A723-663314237F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126324-EE59-674A-909C-F57B0BF19BBD}"/>
              </a:ext>
            </a:extLst>
          </p:cNvPr>
          <p:cNvSpPr>
            <a:spLocks noGrp="1"/>
          </p:cNvSpPr>
          <p:nvPr>
            <p:ph type="dt" sz="half" idx="10"/>
          </p:nvPr>
        </p:nvSpPr>
        <p:spPr/>
        <p:txBody>
          <a:bodyPr/>
          <a:lstStyle/>
          <a:p>
            <a:fld id="{B64209F4-9A43-3649-A7B0-4CDAEB6EA30B}" type="datetimeFigureOut">
              <a:rPr lang="en-US" smtClean="0"/>
              <a:t>1/29/21</a:t>
            </a:fld>
            <a:endParaRPr lang="en-US"/>
          </a:p>
        </p:txBody>
      </p:sp>
      <p:sp>
        <p:nvSpPr>
          <p:cNvPr id="5" name="Footer Placeholder 4">
            <a:extLst>
              <a:ext uri="{FF2B5EF4-FFF2-40B4-BE49-F238E27FC236}">
                <a16:creationId xmlns:a16="http://schemas.microsoft.com/office/drawing/2014/main" id="{534837D6-E0A2-1A43-8859-AB89966F0B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BB99A-4EC6-BA46-BD56-BB874BDFD368}"/>
              </a:ext>
            </a:extLst>
          </p:cNvPr>
          <p:cNvSpPr>
            <a:spLocks noGrp="1"/>
          </p:cNvSpPr>
          <p:nvPr>
            <p:ph type="sldNum" sz="quarter" idx="12"/>
          </p:nvPr>
        </p:nvSpPr>
        <p:spPr/>
        <p:txBody>
          <a:bodyPr/>
          <a:lstStyle/>
          <a:p>
            <a:fld id="{80997DFA-4F5F-E244-8310-93DAB039A598}" type="slidenum">
              <a:rPr lang="en-US" smtClean="0"/>
              <a:t>‹#›</a:t>
            </a:fld>
            <a:endParaRPr lang="en-US"/>
          </a:p>
        </p:txBody>
      </p:sp>
    </p:spTree>
    <p:extLst>
      <p:ext uri="{BB962C8B-B14F-4D97-AF65-F5344CB8AC3E}">
        <p14:creationId xmlns:p14="http://schemas.microsoft.com/office/powerpoint/2010/main" val="422418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947E4C-E4AE-BA49-953C-1325D7E2AC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50EA1C-2F71-844A-A972-EA937DB964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94579-D484-6D4B-ADFF-2D97403163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209F4-9A43-3649-A7B0-4CDAEB6EA30B}" type="datetimeFigureOut">
              <a:rPr lang="en-US" smtClean="0"/>
              <a:t>1/29/21</a:t>
            </a:fld>
            <a:endParaRPr lang="en-US"/>
          </a:p>
        </p:txBody>
      </p:sp>
      <p:sp>
        <p:nvSpPr>
          <p:cNvPr id="5" name="Footer Placeholder 4">
            <a:extLst>
              <a:ext uri="{FF2B5EF4-FFF2-40B4-BE49-F238E27FC236}">
                <a16:creationId xmlns:a16="http://schemas.microsoft.com/office/drawing/2014/main" id="{50063E4F-62C7-7B42-8D79-264C6AE9E2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B211D4-2C23-554E-A0BE-4F82B77E82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997DFA-4F5F-E244-8310-93DAB039A598}" type="slidenum">
              <a:rPr lang="en-US" smtClean="0"/>
              <a:t>‹#›</a:t>
            </a:fld>
            <a:endParaRPr lang="en-US"/>
          </a:p>
        </p:txBody>
      </p:sp>
    </p:spTree>
    <p:extLst>
      <p:ext uri="{BB962C8B-B14F-4D97-AF65-F5344CB8AC3E}">
        <p14:creationId xmlns:p14="http://schemas.microsoft.com/office/powerpoint/2010/main" val="48618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4ECC-F548-7C4F-8465-601688ABA368}"/>
              </a:ext>
            </a:extLst>
          </p:cNvPr>
          <p:cNvSpPr>
            <a:spLocks noGrp="1"/>
          </p:cNvSpPr>
          <p:nvPr>
            <p:ph type="ctrTitle"/>
          </p:nvPr>
        </p:nvSpPr>
        <p:spPr>
          <a:xfrm>
            <a:off x="1524000" y="269630"/>
            <a:ext cx="8335108" cy="6178061"/>
          </a:xfrm>
        </p:spPr>
        <p:txBody>
          <a:bodyPr>
            <a:noAutofit/>
          </a:bodyPr>
          <a:lstStyle/>
          <a:p>
            <a:r>
              <a:rPr lang="en-US" sz="1200" b="1" cap="small" dirty="0"/>
              <a:t>Applying Historical Events and Theoretical Foundations Paper Assignment Instructions</a:t>
            </a:r>
            <a:br>
              <a:rPr lang="en-US" sz="1200" dirty="0"/>
            </a:br>
            <a:r>
              <a:rPr lang="en-US" sz="1200" b="1" cap="small" dirty="0"/>
              <a:t>Overview</a:t>
            </a:r>
            <a:br>
              <a:rPr lang="en-US" sz="1200" dirty="0"/>
            </a:br>
            <a:r>
              <a:rPr lang="en-US" sz="1200" dirty="0"/>
              <a:t>There are many events that have set the groundwork to what education is today (Moore &amp; Diehl, 2018). Understanding how having social presence, cognitive presence, and a teaching presence can create a higher learning experience in many different learning environments in both K-12 and higher education (Moore &amp; Diehl, 2018). When distance learning is more effective than a traditional classroom it is important to understand it is not the technology, but the course design, time on task, and student engagement that create the effective learning experience (</a:t>
            </a:r>
            <a:r>
              <a:rPr lang="en-US" sz="1200" dirty="0" err="1"/>
              <a:t>Nilson</a:t>
            </a:r>
            <a:r>
              <a:rPr lang="en-US" sz="1200" dirty="0"/>
              <a:t> &amp; Goodson, 2018).</a:t>
            </a:r>
            <a:br>
              <a:rPr lang="en-US" sz="1200" dirty="0"/>
            </a:br>
            <a:br>
              <a:rPr lang="en-US" sz="1200" dirty="0"/>
            </a:br>
            <a:br>
              <a:rPr lang="en-US" sz="1200" dirty="0"/>
            </a:br>
            <a:br>
              <a:rPr lang="en-US" sz="1200" dirty="0"/>
            </a:br>
            <a:br>
              <a:rPr lang="en-US" sz="1200" dirty="0"/>
            </a:br>
            <a:r>
              <a:rPr lang="en-US" sz="1200" b="1" dirty="0"/>
              <a:t> </a:t>
            </a:r>
            <a:br>
              <a:rPr lang="en-US" sz="1200" dirty="0"/>
            </a:br>
            <a:r>
              <a:rPr lang="en-US" sz="1200" b="1" cap="small" dirty="0"/>
              <a:t>Instructions</a:t>
            </a:r>
            <a:br>
              <a:rPr lang="en-US" sz="1200" dirty="0"/>
            </a:br>
            <a:r>
              <a:rPr lang="en-US" sz="1200" dirty="0"/>
              <a:t>For this assignment you will write a 3–6-page paper in current APA format discussing how the historical events, theoretical foundations, and Twenty-Five Key Principles of Learning from Cognitive Science apply to educational technology and online learning. Here are the instructions for this assignment:</a:t>
            </a:r>
            <a:br>
              <a:rPr lang="en-US" sz="1200" dirty="0"/>
            </a:br>
            <a:r>
              <a:rPr lang="en-US" sz="1200" dirty="0"/>
              <a:t> </a:t>
            </a:r>
            <a:br>
              <a:rPr lang="en-US" sz="1200" dirty="0"/>
            </a:br>
            <a:r>
              <a:rPr lang="en-US" sz="1200" dirty="0"/>
              <a:t>Identify two key historical events Moore &amp; Diehl (2018) discussed that helped set the groundwork for educational technology and online learning. This section of the paper must be 1–2 pages, and you must cite at least 2 references.</a:t>
            </a:r>
            <a:br>
              <a:rPr lang="en-US" sz="1200" dirty="0"/>
            </a:br>
            <a:r>
              <a:rPr lang="en-US" sz="1200" dirty="0"/>
              <a:t>Explain how the Community of Inquiry Theoretical Framework discussed by Moore &amp; Diehl (2018) can impact educational technology and online learning. This section of the paper must be 1–2 pages, and you must cite at least 2 references.</a:t>
            </a:r>
            <a:br>
              <a:rPr lang="en-US" sz="1200" dirty="0"/>
            </a:br>
            <a:r>
              <a:rPr lang="en-US" sz="1200" dirty="0"/>
              <a:t>Select and explain one of the Twenty-Five Principles of Learning from Cognitive Science discussed by </a:t>
            </a:r>
            <a:r>
              <a:rPr lang="en-US" sz="1200" dirty="0" err="1"/>
              <a:t>Nilson</a:t>
            </a:r>
            <a:r>
              <a:rPr lang="en-US" sz="1200" dirty="0"/>
              <a:t> &amp; Goodson (2018) and explain how you can apply the principle to educational technology and online learning. This section of the paper must be 1–2 pages, and you must cite at least 2 references.</a:t>
            </a:r>
            <a:br>
              <a:rPr lang="en-US" sz="1200" dirty="0"/>
            </a:br>
            <a:br>
              <a:rPr lang="en-US" sz="1200" dirty="0"/>
            </a:br>
            <a:br>
              <a:rPr lang="en-US" sz="1200" dirty="0"/>
            </a:br>
            <a:r>
              <a:rPr lang="en-US" sz="1200" dirty="0"/>
              <a:t> </a:t>
            </a:r>
            <a:br>
              <a:rPr lang="en-US" sz="1200" dirty="0"/>
            </a:br>
            <a:r>
              <a:rPr lang="en-US" sz="1200" dirty="0"/>
              <a:t>References must be current (within 5 years), scholarly, and peer-reviewed. The paper must also be in current APA format. You must use the </a:t>
            </a:r>
            <a:r>
              <a:rPr lang="en-US" sz="1200" b="1" dirty="0"/>
              <a:t>Applying Historical Events and Theoretical Foundations Paper Template</a:t>
            </a:r>
            <a:r>
              <a:rPr lang="en-US" sz="1200" dirty="0"/>
              <a:t> for this assignment.</a:t>
            </a:r>
            <a:br>
              <a:rPr lang="en-US" sz="1200" dirty="0"/>
            </a:br>
            <a:r>
              <a:rPr lang="en-US" sz="1200" dirty="0"/>
              <a:t> </a:t>
            </a:r>
            <a:br>
              <a:rPr lang="en-US" sz="1200" dirty="0"/>
            </a:br>
            <a:endParaRPr lang="en-US" sz="1200" dirty="0"/>
          </a:p>
        </p:txBody>
      </p:sp>
    </p:spTree>
    <p:extLst>
      <p:ext uri="{BB962C8B-B14F-4D97-AF65-F5344CB8AC3E}">
        <p14:creationId xmlns:p14="http://schemas.microsoft.com/office/powerpoint/2010/main" val="960349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366</Words>
  <Application>Microsoft Macintosh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Applying Historical Events and Theoretical Foundations Paper Assignment Instructions Overview There are many events that have set the groundwork to what education is today (Moore &amp; Diehl, 2018). Understanding how having social presence, cognitive presence, and a teaching presence can create a higher learning experience in many different learning environments in both K-12 and higher education (Moore &amp; Diehl, 2018). When distance learning is more effective than a traditional classroom it is important to understand it is not the technology, but the course design, time on task, and student engagement that create the effective learning experience (Nilson &amp; Goodson, 2018).       Instructions For this assignment you will write a 3–6-page paper in current APA format discussing how the historical events, theoretical foundations, and Twenty-Five Key Principles of Learning from Cognitive Science apply to educational technology and online learning. Here are the instructions for this assignment:   Identify two key historical events Moore &amp; Diehl (2018) discussed that helped set the groundwork for educational technology and online learning. This section of the paper must be 1–2 pages, and you must cite at least 2 references. Explain how the Community of Inquiry Theoretical Framework discussed by Moore &amp; Diehl (2018) can impact educational technology and online learning. This section of the paper must be 1–2 pages, and you must cite at least 2 references. Select and explain one of the Twenty-Five Principles of Learning from Cognitive Science discussed by Nilson &amp; Goodson (2018) and explain how you can apply the principle to educational technology and online learning. This section of the paper must be 1–2 pages, and you must cite at least 2 references.     References must be current (within 5 years), scholarly, and peer-reviewed. The paper must also be in current APA format. You must use the Applying Historical Events and Theoretical Foundations Paper Template for this assignment.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Historical Events and Theoretical Foundations Paper Assignment Instructions Overview There are many events that have set the groundwork to what education is today (Moore &amp; Diehl, 2018). Understanding how having social presence, cognitive presence, and a teaching presence can create a higher learning experience in many different learning environments in both K-12 and higher education (Moore &amp; Diehl, 2018). When distance learning is more effective than a traditional classroom it is important to understand it is not the technology, but the course design, time on task, and student engagement that create the effective learning experience (Nilson &amp; Goodson, 2018).       Instructions For this assignment you will write a 3–6-page paper in current APA format discussing how the historical events, theoretical foundations, and Twenty-Five Key Principles of Learning from Cognitive Science apply to educational technology and online learning. Here are the instructions for this assignment:   Identify two key historical events Moore &amp; Diehl (2018) discussed that helped set the groundwork for educational technology and online learning. This section of the paper must be 1–2 pages, and you must cite at least 2 references. Explain how the Community of Inquiry Theoretical Framework discussed by Moore &amp; Diehl (2018) can impact educational technology and online learning. This section of the paper must be 1–2 pages, and you must cite at least 2 references. Select and explain one of the Twenty-Five Principles of Learning from Cognitive Science discussed by Nilson &amp; Goodson (2018) and explain how you can apply the principle to educational technology and online learning. This section of the paper must be 1–2 pages, and you must cite at least 2 references.     References must be current (within 5 years), scholarly, and peer-reviewed. The paper must also be in current APA format. You must use the Applying Historical Events and Theoretical Foundations Paper Template for this assignment.   </dc:title>
  <dc:creator>Microsoft Office User</dc:creator>
  <cp:lastModifiedBy>Microsoft Office User</cp:lastModifiedBy>
  <cp:revision>1</cp:revision>
  <dcterms:created xsi:type="dcterms:W3CDTF">2021-01-30T00:22:56Z</dcterms:created>
  <dcterms:modified xsi:type="dcterms:W3CDTF">2021-01-30T00:24:04Z</dcterms:modified>
</cp:coreProperties>
</file>