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65" r:id="rId2"/>
    <p:sldId id="260" r:id="rId3"/>
    <p:sldId id="261" r:id="rId4"/>
    <p:sldId id="262" r:id="rId5"/>
    <p:sldId id="263" r:id="rId6"/>
    <p:sldId id="264" r:id="rId7"/>
    <p:sldId id="266" r:id="rId8"/>
    <p:sldId id="26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87243"/>
  </p:normalViewPr>
  <p:slideViewPr>
    <p:cSldViewPr snapToGrid="0" snapToObjects="1">
      <p:cViewPr varScale="1">
        <p:scale>
          <a:sx n="74" d="100"/>
          <a:sy n="74" d="100"/>
        </p:scale>
        <p:origin x="33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AC48F3-9AA4-9045-B461-C9D7244DBDC9}" type="datetimeFigureOut">
              <a:rPr lang="en-SA" smtClean="0"/>
              <a:t>06/05/2021</a:t>
            </a:fld>
            <a:endParaRPr lang="en-S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04F628-3BA0-7244-82FD-5B4CAFB45AE9}" type="slidenum">
              <a:rPr lang="en-SA" smtClean="0"/>
              <a:t>‹#›</a:t>
            </a:fld>
            <a:endParaRPr lang="en-SA"/>
          </a:p>
        </p:txBody>
      </p:sp>
    </p:spTree>
    <p:extLst>
      <p:ext uri="{BB962C8B-B14F-4D97-AF65-F5344CB8AC3E}">
        <p14:creationId xmlns:p14="http://schemas.microsoft.com/office/powerpoint/2010/main" val="283071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3604F628-3BA0-7244-82FD-5B4CAFB45AE9}" type="slidenum">
              <a:rPr lang="en-SA" smtClean="0"/>
              <a:t>2</a:t>
            </a:fld>
            <a:endParaRPr lang="en-SA"/>
          </a:p>
        </p:txBody>
      </p:sp>
    </p:spTree>
    <p:extLst>
      <p:ext uri="{BB962C8B-B14F-4D97-AF65-F5344CB8AC3E}">
        <p14:creationId xmlns:p14="http://schemas.microsoft.com/office/powerpoint/2010/main" val="230918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3604F628-3BA0-7244-82FD-5B4CAFB45AE9}" type="slidenum">
              <a:rPr lang="en-SA" smtClean="0"/>
              <a:t>5</a:t>
            </a:fld>
            <a:endParaRPr lang="en-SA"/>
          </a:p>
        </p:txBody>
      </p:sp>
    </p:spTree>
    <p:extLst>
      <p:ext uri="{BB962C8B-B14F-4D97-AF65-F5344CB8AC3E}">
        <p14:creationId xmlns:p14="http://schemas.microsoft.com/office/powerpoint/2010/main" val="520348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3604F628-3BA0-7244-82FD-5B4CAFB45AE9}" type="slidenum">
              <a:rPr lang="en-SA" smtClean="0"/>
              <a:t>6</a:t>
            </a:fld>
            <a:endParaRPr lang="en-SA"/>
          </a:p>
        </p:txBody>
      </p:sp>
    </p:spTree>
    <p:extLst>
      <p:ext uri="{BB962C8B-B14F-4D97-AF65-F5344CB8AC3E}">
        <p14:creationId xmlns:p14="http://schemas.microsoft.com/office/powerpoint/2010/main" val="4198066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30C07ED-AB67-9042-A404-3DF0991C0DAD}" type="datetimeFigureOut">
              <a:rPr lang="en-SA" smtClean="0"/>
              <a:t>06/05/2021</a:t>
            </a:fld>
            <a:endParaRPr lang="en-SA"/>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SA"/>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3A4EB7B-C8F8-4549-A412-60C9F7D02576}" type="slidenum">
              <a:rPr lang="en-SA" smtClean="0"/>
              <a:t>‹#›</a:t>
            </a:fld>
            <a:endParaRPr lang="en-SA"/>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7054045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0C07ED-AB67-9042-A404-3DF0991C0DAD}" type="datetimeFigureOut">
              <a:rPr lang="en-SA" smtClean="0"/>
              <a:t>06/05/2021</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3349618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0C07ED-AB67-9042-A404-3DF0991C0DAD}" type="datetimeFigureOut">
              <a:rPr lang="en-SA" smtClean="0"/>
              <a:t>06/05/2021</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4292369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0C07ED-AB67-9042-A404-3DF0991C0DAD}" type="datetimeFigureOut">
              <a:rPr lang="en-SA" smtClean="0"/>
              <a:t>06/05/2021</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2227212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30C07ED-AB67-9042-A404-3DF0991C0DAD}" type="datetimeFigureOut">
              <a:rPr lang="en-SA" smtClean="0"/>
              <a:t>06/05/2021</a:t>
            </a:fld>
            <a:endParaRPr lang="en-SA"/>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SA"/>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3A4EB7B-C8F8-4549-A412-60C9F7D02576}" type="slidenum">
              <a:rPr lang="en-SA" smtClean="0"/>
              <a:t>‹#›</a:t>
            </a:fld>
            <a:endParaRPr lang="en-SA"/>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7361119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0C07ED-AB67-9042-A404-3DF0991C0DAD}" type="datetimeFigureOut">
              <a:rPr lang="en-SA" smtClean="0"/>
              <a:t>06/05/2021</a:t>
            </a:fld>
            <a:endParaRPr lang="en-SA"/>
          </a:p>
        </p:txBody>
      </p:sp>
      <p:sp>
        <p:nvSpPr>
          <p:cNvPr id="6" name="Footer Placeholder 5"/>
          <p:cNvSpPr>
            <a:spLocks noGrp="1"/>
          </p:cNvSpPr>
          <p:nvPr>
            <p:ph type="ftr" sz="quarter" idx="11"/>
          </p:nvPr>
        </p:nvSpPr>
        <p:spPr/>
        <p:txBody>
          <a:bodyPr/>
          <a:lstStyle/>
          <a:p>
            <a:endParaRPr lang="en-SA"/>
          </a:p>
        </p:txBody>
      </p:sp>
      <p:sp>
        <p:nvSpPr>
          <p:cNvPr id="7" name="Slide Number Placeholder 6"/>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4005088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0C07ED-AB67-9042-A404-3DF0991C0DAD}" type="datetimeFigureOut">
              <a:rPr lang="en-SA" smtClean="0"/>
              <a:t>06/05/2021</a:t>
            </a:fld>
            <a:endParaRPr lang="en-SA"/>
          </a:p>
        </p:txBody>
      </p:sp>
      <p:sp>
        <p:nvSpPr>
          <p:cNvPr id="8" name="Footer Placeholder 7"/>
          <p:cNvSpPr>
            <a:spLocks noGrp="1"/>
          </p:cNvSpPr>
          <p:nvPr>
            <p:ph type="ftr" sz="quarter" idx="11"/>
          </p:nvPr>
        </p:nvSpPr>
        <p:spPr/>
        <p:txBody>
          <a:bodyPr/>
          <a:lstStyle/>
          <a:p>
            <a:endParaRPr lang="en-SA"/>
          </a:p>
        </p:txBody>
      </p:sp>
      <p:sp>
        <p:nvSpPr>
          <p:cNvPr id="9" name="Slide Number Placeholder 8"/>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263877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0C07ED-AB67-9042-A404-3DF0991C0DAD}" type="datetimeFigureOut">
              <a:rPr lang="en-SA" smtClean="0"/>
              <a:t>06/05/2021</a:t>
            </a:fld>
            <a:endParaRPr lang="en-SA"/>
          </a:p>
        </p:txBody>
      </p:sp>
      <p:sp>
        <p:nvSpPr>
          <p:cNvPr id="4" name="Footer Placeholder 3"/>
          <p:cNvSpPr>
            <a:spLocks noGrp="1"/>
          </p:cNvSpPr>
          <p:nvPr>
            <p:ph type="ftr" sz="quarter" idx="11"/>
          </p:nvPr>
        </p:nvSpPr>
        <p:spPr/>
        <p:txBody>
          <a:bodyPr/>
          <a:lstStyle/>
          <a:p>
            <a:endParaRPr lang="en-SA"/>
          </a:p>
        </p:txBody>
      </p:sp>
      <p:sp>
        <p:nvSpPr>
          <p:cNvPr id="5" name="Slide Number Placeholder 4"/>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3180961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C07ED-AB67-9042-A404-3DF0991C0DAD}" type="datetimeFigureOut">
              <a:rPr lang="en-SA" smtClean="0"/>
              <a:t>06/05/2021</a:t>
            </a:fld>
            <a:endParaRPr lang="en-SA"/>
          </a:p>
        </p:txBody>
      </p:sp>
      <p:sp>
        <p:nvSpPr>
          <p:cNvPr id="3" name="Footer Placeholder 2"/>
          <p:cNvSpPr>
            <a:spLocks noGrp="1"/>
          </p:cNvSpPr>
          <p:nvPr>
            <p:ph type="ftr" sz="quarter" idx="11"/>
          </p:nvPr>
        </p:nvSpPr>
        <p:spPr/>
        <p:txBody>
          <a:bodyPr/>
          <a:lstStyle/>
          <a:p>
            <a:endParaRPr lang="en-SA"/>
          </a:p>
        </p:txBody>
      </p:sp>
      <p:sp>
        <p:nvSpPr>
          <p:cNvPr id="4" name="Slide Number Placeholder 3"/>
          <p:cNvSpPr>
            <a:spLocks noGrp="1"/>
          </p:cNvSpPr>
          <p:nvPr>
            <p:ph type="sldNum" sz="quarter" idx="12"/>
          </p:nvPr>
        </p:nvSpPr>
        <p:spPr/>
        <p:txBody>
          <a:bodyPr/>
          <a:lstStyle/>
          <a:p>
            <a:fld id="{D3A4EB7B-C8F8-4549-A412-60C9F7D02576}" type="slidenum">
              <a:rPr lang="en-SA" smtClean="0"/>
              <a:t>‹#›</a:t>
            </a:fld>
            <a:endParaRPr lang="en-SA"/>
          </a:p>
        </p:txBody>
      </p:sp>
    </p:spTree>
    <p:extLst>
      <p:ext uri="{BB962C8B-B14F-4D97-AF65-F5344CB8AC3E}">
        <p14:creationId xmlns:p14="http://schemas.microsoft.com/office/powerpoint/2010/main" val="184460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30C07ED-AB67-9042-A404-3DF0991C0DAD}" type="datetimeFigureOut">
              <a:rPr lang="en-SA" smtClean="0"/>
              <a:t>06/05/2021</a:t>
            </a:fld>
            <a:endParaRPr lang="en-S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S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3A4EB7B-C8F8-4549-A412-60C9F7D02576}" type="slidenum">
              <a:rPr lang="en-SA" smtClean="0"/>
              <a:t>‹#›</a:t>
            </a:fld>
            <a:endParaRPr lang="en-S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10555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30C07ED-AB67-9042-A404-3DF0991C0DAD}" type="datetimeFigureOut">
              <a:rPr lang="en-SA" smtClean="0"/>
              <a:t>06/05/2021</a:t>
            </a:fld>
            <a:endParaRPr lang="en-S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S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3A4EB7B-C8F8-4549-A412-60C9F7D02576}" type="slidenum">
              <a:rPr lang="en-SA" smtClean="0"/>
              <a:t>‹#›</a:t>
            </a:fld>
            <a:endParaRPr lang="en-S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86045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030C07ED-AB67-9042-A404-3DF0991C0DAD}" type="datetimeFigureOut">
              <a:rPr lang="en-SA" smtClean="0"/>
              <a:t>06/05/2021</a:t>
            </a:fld>
            <a:endParaRPr lang="en-SA"/>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SA"/>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3A4EB7B-C8F8-4549-A412-60C9F7D02576}" type="slidenum">
              <a:rPr lang="en-SA" smtClean="0"/>
              <a:t>‹#›</a:t>
            </a:fld>
            <a:endParaRPr lang="en-SA"/>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1158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omputerworld.com/article/3269331/the-evolution-of-the-ipad.html" TargetMode="External"/><Relationship Id="rId2" Type="http://schemas.openxmlformats.org/officeDocument/2006/relationships/hyperlink" Target="https://www.itnews.com.au/news/gartner-tablets-4g-and-the-cloud-at-peak-hype-234849" TargetMode="External"/><Relationship Id="rId1" Type="http://schemas.openxmlformats.org/officeDocument/2006/relationships/slideLayout" Target="../slideLayouts/slideLayout2.xml"/><Relationship Id="rId4" Type="http://schemas.openxmlformats.org/officeDocument/2006/relationships/hyperlink" Target="https://www.pocket-lint.com/tablets/news/apple/146888-history-of-the-apple-ipad"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cnet.com/news/gartner-hype-cycle-peaks-for-ipad-3d-display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97036-A795-4400-9E4A-F586336F7A49}"/>
              </a:ext>
            </a:extLst>
          </p:cNvPr>
          <p:cNvSpPr>
            <a:spLocks noGrp="1"/>
          </p:cNvSpPr>
          <p:nvPr>
            <p:ph type="title"/>
          </p:nvPr>
        </p:nvSpPr>
        <p:spPr/>
        <p:txBody>
          <a:bodyPr/>
          <a:lstStyle/>
          <a:p>
            <a:pPr algn="ctr"/>
            <a:r>
              <a:rPr lang="en-US" b="1" dirty="0"/>
              <a:t>INNOVATION OF THE APPLE IPAD</a:t>
            </a:r>
          </a:p>
        </p:txBody>
      </p:sp>
      <p:sp>
        <p:nvSpPr>
          <p:cNvPr id="3" name="Content Placeholder 2">
            <a:extLst>
              <a:ext uri="{FF2B5EF4-FFF2-40B4-BE49-F238E27FC236}">
                <a16:creationId xmlns:a16="http://schemas.microsoft.com/office/drawing/2014/main" id="{CADE939E-9992-491E-8697-10D7C2329960}"/>
              </a:ext>
            </a:extLst>
          </p:cNvPr>
          <p:cNvSpPr>
            <a:spLocks noGrp="1"/>
          </p:cNvSpPr>
          <p:nvPr>
            <p:ph idx="1"/>
          </p:nvPr>
        </p:nvSpPr>
        <p:spPr/>
        <p:txBody>
          <a:bodyPr/>
          <a:lstStyle/>
          <a:p>
            <a:pPr marL="0" indent="0" algn="ctr">
              <a:buNone/>
            </a:pPr>
            <a:r>
              <a:rPr lang="en-US" dirty="0"/>
              <a:t>Author</a:t>
            </a:r>
          </a:p>
          <a:p>
            <a:pPr marL="0" indent="0" algn="ctr">
              <a:buNone/>
            </a:pPr>
            <a:r>
              <a:rPr lang="en-US" dirty="0"/>
              <a:t>Institutional Affiliation</a:t>
            </a:r>
          </a:p>
          <a:p>
            <a:pPr marL="0" indent="0" algn="ctr">
              <a:buNone/>
            </a:pPr>
            <a:r>
              <a:rPr lang="en-US" dirty="0"/>
              <a:t>Instructor</a:t>
            </a:r>
          </a:p>
          <a:p>
            <a:pPr marL="0" indent="0" algn="ctr">
              <a:buNone/>
            </a:pPr>
            <a:r>
              <a:rPr lang="en-US" dirty="0"/>
              <a:t>Course code</a:t>
            </a:r>
          </a:p>
          <a:p>
            <a:pPr marL="0" indent="0" algn="ctr">
              <a:buNone/>
            </a:pPr>
            <a:r>
              <a:rPr lang="en-US" dirty="0"/>
              <a:t>Date of submission</a:t>
            </a:r>
          </a:p>
          <a:p>
            <a:pPr marL="0" indent="0" algn="ctr">
              <a:buNone/>
            </a:pPr>
            <a:endParaRPr lang="en-US" dirty="0"/>
          </a:p>
        </p:txBody>
      </p:sp>
    </p:spTree>
    <p:extLst>
      <p:ext uri="{BB962C8B-B14F-4D97-AF65-F5344CB8AC3E}">
        <p14:creationId xmlns:p14="http://schemas.microsoft.com/office/powerpoint/2010/main" val="631654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F8A7-D9A1-3743-86B5-5B6D12D0BE7D}"/>
              </a:ext>
            </a:extLst>
          </p:cNvPr>
          <p:cNvSpPr>
            <a:spLocks noGrp="1"/>
          </p:cNvSpPr>
          <p:nvPr>
            <p:ph type="title"/>
          </p:nvPr>
        </p:nvSpPr>
        <p:spPr/>
        <p:txBody>
          <a:bodyPr>
            <a:normAutofit/>
          </a:bodyPr>
          <a:lstStyle/>
          <a:p>
            <a:pPr algn="ctr"/>
            <a:r>
              <a:rPr lang="en-US" sz="3200" b="1" dirty="0"/>
              <a:t>T</a:t>
            </a:r>
            <a:r>
              <a:rPr lang="en-SA" sz="3200" b="1" dirty="0"/>
              <a:t>echnology :</a:t>
            </a:r>
            <a:r>
              <a:rPr lang="en-US" sz="3200" b="1" dirty="0"/>
              <a:t>Apple iPad</a:t>
            </a:r>
            <a:br>
              <a:rPr lang="en-SA" sz="3200" b="1" dirty="0"/>
            </a:br>
            <a:r>
              <a:rPr lang="en-SA" sz="3200" b="1" dirty="0"/>
              <a:t>period : 2010-2020</a:t>
            </a:r>
          </a:p>
        </p:txBody>
      </p:sp>
      <p:sp>
        <p:nvSpPr>
          <p:cNvPr id="3" name="Content Placeholder 2">
            <a:extLst>
              <a:ext uri="{FF2B5EF4-FFF2-40B4-BE49-F238E27FC236}">
                <a16:creationId xmlns:a16="http://schemas.microsoft.com/office/drawing/2014/main" id="{631B146A-4596-4947-A9F5-7E00612C2C1F}"/>
              </a:ext>
            </a:extLst>
          </p:cNvPr>
          <p:cNvSpPr>
            <a:spLocks noGrp="1"/>
          </p:cNvSpPr>
          <p:nvPr>
            <p:ph idx="1"/>
          </p:nvPr>
        </p:nvSpPr>
        <p:spPr>
          <a:xfrm>
            <a:off x="431800" y="1825624"/>
            <a:ext cx="10922000" cy="4892675"/>
          </a:xfrm>
        </p:spPr>
        <p:txBody>
          <a:bodyPr>
            <a:normAutofit fontScale="92500" lnSpcReduction="20000"/>
          </a:bodyPr>
          <a:lstStyle/>
          <a:p>
            <a:r>
              <a:rPr lang="en-US" sz="2200" b="1" dirty="0"/>
              <a:t>What is the technology was ? </a:t>
            </a:r>
          </a:p>
          <a:p>
            <a:pPr marL="0" indent="0" algn="just">
              <a:buNone/>
            </a:pPr>
            <a:r>
              <a:rPr lang="en-US" sz="1900" dirty="0"/>
              <a:t>The invention of the Apple iPad is a technological advancement by Apple company involving the manufacture of a touch screen tablet. Product lines associated with this technology include: iPad, iPad mini and iPad pro. These products run on the IOS operating system with WIFI connectivity. </a:t>
            </a:r>
            <a:endParaRPr lang="en-US" sz="1000" dirty="0"/>
          </a:p>
          <a:p>
            <a:r>
              <a:rPr lang="en-US" sz="2200" b="1" dirty="0"/>
              <a:t>I</a:t>
            </a:r>
            <a:r>
              <a:rPr lang="en-SA" sz="2200" b="1" dirty="0"/>
              <a:t>s it been devolped over the years ? </a:t>
            </a:r>
            <a:endParaRPr lang="en-US" sz="2200" b="1" dirty="0"/>
          </a:p>
          <a:p>
            <a:pPr marL="0" indent="0" algn="just">
              <a:buNone/>
            </a:pPr>
            <a:r>
              <a:rPr lang="en-US" sz="1800" dirty="0"/>
              <a:t>Observably, the technology has been constantly developing over the years. The company has placed so much focus on improving the user experience over the years since its invention in 2010. With the enhanced improvements, it is essential to note that the technology has become more efficient successfully carving out space between laptops and smartphones. </a:t>
            </a:r>
            <a:endParaRPr lang="en-SA" sz="1800" dirty="0"/>
          </a:p>
          <a:p>
            <a:r>
              <a:rPr lang="en-US" sz="2200" b="1" dirty="0"/>
              <a:t>W</a:t>
            </a:r>
            <a:r>
              <a:rPr lang="en-SA" sz="2200" b="1" dirty="0"/>
              <a:t>hat is the technology now ? </a:t>
            </a:r>
          </a:p>
          <a:p>
            <a:pPr marL="0" indent="0" algn="just">
              <a:buNone/>
            </a:pPr>
            <a:r>
              <a:rPr lang="en-US" sz="1900" dirty="0"/>
              <a:t>The device has enabled people to easily read digital content anywhere without having to carry laptops around.  With so many advancements on the initial innovation, the technology is the plateau of productivity and has been in this stage for over two years.  However, because of its productive and useful value, there has been an increasing uptake of the device in the market (McDonald &amp; </a:t>
            </a:r>
            <a:r>
              <a:rPr lang="en-US" sz="1900" dirty="0" err="1"/>
              <a:t>Mingis</a:t>
            </a:r>
            <a:r>
              <a:rPr lang="en-US" sz="1900" dirty="0"/>
              <a:t>, 2021).  Currently, a majority of the consumers who have had a taste of the new product believe the device is unbelievably great. The latest models of the Apple iPads are powered by iOS 12 with great displays and touch capabilities. </a:t>
            </a:r>
          </a:p>
          <a:p>
            <a:r>
              <a:rPr lang="en-US" sz="2200" b="1" dirty="0"/>
              <a:t>H</a:t>
            </a:r>
            <a:r>
              <a:rPr lang="en-SA" sz="2200" b="1" dirty="0"/>
              <a:t>ow it been evolved ? </a:t>
            </a:r>
          </a:p>
          <a:p>
            <a:pPr marL="0" indent="0" algn="just">
              <a:lnSpc>
                <a:spcPct val="100000"/>
              </a:lnSpc>
              <a:buNone/>
            </a:pPr>
            <a:r>
              <a:rPr lang="en-US" sz="1900" dirty="0"/>
              <a:t>N</a:t>
            </a:r>
            <a:r>
              <a:rPr lang="en-SA" sz="1900" dirty="0"/>
              <a:t>ext slides will showss the stages for the </a:t>
            </a:r>
            <a:r>
              <a:rPr lang="en-US" sz="1900" dirty="0"/>
              <a:t>Apple iPad</a:t>
            </a:r>
            <a:r>
              <a:rPr lang="en-SA" sz="1900" dirty="0"/>
              <a:t> from 2010-2020 as per </a:t>
            </a:r>
          </a:p>
        </p:txBody>
      </p:sp>
    </p:spTree>
    <p:extLst>
      <p:ext uri="{BB962C8B-B14F-4D97-AF65-F5344CB8AC3E}">
        <p14:creationId xmlns:p14="http://schemas.microsoft.com/office/powerpoint/2010/main" val="2805169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201B9-B63F-7248-8FF3-71C603CBBF5F}"/>
              </a:ext>
            </a:extLst>
          </p:cNvPr>
          <p:cNvSpPr>
            <a:spLocks noGrp="1"/>
          </p:cNvSpPr>
          <p:nvPr>
            <p:ph type="title"/>
          </p:nvPr>
        </p:nvSpPr>
        <p:spPr/>
        <p:txBody>
          <a:bodyPr/>
          <a:lstStyle/>
          <a:p>
            <a:r>
              <a:rPr lang="en-SA" b="1" dirty="0"/>
              <a:t>2010 -2012</a:t>
            </a:r>
          </a:p>
        </p:txBody>
      </p:sp>
      <p:sp>
        <p:nvSpPr>
          <p:cNvPr id="3" name="Content Placeholder 2">
            <a:extLst>
              <a:ext uri="{FF2B5EF4-FFF2-40B4-BE49-F238E27FC236}">
                <a16:creationId xmlns:a16="http://schemas.microsoft.com/office/drawing/2014/main" id="{7ED84A11-8DB6-854D-954C-ADC97BDA78C1}"/>
              </a:ext>
            </a:extLst>
          </p:cNvPr>
          <p:cNvSpPr>
            <a:spLocks noGrp="1"/>
          </p:cNvSpPr>
          <p:nvPr>
            <p:ph idx="1"/>
          </p:nvPr>
        </p:nvSpPr>
        <p:spPr/>
        <p:txBody>
          <a:bodyPr>
            <a:normAutofit/>
          </a:bodyPr>
          <a:lstStyle/>
          <a:p>
            <a:pPr algn="just"/>
            <a:r>
              <a:rPr lang="en-US" sz="2000" dirty="0"/>
              <a:t>In 2010 A</a:t>
            </a:r>
            <a:r>
              <a:rPr lang="en-SA" sz="2000" dirty="0"/>
              <a:t>s per Gartner Hype Cycle for Emerging Technologies 2010  </a:t>
            </a:r>
            <a:r>
              <a:rPr lang="en-US" sz="2000" dirty="0"/>
              <a:t>Apple iPad </a:t>
            </a:r>
            <a:r>
              <a:rPr lang="en-SA" sz="2000" dirty="0"/>
              <a:t>was in the technology trigger and on the rise curve with a lot of technology .</a:t>
            </a:r>
          </a:p>
          <a:p>
            <a:pPr algn="just"/>
            <a:r>
              <a:rPr lang="en-US" sz="2000" dirty="0"/>
              <a:t>The first phase of this innovation was the idea to innovate a device that could operate just like smartphones, computers and laptops. </a:t>
            </a:r>
          </a:p>
          <a:p>
            <a:pPr algn="just"/>
            <a:r>
              <a:rPr lang="en-US" sz="2000" dirty="0"/>
              <a:t>Within the two-year period, the innovators carved out significant amount of information drawn from the market to inform the design implemented. </a:t>
            </a:r>
          </a:p>
          <a:p>
            <a:pPr algn="just"/>
            <a:r>
              <a:rPr lang="en-US" sz="2000" dirty="0"/>
              <a:t>The first device launched in the market was an Apple iPad that had a storage of 16GB and weighed about 730 grams. </a:t>
            </a:r>
          </a:p>
          <a:p>
            <a:pPr algn="just"/>
            <a:endParaRPr lang="en-US" sz="2000" dirty="0"/>
          </a:p>
        </p:txBody>
      </p:sp>
    </p:spTree>
    <p:extLst>
      <p:ext uri="{BB962C8B-B14F-4D97-AF65-F5344CB8AC3E}">
        <p14:creationId xmlns:p14="http://schemas.microsoft.com/office/powerpoint/2010/main" val="3321932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9893E-454C-D448-98F5-D16D2EBF7CA9}"/>
              </a:ext>
            </a:extLst>
          </p:cNvPr>
          <p:cNvSpPr>
            <a:spLocks noGrp="1"/>
          </p:cNvSpPr>
          <p:nvPr>
            <p:ph type="title"/>
          </p:nvPr>
        </p:nvSpPr>
        <p:spPr/>
        <p:txBody>
          <a:bodyPr/>
          <a:lstStyle/>
          <a:p>
            <a:r>
              <a:rPr lang="en-SA" b="1" dirty="0"/>
              <a:t>2014-2016</a:t>
            </a:r>
          </a:p>
        </p:txBody>
      </p:sp>
      <p:sp>
        <p:nvSpPr>
          <p:cNvPr id="3" name="Content Placeholder 2">
            <a:extLst>
              <a:ext uri="{FF2B5EF4-FFF2-40B4-BE49-F238E27FC236}">
                <a16:creationId xmlns:a16="http://schemas.microsoft.com/office/drawing/2014/main" id="{A4EA7B92-5A66-9D40-9D3C-A46ECA5D2457}"/>
              </a:ext>
            </a:extLst>
          </p:cNvPr>
          <p:cNvSpPr>
            <a:spLocks noGrp="1"/>
          </p:cNvSpPr>
          <p:nvPr>
            <p:ph idx="1"/>
          </p:nvPr>
        </p:nvSpPr>
        <p:spPr/>
        <p:txBody>
          <a:bodyPr>
            <a:normAutofit/>
          </a:bodyPr>
          <a:lstStyle/>
          <a:p>
            <a:pPr algn="just"/>
            <a:r>
              <a:rPr lang="en-US" sz="2000" dirty="0"/>
              <a:t>During this period, the company was so much focused on carving out space between laptops and smartphones.</a:t>
            </a:r>
          </a:p>
          <a:p>
            <a:pPr algn="just"/>
            <a:r>
              <a:rPr lang="en-US" sz="2000" dirty="0"/>
              <a:t>During this phase, critics argued that the new device would be worthless because the expected features were already on smartphones and laptops. </a:t>
            </a:r>
          </a:p>
          <a:p>
            <a:pPr algn="just"/>
            <a:r>
              <a:rPr lang="en-US" sz="2000" dirty="0"/>
              <a:t> However, based on company organizational goals, Apple company continued to demonstrate a huge desire to achieve success, particularly through innovation. </a:t>
            </a:r>
          </a:p>
          <a:p>
            <a:pPr algn="just"/>
            <a:r>
              <a:rPr lang="en-US" sz="2000" dirty="0"/>
              <a:t>Even though the device was great, with a display of 9.7 inches, it had no camera. In 2016, the company </a:t>
            </a:r>
            <a:r>
              <a:rPr lang="en-US" sz="2000" dirty="0" err="1"/>
              <a:t>revolutionalized</a:t>
            </a:r>
            <a:r>
              <a:rPr lang="en-US" sz="2000" dirty="0"/>
              <a:t> this innovation with a display of 7.9 inches and a weight of 310 grams. </a:t>
            </a:r>
          </a:p>
          <a:p>
            <a:pPr algn="just"/>
            <a:endParaRPr lang="en-US" sz="2000" dirty="0"/>
          </a:p>
        </p:txBody>
      </p:sp>
    </p:spTree>
    <p:extLst>
      <p:ext uri="{BB962C8B-B14F-4D97-AF65-F5344CB8AC3E}">
        <p14:creationId xmlns:p14="http://schemas.microsoft.com/office/powerpoint/2010/main" val="1273492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A25C4-9400-2C4C-87AD-F61E4374E2E0}"/>
              </a:ext>
            </a:extLst>
          </p:cNvPr>
          <p:cNvSpPr>
            <a:spLocks noGrp="1"/>
          </p:cNvSpPr>
          <p:nvPr>
            <p:ph type="title"/>
          </p:nvPr>
        </p:nvSpPr>
        <p:spPr/>
        <p:txBody>
          <a:bodyPr/>
          <a:lstStyle/>
          <a:p>
            <a:r>
              <a:rPr lang="en-SA" b="1" dirty="0"/>
              <a:t>2017 -2018 </a:t>
            </a:r>
          </a:p>
        </p:txBody>
      </p:sp>
      <p:sp>
        <p:nvSpPr>
          <p:cNvPr id="3" name="Content Placeholder 2">
            <a:extLst>
              <a:ext uri="{FF2B5EF4-FFF2-40B4-BE49-F238E27FC236}">
                <a16:creationId xmlns:a16="http://schemas.microsoft.com/office/drawing/2014/main" id="{E5C8751A-56CC-D94A-B81F-B36705474C04}"/>
              </a:ext>
            </a:extLst>
          </p:cNvPr>
          <p:cNvSpPr>
            <a:spLocks noGrp="1"/>
          </p:cNvSpPr>
          <p:nvPr>
            <p:ph idx="1"/>
          </p:nvPr>
        </p:nvSpPr>
        <p:spPr/>
        <p:txBody>
          <a:bodyPr>
            <a:normAutofit fontScale="92500" lnSpcReduction="10000"/>
          </a:bodyPr>
          <a:lstStyle/>
          <a:p>
            <a:pPr algn="just"/>
            <a:r>
              <a:rPr lang="en-US" sz="2000" dirty="0"/>
              <a:t>During the period between 2017 and 2018, there were a lot of expectations regarding this new product. </a:t>
            </a:r>
          </a:p>
          <a:p>
            <a:pPr algn="just"/>
            <a:r>
              <a:rPr lang="en-US" sz="2000" dirty="0"/>
              <a:t>I</a:t>
            </a:r>
            <a:r>
              <a:rPr lang="en-SA" sz="2000" dirty="0"/>
              <a:t>n 2018 </a:t>
            </a:r>
            <a:r>
              <a:rPr lang="en-US" sz="2000" dirty="0"/>
              <a:t>according to the initial expectations, the hype continued; and was remarkably widespread in the market. </a:t>
            </a:r>
          </a:p>
          <a:p>
            <a:pPr algn="just"/>
            <a:r>
              <a:rPr lang="en-US" sz="2000" dirty="0"/>
              <a:t>It is essential to note that this went on for a couple of years. Arguably, this enabled the company to sell millions of devices, especially after the launch of the new product in the market. </a:t>
            </a:r>
          </a:p>
          <a:p>
            <a:pPr algn="just"/>
            <a:r>
              <a:rPr lang="en-US" sz="2000" dirty="0"/>
              <a:t>During these years, between 2018 to now, no big advancement was made in the development of the new device. </a:t>
            </a:r>
          </a:p>
          <a:p>
            <a:pPr algn="just"/>
            <a:r>
              <a:rPr lang="en-US" sz="2000" dirty="0"/>
              <a:t>Observably, this was the period of inflated expectations. It happened during the period between 2014-2016 (Crothers, 2021). </a:t>
            </a:r>
          </a:p>
        </p:txBody>
      </p:sp>
    </p:spTree>
    <p:extLst>
      <p:ext uri="{BB962C8B-B14F-4D97-AF65-F5344CB8AC3E}">
        <p14:creationId xmlns:p14="http://schemas.microsoft.com/office/powerpoint/2010/main" val="360006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19279-5150-2946-8E1D-A6851D78416D}"/>
              </a:ext>
            </a:extLst>
          </p:cNvPr>
          <p:cNvSpPr>
            <a:spLocks noGrp="1"/>
          </p:cNvSpPr>
          <p:nvPr>
            <p:ph type="title"/>
          </p:nvPr>
        </p:nvSpPr>
        <p:spPr/>
        <p:txBody>
          <a:bodyPr/>
          <a:lstStyle/>
          <a:p>
            <a:r>
              <a:rPr lang="en-SA" b="1" dirty="0"/>
              <a:t>2020</a:t>
            </a:r>
          </a:p>
        </p:txBody>
      </p:sp>
      <p:sp>
        <p:nvSpPr>
          <p:cNvPr id="3" name="Content Placeholder 2">
            <a:extLst>
              <a:ext uri="{FF2B5EF4-FFF2-40B4-BE49-F238E27FC236}">
                <a16:creationId xmlns:a16="http://schemas.microsoft.com/office/drawing/2014/main" id="{A80DFD58-CD57-744F-884C-2DFE85CC6B7B}"/>
              </a:ext>
            </a:extLst>
          </p:cNvPr>
          <p:cNvSpPr>
            <a:spLocks noGrp="1"/>
          </p:cNvSpPr>
          <p:nvPr>
            <p:ph idx="1"/>
          </p:nvPr>
        </p:nvSpPr>
        <p:spPr/>
        <p:txBody>
          <a:bodyPr>
            <a:normAutofit fontScale="92500"/>
          </a:bodyPr>
          <a:lstStyle/>
          <a:p>
            <a:pPr algn="just"/>
            <a:r>
              <a:rPr lang="en-US" sz="2000" dirty="0"/>
              <a:t>According to the Gartner Hype cycle, Apple iPad innovation has gone past the stage of inflated expectations. </a:t>
            </a:r>
          </a:p>
          <a:p>
            <a:pPr algn="just"/>
            <a:r>
              <a:rPr lang="en-US" sz="2000" dirty="0"/>
              <a:t>A closer analysis of the Gartner Hype cycle reveals that the Apple iPad innovation seems to be well beyond the initial expectations as of 2020 and is already delivering on some of the key expectations particularly those touching on education and entertainment. </a:t>
            </a:r>
          </a:p>
          <a:p>
            <a:pPr algn="just"/>
            <a:r>
              <a:rPr lang="en-US" sz="2000" dirty="0"/>
              <a:t>Besides being so attractive, the Apple iPad was liked by many people because of its portability, and many people believed they could perform computer-associated tasks on their phones while away from home (Winterford, 2021).</a:t>
            </a:r>
          </a:p>
          <a:p>
            <a:pPr algn="just"/>
            <a:r>
              <a:rPr lang="en-US" sz="2000" dirty="0"/>
              <a:t>However, from 2019 till now, the company has added more features to the devices, such as enhanced touch ID capabilities, Face ID, with an internal capacity of 128 GB. </a:t>
            </a:r>
          </a:p>
        </p:txBody>
      </p:sp>
    </p:spTree>
    <p:extLst>
      <p:ext uri="{BB962C8B-B14F-4D97-AF65-F5344CB8AC3E}">
        <p14:creationId xmlns:p14="http://schemas.microsoft.com/office/powerpoint/2010/main" val="331153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4993D-1F3C-4BA0-8962-DC861BFA5804}"/>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1DA435BE-8604-4AD6-844F-FACD800663DA}"/>
              </a:ext>
            </a:extLst>
          </p:cNvPr>
          <p:cNvSpPr>
            <a:spLocks noGrp="1"/>
          </p:cNvSpPr>
          <p:nvPr>
            <p:ph idx="1"/>
          </p:nvPr>
        </p:nvSpPr>
        <p:spPr/>
        <p:txBody>
          <a:bodyPr>
            <a:normAutofit/>
          </a:bodyPr>
          <a:lstStyle/>
          <a:p>
            <a:r>
              <a:rPr lang="en-US" dirty="0"/>
              <a:t>Winterford, B. (2021). Gartner: Tablets, 4G and 'The Cloud' at peak hype. </a:t>
            </a:r>
            <a:r>
              <a:rPr lang="en-US" dirty="0" err="1"/>
              <a:t>iTnews</a:t>
            </a:r>
            <a:r>
              <a:rPr lang="en-US" dirty="0"/>
              <a:t>. Retrieved 5 June 2021, from </a:t>
            </a:r>
            <a:r>
              <a:rPr lang="en-US" dirty="0">
                <a:hlinkClick r:id="rId2"/>
              </a:rPr>
              <a:t>https://www.itnews.com.au/news/gartner-tablets-4g-and-the-cloud-at-peak-hype-234849</a:t>
            </a:r>
            <a:r>
              <a:rPr lang="en-US" dirty="0"/>
              <a:t>.</a:t>
            </a:r>
          </a:p>
          <a:p>
            <a:pPr algn="just"/>
            <a:r>
              <a:rPr lang="en-US" dirty="0"/>
              <a:t>McDonald, G., &amp; </a:t>
            </a:r>
            <a:r>
              <a:rPr lang="en-US" dirty="0" err="1"/>
              <a:t>Mingis</a:t>
            </a:r>
            <a:r>
              <a:rPr lang="en-US" dirty="0"/>
              <a:t>, K. (2021). The evolution of the iPad. Computerworld. Retrieved 4 June 2021, from </a:t>
            </a:r>
            <a:r>
              <a:rPr lang="en-US" dirty="0">
                <a:hlinkClick r:id="rId3"/>
              </a:rPr>
              <a:t>https://www.computerworld.com/article/3269331/the-evolution-of-the-ipad.html</a:t>
            </a:r>
            <a:r>
              <a:rPr lang="en-US" dirty="0"/>
              <a:t>.</a:t>
            </a:r>
          </a:p>
          <a:p>
            <a:pPr algn="just"/>
            <a:r>
              <a:rPr lang="en-US" dirty="0"/>
              <a:t>The Apple iPad through time: Over a decade of iPad revisited. Pocket-lint. (2021). Retrieved 4 June 2021, from </a:t>
            </a:r>
            <a:r>
              <a:rPr lang="en-US" dirty="0">
                <a:hlinkClick r:id="rId4"/>
              </a:rPr>
              <a:t>https://www.pocket-lint.com/tablets/news/apple/146888-history-of-the-apple-ipad</a:t>
            </a:r>
            <a:r>
              <a:rPr lang="en-US" dirty="0"/>
              <a:t>.</a:t>
            </a:r>
          </a:p>
          <a:p>
            <a:pPr algn="just"/>
            <a:endParaRPr lang="en-US" dirty="0"/>
          </a:p>
          <a:p>
            <a:pPr algn="just"/>
            <a:endParaRPr lang="en-US" dirty="0"/>
          </a:p>
          <a:p>
            <a:pPr algn="just"/>
            <a:endParaRPr lang="en-US" dirty="0"/>
          </a:p>
        </p:txBody>
      </p:sp>
    </p:spTree>
    <p:extLst>
      <p:ext uri="{BB962C8B-B14F-4D97-AF65-F5344CB8AC3E}">
        <p14:creationId xmlns:p14="http://schemas.microsoft.com/office/powerpoint/2010/main" val="1140036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B9488-CA66-4B85-A105-9B9416460205}"/>
              </a:ext>
            </a:extLst>
          </p:cNvPr>
          <p:cNvSpPr>
            <a:spLocks noGrp="1"/>
          </p:cNvSpPr>
          <p:nvPr>
            <p:ph idx="1"/>
          </p:nvPr>
        </p:nvSpPr>
        <p:spPr/>
        <p:txBody>
          <a:bodyPr/>
          <a:lstStyle/>
          <a:p>
            <a:r>
              <a:rPr lang="en-US" dirty="0"/>
              <a:t>Crothers, B. (2021). Gartner: 'Hype Cycle' peaks for iPad, 3D displays. CNET. Retrieved 4 June 2021, from </a:t>
            </a:r>
            <a:r>
              <a:rPr lang="en-US" dirty="0">
                <a:hlinkClick r:id="rId2"/>
              </a:rPr>
              <a:t>https://www.cnet.com/news/gartner-hype-cycle-peaks-for-ipad-3d-displays/</a:t>
            </a:r>
            <a:r>
              <a:rPr lang="en-US" dirty="0"/>
              <a:t>.</a:t>
            </a:r>
          </a:p>
          <a:p>
            <a:endParaRPr lang="en-US" dirty="0"/>
          </a:p>
          <a:p>
            <a:endParaRPr lang="en-US" dirty="0"/>
          </a:p>
        </p:txBody>
      </p:sp>
    </p:spTree>
    <p:extLst>
      <p:ext uri="{BB962C8B-B14F-4D97-AF65-F5344CB8AC3E}">
        <p14:creationId xmlns:p14="http://schemas.microsoft.com/office/powerpoint/2010/main" val="18829987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1442</TotalTime>
  <Words>933</Words>
  <Application>Microsoft Office PowerPoint</Application>
  <PresentationFormat>Widescreen</PresentationFormat>
  <Paragraphs>45</Paragraphs>
  <Slides>8</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Franklin Gothic Book</vt:lpstr>
      <vt:lpstr>Crop</vt:lpstr>
      <vt:lpstr>INNOVATION OF THE APPLE IPAD</vt:lpstr>
      <vt:lpstr>Technology :Apple iPad period : 2010-2020</vt:lpstr>
      <vt:lpstr>2010 -2012</vt:lpstr>
      <vt:lpstr>2014-2016</vt:lpstr>
      <vt:lpstr>2017 -2018 </vt:lpstr>
      <vt:lpstr>2020</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عبدالعزيز</dc:creator>
  <cp:lastModifiedBy>steveyoung640@gmail.com</cp:lastModifiedBy>
  <cp:revision>79</cp:revision>
  <dcterms:created xsi:type="dcterms:W3CDTF">2021-06-04T14:10:28Z</dcterms:created>
  <dcterms:modified xsi:type="dcterms:W3CDTF">2021-06-05T17:22:11Z</dcterms:modified>
</cp:coreProperties>
</file>