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1" r:id="rId1"/>
  </p:sldMasterIdLst>
  <p:notesMasterIdLst>
    <p:notesMasterId r:id="rId19"/>
  </p:notesMasterIdLst>
  <p:sldIdLst>
    <p:sldId id="256" r:id="rId2"/>
    <p:sldId id="257" r:id="rId3"/>
    <p:sldId id="258" r:id="rId4"/>
    <p:sldId id="259" r:id="rId5"/>
    <p:sldId id="260" r:id="rId6"/>
    <p:sldId id="261" r:id="rId7"/>
    <p:sldId id="262" r:id="rId8"/>
    <p:sldId id="263" r:id="rId9"/>
    <p:sldId id="264" r:id="rId10"/>
    <p:sldId id="266" r:id="rId11"/>
    <p:sldId id="265" r:id="rId12"/>
    <p:sldId id="267" r:id="rId13"/>
    <p:sldId id="268" r:id="rId14"/>
    <p:sldId id="269" r:id="rId15"/>
    <p:sldId id="270" r:id="rId16"/>
    <p:sldId id="271" r:id="rId17"/>
    <p:sldId id="272" r:id="rId1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000" autoAdjust="0"/>
    <p:restoredTop sz="53792" autoAdjust="0"/>
  </p:normalViewPr>
  <p:slideViewPr>
    <p:cSldViewPr snapToGrid="0">
      <p:cViewPr varScale="1">
        <p:scale>
          <a:sx n="40" d="100"/>
          <a:sy n="40" d="100"/>
        </p:scale>
        <p:origin x="1896" y="4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D8727C5-F5AE-4E43-B91D-9C307B4ECD2A}" type="datetimeFigureOut">
              <a:rPr lang="en-US" smtClean="0"/>
              <a:t>2/22/2021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5F73239-B6CC-40C6-9EF5-46833C7C9585}" type="slidenum">
              <a:rPr lang="en-US" smtClean="0"/>
              <a:t>‹#›</a:t>
            </a:fld>
            <a:endParaRPr lang="en-US"/>
          </a:p>
        </p:txBody>
      </p:sp>
    </p:spTree>
    <p:extLst>
      <p:ext uri="{BB962C8B-B14F-4D97-AF65-F5344CB8AC3E}">
        <p14:creationId xmlns:p14="http://schemas.microsoft.com/office/powerpoint/2010/main" val="104452005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200000"/>
              </a:lnSpc>
            </a:pPr>
            <a:r>
              <a:rPr lang="en-US" dirty="0" smtClean="0">
                <a:latin typeface="Times New Roman" panose="02020603050405020304" pitchFamily="18" charset="0"/>
                <a:cs typeface="Times New Roman" panose="02020603050405020304" pitchFamily="18" charset="0"/>
              </a:rPr>
              <a:t>It is important for an investor to take</a:t>
            </a:r>
            <a:r>
              <a:rPr lang="en-US" baseline="0" dirty="0" smtClean="0">
                <a:latin typeface="Times New Roman" panose="02020603050405020304" pitchFamily="18" charset="0"/>
                <a:cs typeface="Times New Roman" panose="02020603050405020304" pitchFamily="18" charset="0"/>
              </a:rPr>
              <a:t> his or her time to check on the kind of investment that fits him or her. This will ensure that the investor does not end up regretting in the future when the unfortunate happens or when the paybacks are not as they seemed to be or were anticipated. This will rely on the risk tolerance of an investor. Once the investor has picked on an investment project, commit to a timeline so that it can grow (</a:t>
            </a:r>
            <a:r>
              <a:rPr lang="en-US" dirty="0" err="1" smtClean="0">
                <a:latin typeface="Times New Roman" panose="02020603050405020304" pitchFamily="18" charset="0"/>
                <a:cs typeface="Times New Roman" panose="02020603050405020304" pitchFamily="18" charset="0"/>
              </a:rPr>
              <a:t>Gotze</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Northcott</a:t>
            </a:r>
            <a:r>
              <a:rPr lang="en-US" dirty="0" smtClean="0">
                <a:latin typeface="Times New Roman" panose="02020603050405020304" pitchFamily="18" charset="0"/>
                <a:cs typeface="Times New Roman" panose="02020603050405020304" pitchFamily="18" charset="0"/>
              </a:rPr>
              <a:t>, &amp; Schuster, 2007</a:t>
            </a:r>
            <a:r>
              <a:rPr lang="en-US" baseline="0" dirty="0" smtClean="0">
                <a:latin typeface="Times New Roman" panose="02020603050405020304" pitchFamily="18" charset="0"/>
                <a:cs typeface="Times New Roman" panose="02020603050405020304" pitchFamily="18" charset="0"/>
              </a:rPr>
              <a:t>). For example, in this case, the investor will take 5 years to realize the paybacks. </a:t>
            </a:r>
            <a:endParaRPr lang="en-US" dirty="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10"/>
          </p:nvPr>
        </p:nvSpPr>
        <p:spPr/>
        <p:txBody>
          <a:bodyPr/>
          <a:lstStyle/>
          <a:p>
            <a:fld id="{85F73239-B6CC-40C6-9EF5-46833C7C9585}" type="slidenum">
              <a:rPr lang="en-US" smtClean="0"/>
              <a:t>2</a:t>
            </a:fld>
            <a:endParaRPr lang="en-US"/>
          </a:p>
        </p:txBody>
      </p:sp>
    </p:spTree>
    <p:extLst>
      <p:ext uri="{BB962C8B-B14F-4D97-AF65-F5344CB8AC3E}">
        <p14:creationId xmlns:p14="http://schemas.microsoft.com/office/powerpoint/2010/main" val="322072903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5F73239-B6CC-40C6-9EF5-46833C7C9585}" type="slidenum">
              <a:rPr lang="en-US" smtClean="0"/>
              <a:t>3</a:t>
            </a:fld>
            <a:endParaRPr lang="en-US"/>
          </a:p>
        </p:txBody>
      </p:sp>
    </p:spTree>
    <p:extLst>
      <p:ext uri="{BB962C8B-B14F-4D97-AF65-F5344CB8AC3E}">
        <p14:creationId xmlns:p14="http://schemas.microsoft.com/office/powerpoint/2010/main" val="383104042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5F73239-B6CC-40C6-9EF5-46833C7C9585}" type="slidenum">
              <a:rPr lang="en-US" smtClean="0"/>
              <a:t>4</a:t>
            </a:fld>
            <a:endParaRPr lang="en-US"/>
          </a:p>
        </p:txBody>
      </p:sp>
    </p:spTree>
    <p:extLst>
      <p:ext uri="{BB962C8B-B14F-4D97-AF65-F5344CB8AC3E}">
        <p14:creationId xmlns:p14="http://schemas.microsoft.com/office/powerpoint/2010/main" val="342556035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200000"/>
              </a:lnSpc>
            </a:pPr>
            <a:r>
              <a:rPr lang="en-US" dirty="0" smtClean="0">
                <a:latin typeface="Times New Roman" panose="02020603050405020304" pitchFamily="18" charset="0"/>
                <a:cs typeface="Times New Roman" panose="02020603050405020304" pitchFamily="18" charset="0"/>
              </a:rPr>
              <a:t>Discounting refers to the inverse of compounding. It converts an mount that is expected in the future to its present value. </a:t>
            </a:r>
            <a:endParaRPr lang="en-US" dirty="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10"/>
          </p:nvPr>
        </p:nvSpPr>
        <p:spPr/>
        <p:txBody>
          <a:bodyPr/>
          <a:lstStyle/>
          <a:p>
            <a:fld id="{85F73239-B6CC-40C6-9EF5-46833C7C9585}" type="slidenum">
              <a:rPr lang="en-US" smtClean="0"/>
              <a:t>11</a:t>
            </a:fld>
            <a:endParaRPr lang="en-US"/>
          </a:p>
        </p:txBody>
      </p:sp>
    </p:spTree>
    <p:extLst>
      <p:ext uri="{BB962C8B-B14F-4D97-AF65-F5344CB8AC3E}">
        <p14:creationId xmlns:p14="http://schemas.microsoft.com/office/powerpoint/2010/main" val="335848047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200000"/>
              </a:lnSpc>
            </a:pPr>
            <a:r>
              <a:rPr lang="en-US" sz="1200" dirty="0" smtClean="0">
                <a:latin typeface="Times New Roman" panose="02020603050405020304" pitchFamily="18" charset="0"/>
                <a:cs typeface="Times New Roman" panose="02020603050405020304" pitchFamily="18" charset="0"/>
              </a:rPr>
              <a:t>When considering</a:t>
            </a:r>
            <a:r>
              <a:rPr lang="en-US" sz="1200" baseline="0" dirty="0" smtClean="0">
                <a:latin typeface="Times New Roman" panose="02020603050405020304" pitchFamily="18" charset="0"/>
                <a:cs typeface="Times New Roman" panose="02020603050405020304" pitchFamily="18" charset="0"/>
              </a:rPr>
              <a:t> a payback period, an investor should consider the initial investment, annual amount to be paid back and the desirable payback period. In most cases, the investors will be looking for a payback period that is shorter (</a:t>
            </a:r>
            <a:r>
              <a:rPr lang="en-US" sz="1200" dirty="0" smtClean="0">
                <a:latin typeface="Times New Roman" panose="02020603050405020304" pitchFamily="18" charset="0"/>
                <a:cs typeface="Times New Roman" panose="02020603050405020304" pitchFamily="18" charset="0"/>
              </a:rPr>
              <a:t>Hopkinson, 2017</a:t>
            </a:r>
            <a:r>
              <a:rPr lang="en-US" sz="1200" baseline="0" dirty="0" smtClean="0">
                <a:latin typeface="Times New Roman" panose="02020603050405020304" pitchFamily="18" charset="0"/>
                <a:cs typeface="Times New Roman" panose="02020603050405020304" pitchFamily="18" charset="0"/>
              </a:rPr>
              <a:t>). </a:t>
            </a:r>
            <a:endParaRPr lang="en-US" sz="1200" dirty="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10"/>
          </p:nvPr>
        </p:nvSpPr>
        <p:spPr/>
        <p:txBody>
          <a:bodyPr/>
          <a:lstStyle/>
          <a:p>
            <a:fld id="{85F73239-B6CC-40C6-9EF5-46833C7C9585}" type="slidenum">
              <a:rPr lang="en-US" smtClean="0"/>
              <a:t>14</a:t>
            </a:fld>
            <a:endParaRPr lang="en-US"/>
          </a:p>
        </p:txBody>
      </p:sp>
    </p:spTree>
    <p:extLst>
      <p:ext uri="{BB962C8B-B14F-4D97-AF65-F5344CB8AC3E}">
        <p14:creationId xmlns:p14="http://schemas.microsoft.com/office/powerpoint/2010/main" val="298124132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200000"/>
              </a:lnSpc>
            </a:pPr>
            <a:r>
              <a:rPr lang="en-US" dirty="0" smtClean="0">
                <a:latin typeface="Times New Roman" panose="02020603050405020304" pitchFamily="18" charset="0"/>
                <a:cs typeface="Times New Roman" panose="02020603050405020304" pitchFamily="18" charset="0"/>
              </a:rPr>
              <a:t>A good price for this investment be $150,000. this will be reached at after considering the cash</a:t>
            </a:r>
            <a:r>
              <a:rPr lang="en-US" baseline="0" dirty="0" smtClean="0">
                <a:latin typeface="Times New Roman" panose="02020603050405020304" pitchFamily="18" charset="0"/>
                <a:cs typeface="Times New Roman" panose="02020603050405020304" pitchFamily="18" charset="0"/>
              </a:rPr>
              <a:t> flow amount and the desirable payback period.</a:t>
            </a:r>
            <a:endParaRPr lang="en-US" dirty="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10"/>
          </p:nvPr>
        </p:nvSpPr>
        <p:spPr/>
        <p:txBody>
          <a:bodyPr/>
          <a:lstStyle/>
          <a:p>
            <a:fld id="{85F73239-B6CC-40C6-9EF5-46833C7C9585}" type="slidenum">
              <a:rPr lang="en-US" smtClean="0"/>
              <a:t>15</a:t>
            </a:fld>
            <a:endParaRPr lang="en-US"/>
          </a:p>
        </p:txBody>
      </p:sp>
    </p:spTree>
    <p:extLst>
      <p:ext uri="{BB962C8B-B14F-4D97-AF65-F5344CB8AC3E}">
        <p14:creationId xmlns:p14="http://schemas.microsoft.com/office/powerpoint/2010/main" val="130589911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lumMod val="50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50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rot="10800000">
              <a:off x="0" y="0"/>
              <a:ext cx="842596" cy="5666154"/>
            </a:xfrm>
            <a:prstGeom prst="triangle">
              <a:avLst>
                <a:gd name="adj" fmla="val 100000"/>
              </a:avLst>
            </a:pr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lumMod val="75000"/>
                  </a:schemeClr>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80F3CB83-1DFA-48EF-95DC-9DA36A951D8C}" type="datetimeFigureOut">
              <a:rPr lang="en-US" smtClean="0"/>
              <a:t>2/22/2021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DD432E5-A35B-4D1E-B21A-969C1072F2B4}" type="slidenum">
              <a:rPr lang="en-US" smtClean="0"/>
              <a:t>‹#›</a:t>
            </a:fld>
            <a:endParaRPr lang="en-US"/>
          </a:p>
        </p:txBody>
      </p:sp>
    </p:spTree>
    <p:extLst>
      <p:ext uri="{BB962C8B-B14F-4D97-AF65-F5344CB8AC3E}">
        <p14:creationId xmlns:p14="http://schemas.microsoft.com/office/powerpoint/2010/main" val="411077878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0F3CB83-1DFA-48EF-95DC-9DA36A951D8C}" type="datetimeFigureOut">
              <a:rPr lang="en-US" smtClean="0"/>
              <a:t>2/22/2021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DD432E5-A35B-4D1E-B21A-969C1072F2B4}" type="slidenum">
              <a:rPr lang="en-US" smtClean="0"/>
              <a:t>‹#›</a:t>
            </a:fld>
            <a:endParaRPr lang="en-US"/>
          </a:p>
        </p:txBody>
      </p:sp>
    </p:spTree>
    <p:extLst>
      <p:ext uri="{BB962C8B-B14F-4D97-AF65-F5344CB8AC3E}">
        <p14:creationId xmlns:p14="http://schemas.microsoft.com/office/powerpoint/2010/main" val="32762390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0F3CB83-1DFA-48EF-95DC-9DA36A951D8C}" type="datetimeFigureOut">
              <a:rPr lang="en-US" smtClean="0"/>
              <a:t>2/22/2021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DD432E5-A35B-4D1E-B21A-969C1072F2B4}"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3483402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0F3CB83-1DFA-48EF-95DC-9DA36A951D8C}" type="datetimeFigureOut">
              <a:rPr lang="en-US" smtClean="0"/>
              <a:t>2/22/2021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DD432E5-A35B-4D1E-B21A-969C1072F2B4}" type="slidenum">
              <a:rPr lang="en-US" smtClean="0"/>
              <a:t>‹#›</a:t>
            </a:fld>
            <a:endParaRPr lang="en-US"/>
          </a:p>
        </p:txBody>
      </p:sp>
    </p:spTree>
    <p:extLst>
      <p:ext uri="{BB962C8B-B14F-4D97-AF65-F5344CB8AC3E}">
        <p14:creationId xmlns:p14="http://schemas.microsoft.com/office/powerpoint/2010/main" val="200873820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0F3CB83-1DFA-48EF-95DC-9DA36A951D8C}" type="datetimeFigureOut">
              <a:rPr lang="en-US" smtClean="0"/>
              <a:t>2/22/2021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DD432E5-A35B-4D1E-B21A-969C1072F2B4}"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63026248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0F3CB83-1DFA-48EF-95DC-9DA36A951D8C}" type="datetimeFigureOut">
              <a:rPr lang="en-US" smtClean="0"/>
              <a:t>2/22/2021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DD432E5-A35B-4D1E-B21A-969C1072F2B4}" type="slidenum">
              <a:rPr lang="en-US" smtClean="0"/>
              <a:t>‹#›</a:t>
            </a:fld>
            <a:endParaRPr lang="en-US"/>
          </a:p>
        </p:txBody>
      </p:sp>
    </p:spTree>
    <p:extLst>
      <p:ext uri="{BB962C8B-B14F-4D97-AF65-F5344CB8AC3E}">
        <p14:creationId xmlns:p14="http://schemas.microsoft.com/office/powerpoint/2010/main" val="201463951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80F3CB83-1DFA-48EF-95DC-9DA36A951D8C}" type="datetimeFigureOut">
              <a:rPr lang="en-US" smtClean="0"/>
              <a:t>2/22/2021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DD432E5-A35B-4D1E-B21A-969C1072F2B4}" type="slidenum">
              <a:rPr lang="en-US" smtClean="0"/>
              <a:t>‹#›</a:t>
            </a:fld>
            <a:endParaRPr lang="en-US"/>
          </a:p>
        </p:txBody>
      </p:sp>
    </p:spTree>
    <p:extLst>
      <p:ext uri="{BB962C8B-B14F-4D97-AF65-F5344CB8AC3E}">
        <p14:creationId xmlns:p14="http://schemas.microsoft.com/office/powerpoint/2010/main" val="319374869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80F3CB83-1DFA-48EF-95DC-9DA36A951D8C}" type="datetimeFigureOut">
              <a:rPr lang="en-US" smtClean="0"/>
              <a:t>2/22/2021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DD432E5-A35B-4D1E-B21A-969C1072F2B4}" type="slidenum">
              <a:rPr lang="en-US" smtClean="0"/>
              <a:t>‹#›</a:t>
            </a:fld>
            <a:endParaRPr lang="en-US"/>
          </a:p>
        </p:txBody>
      </p:sp>
    </p:spTree>
    <p:extLst>
      <p:ext uri="{BB962C8B-B14F-4D97-AF65-F5344CB8AC3E}">
        <p14:creationId xmlns:p14="http://schemas.microsoft.com/office/powerpoint/2010/main" val="4390720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80F3CB83-1DFA-48EF-95DC-9DA36A951D8C}" type="datetimeFigureOut">
              <a:rPr lang="en-US" smtClean="0"/>
              <a:t>2/22/2021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DD432E5-A35B-4D1E-B21A-969C1072F2B4}" type="slidenum">
              <a:rPr lang="en-US" smtClean="0"/>
              <a:t>‹#›</a:t>
            </a:fld>
            <a:endParaRPr lang="en-US"/>
          </a:p>
        </p:txBody>
      </p:sp>
    </p:spTree>
    <p:extLst>
      <p:ext uri="{BB962C8B-B14F-4D97-AF65-F5344CB8AC3E}">
        <p14:creationId xmlns:p14="http://schemas.microsoft.com/office/powerpoint/2010/main" val="40642278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0F3CB83-1DFA-48EF-95DC-9DA36A951D8C}" type="datetimeFigureOut">
              <a:rPr lang="en-US" smtClean="0"/>
              <a:t>2/22/2021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DD432E5-A35B-4D1E-B21A-969C1072F2B4}" type="slidenum">
              <a:rPr lang="en-US" smtClean="0"/>
              <a:t>‹#›</a:t>
            </a:fld>
            <a:endParaRPr lang="en-US"/>
          </a:p>
        </p:txBody>
      </p:sp>
    </p:spTree>
    <p:extLst>
      <p:ext uri="{BB962C8B-B14F-4D97-AF65-F5344CB8AC3E}">
        <p14:creationId xmlns:p14="http://schemas.microsoft.com/office/powerpoint/2010/main" val="35782920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80F3CB83-1DFA-48EF-95DC-9DA36A951D8C}" type="datetimeFigureOut">
              <a:rPr lang="en-US" smtClean="0"/>
              <a:t>2/22/2021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DD432E5-A35B-4D1E-B21A-969C1072F2B4}" type="slidenum">
              <a:rPr lang="en-US" smtClean="0"/>
              <a:t>‹#›</a:t>
            </a:fld>
            <a:endParaRPr lang="en-US"/>
          </a:p>
        </p:txBody>
      </p:sp>
    </p:spTree>
    <p:extLst>
      <p:ext uri="{BB962C8B-B14F-4D97-AF65-F5344CB8AC3E}">
        <p14:creationId xmlns:p14="http://schemas.microsoft.com/office/powerpoint/2010/main" val="6022077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80F3CB83-1DFA-48EF-95DC-9DA36A951D8C}" type="datetimeFigureOut">
              <a:rPr lang="en-US" smtClean="0"/>
              <a:t>2/22/2021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DD432E5-A35B-4D1E-B21A-969C1072F2B4}" type="slidenum">
              <a:rPr lang="en-US" smtClean="0"/>
              <a:t>‹#›</a:t>
            </a:fld>
            <a:endParaRPr lang="en-US"/>
          </a:p>
        </p:txBody>
      </p:sp>
    </p:spTree>
    <p:extLst>
      <p:ext uri="{BB962C8B-B14F-4D97-AF65-F5344CB8AC3E}">
        <p14:creationId xmlns:p14="http://schemas.microsoft.com/office/powerpoint/2010/main" val="29803826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80F3CB83-1DFA-48EF-95DC-9DA36A951D8C}" type="datetimeFigureOut">
              <a:rPr lang="en-US" smtClean="0"/>
              <a:t>2/22/2021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DD432E5-A35B-4D1E-B21A-969C1072F2B4}" type="slidenum">
              <a:rPr lang="en-US" smtClean="0"/>
              <a:t>‹#›</a:t>
            </a:fld>
            <a:endParaRPr lang="en-US"/>
          </a:p>
        </p:txBody>
      </p:sp>
    </p:spTree>
    <p:extLst>
      <p:ext uri="{BB962C8B-B14F-4D97-AF65-F5344CB8AC3E}">
        <p14:creationId xmlns:p14="http://schemas.microsoft.com/office/powerpoint/2010/main" val="16926583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0F3CB83-1DFA-48EF-95DC-9DA36A951D8C}" type="datetimeFigureOut">
              <a:rPr lang="en-US" smtClean="0"/>
              <a:t>2/22/2021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DD432E5-A35B-4D1E-B21A-969C1072F2B4}" type="slidenum">
              <a:rPr lang="en-US" smtClean="0"/>
              <a:t>‹#›</a:t>
            </a:fld>
            <a:endParaRPr lang="en-US"/>
          </a:p>
        </p:txBody>
      </p:sp>
    </p:spTree>
    <p:extLst>
      <p:ext uri="{BB962C8B-B14F-4D97-AF65-F5344CB8AC3E}">
        <p14:creationId xmlns:p14="http://schemas.microsoft.com/office/powerpoint/2010/main" val="1486012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smtClean="0"/>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0F3CB83-1DFA-48EF-95DC-9DA36A951D8C}" type="datetimeFigureOut">
              <a:rPr lang="en-US" smtClean="0"/>
              <a:t>2/22/2021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DD432E5-A35B-4D1E-B21A-969C1072F2B4}" type="slidenum">
              <a:rPr lang="en-US" smtClean="0"/>
              <a:t>‹#›</a:t>
            </a:fld>
            <a:endParaRPr lang="en-US"/>
          </a:p>
        </p:txBody>
      </p:sp>
    </p:spTree>
    <p:extLst>
      <p:ext uri="{BB962C8B-B14F-4D97-AF65-F5344CB8AC3E}">
        <p14:creationId xmlns:p14="http://schemas.microsoft.com/office/powerpoint/2010/main" val="158507040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0F3CB83-1DFA-48EF-95DC-9DA36A951D8C}" type="datetimeFigureOut">
              <a:rPr lang="en-US" smtClean="0"/>
              <a:t>2/22/2021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DD432E5-A35B-4D1E-B21A-969C1072F2B4}" type="slidenum">
              <a:rPr lang="en-US" smtClean="0"/>
              <a:t>‹#›</a:t>
            </a:fld>
            <a:endParaRPr lang="en-US"/>
          </a:p>
        </p:txBody>
      </p:sp>
    </p:spTree>
    <p:extLst>
      <p:ext uri="{BB962C8B-B14F-4D97-AF65-F5344CB8AC3E}">
        <p14:creationId xmlns:p14="http://schemas.microsoft.com/office/powerpoint/2010/main" val="71072057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29" name="Group 28"/>
          <p:cNvGrpSpPr/>
          <p:nvPr/>
        </p:nvGrpSpPr>
        <p:grpSpPr>
          <a:xfrm>
            <a:off x="0" y="-8467"/>
            <a:ext cx="12192000" cy="6866467"/>
            <a:chOff x="0" y="-8467"/>
            <a:chExt cx="12192000" cy="6866467"/>
          </a:xfrm>
        </p:grpSpPr>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lumMod val="50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50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0" y="4013200"/>
              <a:ext cx="448733" cy="2844800"/>
            </a:xfrm>
            <a:prstGeom prst="triangle">
              <a:avLst>
                <a:gd name="adj" fmla="val 0"/>
              </a:avLst>
            </a:pr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80F3CB83-1DFA-48EF-95DC-9DA36A951D8C}" type="datetimeFigureOut">
              <a:rPr lang="en-US" smtClean="0"/>
              <a:t>2/22/2021</a:t>
            </a:fld>
            <a:endParaRPr 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lumMod val="75000"/>
                  </a:schemeClr>
                </a:solidFill>
              </a:defRPr>
            </a:lvl1pPr>
          </a:lstStyle>
          <a:p>
            <a:fld id="{3DD432E5-A35B-4D1E-B21A-969C1072F2B4}" type="slidenum">
              <a:rPr lang="en-US" smtClean="0"/>
              <a:t>‹#›</a:t>
            </a:fld>
            <a:endParaRPr lang="en-US"/>
          </a:p>
        </p:txBody>
      </p:sp>
    </p:spTree>
    <p:extLst>
      <p:ext uri="{BB962C8B-B14F-4D97-AF65-F5344CB8AC3E}">
        <p14:creationId xmlns:p14="http://schemas.microsoft.com/office/powerpoint/2010/main" val="795936372"/>
      </p:ext>
    </p:extLst>
  </p:cSld>
  <p:clrMap bg1="lt1" tx1="dk1" bg2="lt2" tx2="dk2" accent1="accent1" accent2="accent2" accent3="accent3" accent4="accent4" accent5="accent5" accent6="accent6" hlink="hlink" folHlink="folHlink"/>
  <p:sldLayoutIdLst>
    <p:sldLayoutId id="2147483712" r:id="rId1"/>
    <p:sldLayoutId id="2147483713" r:id="rId2"/>
    <p:sldLayoutId id="2147483714" r:id="rId3"/>
    <p:sldLayoutId id="2147483715" r:id="rId4"/>
    <p:sldLayoutId id="2147483716" r:id="rId5"/>
    <p:sldLayoutId id="2147483717" r:id="rId6"/>
    <p:sldLayoutId id="2147483718" r:id="rId7"/>
    <p:sldLayoutId id="2147483719" r:id="rId8"/>
    <p:sldLayoutId id="2147483720" r:id="rId9"/>
    <p:sldLayoutId id="2147483721" r:id="rId10"/>
    <p:sldLayoutId id="2147483722" r:id="rId11"/>
    <p:sldLayoutId id="2147483723" r:id="rId12"/>
    <p:sldLayoutId id="2147483724" r:id="rId13"/>
    <p:sldLayoutId id="2147483725" r:id="rId14"/>
    <p:sldLayoutId id="2147483726" r:id="rId15"/>
    <p:sldLayoutId id="2147483727" r:id="rId16"/>
  </p:sldLayoutIdLst>
  <p:txStyles>
    <p:titleStyle>
      <a:lvl1pPr algn="l" defTabSz="457200" rtl="0" eaLnBrk="1" latinLnBrk="0" hangingPunct="1">
        <a:spcBef>
          <a:spcPct val="0"/>
        </a:spcBef>
        <a:buNone/>
        <a:defRPr sz="3600" kern="1200">
          <a:solidFill>
            <a:schemeClr val="accent1">
              <a:lumMod val="7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lumMod val="75000"/>
          </a:schemeClr>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lumMod val="75000"/>
          </a:schemeClr>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pPr>
              <a:lnSpc>
                <a:spcPct val="200000"/>
              </a:lnSpc>
            </a:pPr>
            <a:r>
              <a:rPr lang="en-US" sz="5400" dirty="0" smtClean="0">
                <a:latin typeface="+mn-lt"/>
                <a:cs typeface="Times New Roman" panose="02020603050405020304" pitchFamily="18" charset="0"/>
              </a:rPr>
              <a:t>CHOOSING INVESTMENT</a:t>
            </a:r>
            <a:endParaRPr lang="en-US" sz="5400" dirty="0">
              <a:latin typeface="+mn-lt"/>
              <a:cs typeface="Times New Roman" panose="02020603050405020304" pitchFamily="18" charset="0"/>
            </a:endParaRPr>
          </a:p>
        </p:txBody>
      </p:sp>
      <p:sp>
        <p:nvSpPr>
          <p:cNvPr id="3" name="Subtitle 2"/>
          <p:cNvSpPr>
            <a:spLocks noGrp="1"/>
          </p:cNvSpPr>
          <p:nvPr>
            <p:ph type="subTitle" idx="1"/>
          </p:nvPr>
        </p:nvSpPr>
        <p:spPr>
          <a:xfrm>
            <a:off x="1524000" y="3602038"/>
            <a:ext cx="9144000" cy="2750636"/>
          </a:xfrm>
        </p:spPr>
        <p:txBody>
          <a:bodyPr>
            <a:normAutofit fontScale="92500"/>
          </a:bodyPr>
          <a:lstStyle/>
          <a:p>
            <a:pPr>
              <a:lnSpc>
                <a:spcPct val="200000"/>
              </a:lnSpc>
            </a:pPr>
            <a:r>
              <a:rPr lang="en-US" sz="2800" dirty="0" smtClean="0">
                <a:cs typeface="Times New Roman" panose="02020603050405020304" pitchFamily="18" charset="0"/>
              </a:rPr>
              <a:t>Institution:</a:t>
            </a:r>
          </a:p>
          <a:p>
            <a:pPr>
              <a:lnSpc>
                <a:spcPct val="200000"/>
              </a:lnSpc>
            </a:pPr>
            <a:r>
              <a:rPr lang="en-US" sz="2800" dirty="0" smtClean="0">
                <a:cs typeface="Times New Roman" panose="02020603050405020304" pitchFamily="18" charset="0"/>
              </a:rPr>
              <a:t>Course:</a:t>
            </a:r>
          </a:p>
          <a:p>
            <a:pPr>
              <a:lnSpc>
                <a:spcPct val="200000"/>
              </a:lnSpc>
            </a:pPr>
            <a:r>
              <a:rPr lang="en-US" sz="2800" dirty="0" smtClean="0">
                <a:cs typeface="Times New Roman" panose="02020603050405020304" pitchFamily="18" charset="0"/>
              </a:rPr>
              <a:t>Name:</a:t>
            </a:r>
          </a:p>
          <a:p>
            <a:endParaRPr lang="en-US" dirty="0" smtClean="0"/>
          </a:p>
          <a:p>
            <a:endParaRPr lang="en-US" dirty="0"/>
          </a:p>
        </p:txBody>
      </p:sp>
    </p:spTree>
    <p:extLst>
      <p:ext uri="{BB962C8B-B14F-4D97-AF65-F5344CB8AC3E}">
        <p14:creationId xmlns:p14="http://schemas.microsoft.com/office/powerpoint/2010/main" val="424059705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a:t>
            </a:r>
            <a:endParaRPr lang="en-US"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459192426"/>
              </p:ext>
            </p:extLst>
          </p:nvPr>
        </p:nvGraphicFramePr>
        <p:xfrm>
          <a:off x="677863" y="2160588"/>
          <a:ext cx="8596314" cy="3139440"/>
        </p:xfrm>
        <a:graphic>
          <a:graphicData uri="http://schemas.openxmlformats.org/drawingml/2006/table">
            <a:tbl>
              <a:tblPr firstRow="1" bandRow="1">
                <a:tableStyleId>{5C22544A-7EE6-4342-B048-85BDC9FD1C3A}</a:tableStyleId>
              </a:tblPr>
              <a:tblGrid>
                <a:gridCol w="2865438"/>
                <a:gridCol w="2865438"/>
                <a:gridCol w="2865438"/>
              </a:tblGrid>
              <a:tr h="370840">
                <a:tc>
                  <a:txBody>
                    <a:bodyPr/>
                    <a:lstStyle/>
                    <a:p>
                      <a:r>
                        <a:rPr lang="en-US" b="0" dirty="0" smtClean="0"/>
                        <a:t>Year </a:t>
                      </a:r>
                      <a:endParaRPr lang="en-US" b="0" dirty="0"/>
                    </a:p>
                  </a:txBody>
                  <a:tcPr marL="74751" marR="74751"/>
                </a:tc>
                <a:tc>
                  <a:txBody>
                    <a:bodyPr/>
                    <a:lstStyle/>
                    <a:p>
                      <a:r>
                        <a:rPr lang="en-US" b="0" dirty="0" smtClean="0"/>
                        <a:t>Present value $</a:t>
                      </a:r>
                      <a:endParaRPr lang="en-US" b="0" dirty="0"/>
                    </a:p>
                  </a:txBody>
                  <a:tcPr marL="74751" marR="74751"/>
                </a:tc>
                <a:tc>
                  <a:txBody>
                    <a:bodyPr/>
                    <a:lstStyle/>
                    <a:p>
                      <a:r>
                        <a:rPr lang="en-US" b="0" dirty="0" smtClean="0"/>
                        <a:t>Amount </a:t>
                      </a:r>
                      <a:endParaRPr lang="en-US" b="0" dirty="0"/>
                    </a:p>
                  </a:txBody>
                  <a:tcPr marL="74751" marR="74751"/>
                </a:tc>
              </a:tr>
              <a:tr h="370840">
                <a:tc>
                  <a:txBody>
                    <a:bodyPr/>
                    <a:lstStyle/>
                    <a:p>
                      <a:r>
                        <a:rPr lang="en-US" dirty="0" smtClean="0"/>
                        <a:t>1</a:t>
                      </a:r>
                      <a:endParaRPr lang="en-US" dirty="0"/>
                    </a:p>
                  </a:txBody>
                  <a:tcPr marL="74751" marR="74751"/>
                </a:tc>
                <a:tc>
                  <a:txBody>
                    <a:bodyPr/>
                    <a:lstStyle/>
                    <a:p>
                      <a:r>
                        <a:rPr lang="en-US" dirty="0" smtClean="0"/>
                        <a:t>28,571.4</a:t>
                      </a:r>
                      <a:endParaRPr lang="en-US" dirty="0"/>
                    </a:p>
                  </a:txBody>
                  <a:tcPr marL="74751" marR="74751"/>
                </a:tc>
                <a:tc>
                  <a:txBody>
                    <a:bodyPr/>
                    <a:lstStyle/>
                    <a:p>
                      <a:r>
                        <a:rPr lang="en-US" dirty="0" smtClean="0"/>
                        <a:t>$250,000</a:t>
                      </a:r>
                      <a:endParaRPr lang="en-US" dirty="0"/>
                    </a:p>
                  </a:txBody>
                  <a:tcPr marL="74751" marR="74751"/>
                </a:tc>
              </a:tr>
              <a:tr h="370840">
                <a:tc>
                  <a:txBody>
                    <a:bodyPr/>
                    <a:lstStyle/>
                    <a:p>
                      <a:r>
                        <a:rPr lang="en-US" dirty="0" smtClean="0"/>
                        <a:t>2</a:t>
                      </a:r>
                      <a:endParaRPr lang="en-US" dirty="0"/>
                    </a:p>
                  </a:txBody>
                  <a:tcPr marL="74751" marR="74751"/>
                </a:tc>
                <a:tc>
                  <a:txBody>
                    <a:bodyPr/>
                    <a:lstStyle/>
                    <a:p>
                      <a:r>
                        <a:rPr lang="en-US" dirty="0" smtClean="0"/>
                        <a:t>27,210.88</a:t>
                      </a:r>
                      <a:endParaRPr lang="en-US" dirty="0"/>
                    </a:p>
                  </a:txBody>
                  <a:tcPr marL="74751" marR="74751"/>
                </a:tc>
                <a:tc>
                  <a:txBody>
                    <a:bodyPr/>
                    <a:lstStyle/>
                    <a:p>
                      <a:endParaRPr lang="en-US"/>
                    </a:p>
                  </a:txBody>
                  <a:tcPr marL="74751" marR="74751"/>
                </a:tc>
              </a:tr>
              <a:tr h="370840">
                <a:tc>
                  <a:txBody>
                    <a:bodyPr/>
                    <a:lstStyle/>
                    <a:p>
                      <a:r>
                        <a:rPr lang="en-US" dirty="0" smtClean="0"/>
                        <a:t>3</a:t>
                      </a:r>
                      <a:endParaRPr lang="en-US" dirty="0"/>
                    </a:p>
                  </a:txBody>
                  <a:tcPr marL="74751" marR="74751"/>
                </a:tc>
                <a:tc>
                  <a:txBody>
                    <a:bodyPr/>
                    <a:lstStyle/>
                    <a:p>
                      <a:r>
                        <a:rPr lang="en-US" dirty="0" smtClean="0"/>
                        <a:t>25,915.13</a:t>
                      </a:r>
                      <a:endParaRPr lang="en-US" dirty="0"/>
                    </a:p>
                  </a:txBody>
                  <a:tcPr marL="74751" marR="74751"/>
                </a:tc>
                <a:tc>
                  <a:txBody>
                    <a:bodyPr/>
                    <a:lstStyle/>
                    <a:p>
                      <a:endParaRPr lang="en-US"/>
                    </a:p>
                  </a:txBody>
                  <a:tcPr marL="74751" marR="74751"/>
                </a:tc>
              </a:tr>
              <a:tr h="370840">
                <a:tc>
                  <a:txBody>
                    <a:bodyPr/>
                    <a:lstStyle/>
                    <a:p>
                      <a:r>
                        <a:rPr lang="en-US" dirty="0" smtClean="0"/>
                        <a:t>4</a:t>
                      </a:r>
                      <a:endParaRPr lang="en-US" dirty="0"/>
                    </a:p>
                  </a:txBody>
                  <a:tcPr marL="74751" marR="74751"/>
                </a:tc>
                <a:tc>
                  <a:txBody>
                    <a:bodyPr/>
                    <a:lstStyle/>
                    <a:p>
                      <a:r>
                        <a:rPr lang="en-US" dirty="0" smtClean="0"/>
                        <a:t>24,681.07</a:t>
                      </a:r>
                      <a:endParaRPr lang="en-US" dirty="0"/>
                    </a:p>
                  </a:txBody>
                  <a:tcPr marL="74751" marR="74751"/>
                </a:tc>
                <a:tc>
                  <a:txBody>
                    <a:bodyPr/>
                    <a:lstStyle/>
                    <a:p>
                      <a:endParaRPr lang="en-US"/>
                    </a:p>
                  </a:txBody>
                  <a:tcPr marL="74751" marR="74751"/>
                </a:tc>
              </a:tr>
              <a:tr h="370840">
                <a:tc>
                  <a:txBody>
                    <a:bodyPr/>
                    <a:lstStyle/>
                    <a:p>
                      <a:r>
                        <a:rPr lang="en-US" dirty="0" smtClean="0"/>
                        <a:t>5</a:t>
                      </a:r>
                      <a:endParaRPr lang="en-US" dirty="0"/>
                    </a:p>
                  </a:txBody>
                  <a:tcPr marL="74751" marR="74751"/>
                </a:tc>
                <a:tc>
                  <a:txBody>
                    <a:bodyPr/>
                    <a:lstStyle/>
                    <a:p>
                      <a:r>
                        <a:rPr lang="en-US" dirty="0" smtClean="0"/>
                        <a:t>23,505.78</a:t>
                      </a:r>
                      <a:endParaRPr lang="en-US" dirty="0"/>
                    </a:p>
                  </a:txBody>
                  <a:tcPr marL="74751" marR="74751"/>
                </a:tc>
                <a:tc>
                  <a:txBody>
                    <a:bodyPr/>
                    <a:lstStyle/>
                    <a:p>
                      <a:endParaRPr lang="en-US"/>
                    </a:p>
                  </a:txBody>
                  <a:tcPr marL="74751" marR="74751"/>
                </a:tc>
              </a:tr>
              <a:tr h="370840">
                <a:tc>
                  <a:txBody>
                    <a:bodyPr/>
                    <a:lstStyle/>
                    <a:p>
                      <a:r>
                        <a:rPr lang="en-US" b="1" dirty="0" smtClean="0"/>
                        <a:t>Total</a:t>
                      </a:r>
                      <a:endParaRPr lang="en-US" b="1" dirty="0"/>
                    </a:p>
                  </a:txBody>
                  <a:tcPr marL="74751" marR="74751"/>
                </a:tc>
                <a:tc>
                  <a:txBody>
                    <a:bodyPr/>
                    <a:lstStyle/>
                    <a:p>
                      <a:r>
                        <a:rPr lang="en-US" b="1" dirty="0" smtClean="0"/>
                        <a:t>129,884.26</a:t>
                      </a:r>
                      <a:endParaRPr lang="en-US" b="1" dirty="0"/>
                    </a:p>
                  </a:txBody>
                  <a:tcPr marL="74751" marR="74751"/>
                </a:tc>
                <a:tc>
                  <a:txBody>
                    <a:bodyPr/>
                    <a:lstStyle/>
                    <a:p>
                      <a:r>
                        <a:rPr lang="en-US" b="1" dirty="0" smtClean="0"/>
                        <a:t>NPV=129,884.26</a:t>
                      </a:r>
                      <a:r>
                        <a:rPr lang="en-US" b="1" baseline="0" dirty="0" smtClean="0"/>
                        <a:t> - </a:t>
                      </a:r>
                      <a:r>
                        <a:rPr lang="en-US" b="1" dirty="0" smtClean="0"/>
                        <a:t>250,000</a:t>
                      </a:r>
                    </a:p>
                    <a:p>
                      <a:r>
                        <a:rPr lang="en-US" b="1" dirty="0" smtClean="0"/>
                        <a:t>= $-120,115.74</a:t>
                      </a:r>
                      <a:endParaRPr lang="en-US" b="1" dirty="0"/>
                    </a:p>
                  </a:txBody>
                  <a:tcPr marL="74751" marR="74751"/>
                </a:tc>
              </a:tr>
            </a:tbl>
          </a:graphicData>
        </a:graphic>
      </p:graphicFrame>
    </p:spTree>
    <p:extLst>
      <p:ext uri="{BB962C8B-B14F-4D97-AF65-F5344CB8AC3E}">
        <p14:creationId xmlns:p14="http://schemas.microsoft.com/office/powerpoint/2010/main" val="264447558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Discounting </a:t>
            </a:r>
            <a:endParaRPr lang="en-US" dirty="0"/>
          </a:p>
        </p:txBody>
      </p:sp>
      <p:sp>
        <p:nvSpPr>
          <p:cNvPr id="3" name="Content Placeholder 2"/>
          <p:cNvSpPr>
            <a:spLocks noGrp="1"/>
          </p:cNvSpPr>
          <p:nvPr>
            <p:ph idx="1"/>
          </p:nvPr>
        </p:nvSpPr>
        <p:spPr/>
        <p:txBody>
          <a:bodyPr/>
          <a:lstStyle/>
          <a:p>
            <a:r>
              <a:rPr lang="en-US" dirty="0" smtClean="0"/>
              <a:t>Present value was found using discounting.</a:t>
            </a:r>
          </a:p>
          <a:p>
            <a:r>
              <a:rPr lang="en-US" dirty="0" smtClean="0"/>
              <a:t>Discounting is the inverse of compounding (</a:t>
            </a:r>
            <a:r>
              <a:rPr lang="en-US" dirty="0" err="1" smtClean="0"/>
              <a:t>Gotze</a:t>
            </a:r>
            <a:r>
              <a:rPr lang="en-US" dirty="0" smtClean="0"/>
              <a:t> &amp; </a:t>
            </a:r>
            <a:r>
              <a:rPr lang="en-US" dirty="0" err="1" smtClean="0"/>
              <a:t>Schuste</a:t>
            </a:r>
            <a:r>
              <a:rPr lang="en-US" dirty="0" smtClean="0"/>
              <a:t>, et al., 2007).</a:t>
            </a:r>
          </a:p>
          <a:p>
            <a:r>
              <a:rPr lang="en-US" dirty="0" smtClean="0"/>
              <a:t>Involves an annual rate of return referred to as discount rate.</a:t>
            </a:r>
          </a:p>
          <a:p>
            <a:r>
              <a:rPr lang="en-US" dirty="0" smtClean="0"/>
              <a:t>Present value is the value today of a certain given future amount.</a:t>
            </a:r>
            <a:endParaRPr lang="en-US" dirty="0"/>
          </a:p>
        </p:txBody>
      </p:sp>
    </p:spTree>
    <p:extLst>
      <p:ext uri="{BB962C8B-B14F-4D97-AF65-F5344CB8AC3E}">
        <p14:creationId xmlns:p14="http://schemas.microsoft.com/office/powerpoint/2010/main" val="339377493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Payback Period</a:t>
            </a:r>
            <a:endParaRPr lang="en-US" dirty="0"/>
          </a:p>
        </p:txBody>
      </p:sp>
      <p:sp>
        <p:nvSpPr>
          <p:cNvPr id="3" name="Content Placeholder 2"/>
          <p:cNvSpPr>
            <a:spLocks noGrp="1"/>
          </p:cNvSpPr>
          <p:nvPr>
            <p:ph idx="1"/>
          </p:nvPr>
        </p:nvSpPr>
        <p:spPr/>
        <p:txBody>
          <a:bodyPr/>
          <a:lstStyle/>
          <a:p>
            <a:r>
              <a:rPr lang="en-US" dirty="0" smtClean="0"/>
              <a:t>Payback period refers to the time that is required to recoup the funds  expended in an investment.</a:t>
            </a:r>
          </a:p>
          <a:p>
            <a:r>
              <a:rPr lang="en-US" dirty="0" smtClean="0"/>
              <a:t>Payback period = Initial investment/ Expected cash flow</a:t>
            </a:r>
          </a:p>
          <a:p>
            <a:r>
              <a:rPr lang="en-US" dirty="0" smtClean="0"/>
              <a:t>Payback period= 250,000/30,000</a:t>
            </a:r>
          </a:p>
          <a:p>
            <a:r>
              <a:rPr lang="en-US" dirty="0" smtClean="0"/>
              <a:t>Payback period = 8years and 4 months</a:t>
            </a:r>
          </a:p>
          <a:p>
            <a:pPr marL="0" indent="0">
              <a:buNone/>
            </a:pPr>
            <a:r>
              <a:rPr lang="en-US" dirty="0"/>
              <a:t>	</a:t>
            </a:r>
            <a:r>
              <a:rPr lang="en-US" dirty="0" smtClean="0"/>
              <a:t>		= 8.333years</a:t>
            </a:r>
            <a:endParaRPr lang="en-US" dirty="0"/>
          </a:p>
        </p:txBody>
      </p:sp>
    </p:spTree>
    <p:extLst>
      <p:ext uri="{BB962C8B-B14F-4D97-AF65-F5344CB8AC3E}">
        <p14:creationId xmlns:p14="http://schemas.microsoft.com/office/powerpoint/2010/main" val="127779852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a:t>
            </a:r>
            <a:endParaRPr lang="en-US" dirty="0"/>
          </a:p>
        </p:txBody>
      </p:sp>
      <p:sp>
        <p:nvSpPr>
          <p:cNvPr id="3" name="Content Placeholder 2"/>
          <p:cNvSpPr>
            <a:spLocks noGrp="1"/>
          </p:cNvSpPr>
          <p:nvPr>
            <p:ph idx="1"/>
          </p:nvPr>
        </p:nvSpPr>
        <p:spPr/>
        <p:txBody>
          <a:bodyPr/>
          <a:lstStyle/>
          <a:p>
            <a:r>
              <a:rPr lang="en-US" dirty="0" smtClean="0"/>
              <a:t>The payback period is 8 years and 4 months</a:t>
            </a:r>
          </a:p>
          <a:p>
            <a:r>
              <a:rPr lang="en-US" dirty="0" smtClean="0"/>
              <a:t>This is longer than the anticipated 5 years period payback.</a:t>
            </a:r>
          </a:p>
          <a:p>
            <a:endParaRPr lang="en-US" dirty="0"/>
          </a:p>
        </p:txBody>
      </p:sp>
    </p:spTree>
    <p:extLst>
      <p:ext uri="{BB962C8B-B14F-4D97-AF65-F5344CB8AC3E}">
        <p14:creationId xmlns:p14="http://schemas.microsoft.com/office/powerpoint/2010/main" val="138406551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How to Evaluate the payback period?</a:t>
            </a:r>
            <a:endParaRPr lang="en-US" dirty="0"/>
          </a:p>
        </p:txBody>
      </p:sp>
      <p:sp>
        <p:nvSpPr>
          <p:cNvPr id="3" name="Content Placeholder 2"/>
          <p:cNvSpPr>
            <a:spLocks noGrp="1"/>
          </p:cNvSpPr>
          <p:nvPr>
            <p:ph idx="1"/>
          </p:nvPr>
        </p:nvSpPr>
        <p:spPr/>
        <p:txBody>
          <a:bodyPr/>
          <a:lstStyle/>
          <a:p>
            <a:r>
              <a:rPr lang="en-US" dirty="0" smtClean="0"/>
              <a:t>Factors to be considered when calculating the payback period of the investment:</a:t>
            </a:r>
          </a:p>
          <a:p>
            <a:r>
              <a:rPr lang="en-US" dirty="0" smtClean="0"/>
              <a:t>The amount to be invested.</a:t>
            </a:r>
          </a:p>
          <a:p>
            <a:r>
              <a:rPr lang="en-US" dirty="0" smtClean="0"/>
              <a:t>The annual amount to be repaid</a:t>
            </a:r>
          </a:p>
          <a:p>
            <a:r>
              <a:rPr lang="en-US" dirty="0" smtClean="0"/>
              <a:t>Payback period= initial investment/anticipated cash flow</a:t>
            </a:r>
            <a:endParaRPr lang="en-US" dirty="0"/>
          </a:p>
        </p:txBody>
      </p:sp>
    </p:spTree>
    <p:extLst>
      <p:ext uri="{BB962C8B-B14F-4D97-AF65-F5344CB8AC3E}">
        <p14:creationId xmlns:p14="http://schemas.microsoft.com/office/powerpoint/2010/main" val="330715012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Good price for the investment</a:t>
            </a:r>
            <a:endParaRPr lang="en-US" dirty="0"/>
          </a:p>
        </p:txBody>
      </p:sp>
      <p:sp>
        <p:nvSpPr>
          <p:cNvPr id="3" name="Content Placeholder 2"/>
          <p:cNvSpPr>
            <a:spLocks noGrp="1"/>
          </p:cNvSpPr>
          <p:nvPr>
            <p:ph idx="1"/>
          </p:nvPr>
        </p:nvSpPr>
        <p:spPr/>
        <p:txBody>
          <a:bodyPr/>
          <a:lstStyle/>
          <a:p>
            <a:r>
              <a:rPr lang="en-US" dirty="0" smtClean="0"/>
              <a:t>Payback period is length of time taken by an investment to recover the initial cost of the investment.</a:t>
            </a:r>
          </a:p>
          <a:p>
            <a:r>
              <a:rPr lang="en-US" dirty="0" smtClean="0"/>
              <a:t>The longer the repayment period, the worse the investment.</a:t>
            </a:r>
          </a:p>
          <a:p>
            <a:r>
              <a:rPr lang="en-US" dirty="0" smtClean="0"/>
              <a:t>The shorter the payback period, the better the investment (Hopkinson, 2017).</a:t>
            </a:r>
          </a:p>
          <a:p>
            <a:r>
              <a:rPr lang="en-US" dirty="0" smtClean="0"/>
              <a:t>The good price for the investment would be:</a:t>
            </a:r>
          </a:p>
          <a:p>
            <a:r>
              <a:rPr lang="en-US" dirty="0" smtClean="0"/>
              <a:t>An initial investment that would be repaid within the 5 years.</a:t>
            </a:r>
          </a:p>
          <a:p>
            <a:r>
              <a:rPr lang="en-US" dirty="0" smtClean="0"/>
              <a:t>So a good price would be $150,000</a:t>
            </a:r>
          </a:p>
          <a:p>
            <a:endParaRPr lang="en-US" dirty="0" smtClean="0"/>
          </a:p>
          <a:p>
            <a:endParaRPr lang="en-US" dirty="0" smtClean="0"/>
          </a:p>
        </p:txBody>
      </p:sp>
    </p:spTree>
    <p:extLst>
      <p:ext uri="{BB962C8B-B14F-4D97-AF65-F5344CB8AC3E}">
        <p14:creationId xmlns:p14="http://schemas.microsoft.com/office/powerpoint/2010/main" val="112417486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a:t>
            </a:r>
            <a:endParaRPr lang="en-US" dirty="0"/>
          </a:p>
        </p:txBody>
      </p:sp>
      <p:sp>
        <p:nvSpPr>
          <p:cNvPr id="3" name="Content Placeholder 2"/>
          <p:cNvSpPr>
            <a:spLocks noGrp="1"/>
          </p:cNvSpPr>
          <p:nvPr>
            <p:ph idx="1"/>
          </p:nvPr>
        </p:nvSpPr>
        <p:spPr/>
        <p:txBody>
          <a:bodyPr/>
          <a:lstStyle/>
          <a:p>
            <a:pPr>
              <a:buFont typeface="Wingdings" panose="05000000000000000000" pitchFamily="2" charset="2"/>
              <a:buChar char="v"/>
            </a:pPr>
            <a:r>
              <a:rPr lang="en-US" dirty="0" smtClean="0"/>
              <a:t>Use the anticipated payback amount to repay the initial investment completely; $30,000.</a:t>
            </a:r>
          </a:p>
          <a:p>
            <a:pPr>
              <a:buFont typeface="Wingdings" panose="05000000000000000000" pitchFamily="2" charset="2"/>
              <a:buChar char="v"/>
            </a:pPr>
            <a:r>
              <a:rPr lang="en-US" dirty="0" smtClean="0"/>
              <a:t>Does not have negative net present value</a:t>
            </a:r>
            <a:endParaRPr lang="en-US" dirty="0"/>
          </a:p>
        </p:txBody>
      </p:sp>
    </p:spTree>
    <p:extLst>
      <p:ext uri="{BB962C8B-B14F-4D97-AF65-F5344CB8AC3E}">
        <p14:creationId xmlns:p14="http://schemas.microsoft.com/office/powerpoint/2010/main" val="19020610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References </a:t>
            </a:r>
            <a:endParaRPr lang="en-US" dirty="0"/>
          </a:p>
        </p:txBody>
      </p:sp>
      <p:sp>
        <p:nvSpPr>
          <p:cNvPr id="3" name="Content Placeholder 2"/>
          <p:cNvSpPr>
            <a:spLocks noGrp="1"/>
          </p:cNvSpPr>
          <p:nvPr>
            <p:ph idx="1"/>
          </p:nvPr>
        </p:nvSpPr>
        <p:spPr/>
        <p:txBody>
          <a:bodyPr/>
          <a:lstStyle/>
          <a:p>
            <a:r>
              <a:rPr lang="en-US" sz="2400" dirty="0" smtClean="0"/>
              <a:t>Hopkinson,</a:t>
            </a:r>
            <a:r>
              <a:rPr lang="en-US" dirty="0" smtClean="0"/>
              <a:t> </a:t>
            </a:r>
            <a:r>
              <a:rPr lang="en-US" dirty="0"/>
              <a:t>M. A. R. T. I. N. (2017). </a:t>
            </a:r>
            <a:r>
              <a:rPr lang="en-US" i="1" dirty="0"/>
              <a:t>Net present value and risk modelling </a:t>
            </a:r>
            <a:r>
              <a:rPr lang="en-US" i="1" dirty="0" smtClean="0"/>
              <a:t>	for </a:t>
            </a:r>
            <a:r>
              <a:rPr lang="en-US" i="1" dirty="0"/>
              <a:t>projects</a:t>
            </a:r>
            <a:r>
              <a:rPr lang="en-US" dirty="0"/>
              <a:t>. Place of publication not identified: ROUTLEDGE</a:t>
            </a:r>
            <a:r>
              <a:rPr lang="en-US" dirty="0" smtClean="0"/>
              <a:t>.</a:t>
            </a:r>
          </a:p>
          <a:p>
            <a:r>
              <a:rPr lang="en-US" dirty="0" err="1"/>
              <a:t>Gotze</a:t>
            </a:r>
            <a:r>
              <a:rPr lang="en-US" dirty="0"/>
              <a:t>, U., </a:t>
            </a:r>
            <a:r>
              <a:rPr lang="en-US" dirty="0" err="1"/>
              <a:t>Northcott</a:t>
            </a:r>
            <a:r>
              <a:rPr lang="en-US" dirty="0"/>
              <a:t>, D., &amp; Schuster, P. (2007). </a:t>
            </a:r>
            <a:r>
              <a:rPr lang="en-US" i="1" dirty="0"/>
              <a:t>Investment Appraisal: </a:t>
            </a:r>
            <a:r>
              <a:rPr lang="en-US" i="1" dirty="0" smtClean="0"/>
              <a:t>	Methods </a:t>
            </a:r>
            <a:r>
              <a:rPr lang="en-US" i="1" dirty="0"/>
              <a:t>and Models</a:t>
            </a:r>
            <a:r>
              <a:rPr lang="en-US" dirty="0"/>
              <a:t>. Berlin: Springer.</a:t>
            </a:r>
          </a:p>
        </p:txBody>
      </p:sp>
    </p:spTree>
    <p:extLst>
      <p:ext uri="{BB962C8B-B14F-4D97-AF65-F5344CB8AC3E}">
        <p14:creationId xmlns:p14="http://schemas.microsoft.com/office/powerpoint/2010/main" val="46534962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nSpc>
                <a:spcPct val="200000"/>
              </a:lnSpc>
            </a:pPr>
            <a:r>
              <a:rPr lang="en-US" dirty="0" smtClean="0">
                <a:latin typeface="Times New Roman" panose="02020603050405020304" pitchFamily="18" charset="0"/>
                <a:cs typeface="Times New Roman" panose="02020603050405020304" pitchFamily="18" charset="0"/>
              </a:rPr>
              <a:t>Introduction </a:t>
            </a:r>
            <a:endParaRPr lang="en-US"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normAutofit/>
          </a:bodyPr>
          <a:lstStyle/>
          <a:p>
            <a:r>
              <a:rPr lang="en-US" sz="3600" dirty="0">
                <a:cs typeface="Times New Roman" panose="02020603050405020304" pitchFamily="18" charset="0"/>
              </a:rPr>
              <a:t>C</a:t>
            </a:r>
            <a:r>
              <a:rPr lang="en-US" sz="3600" dirty="0" smtClean="0">
                <a:cs typeface="Times New Roman" panose="02020603050405020304" pitchFamily="18" charset="0"/>
              </a:rPr>
              <a:t>ommit to a timeline.</a:t>
            </a:r>
          </a:p>
          <a:p>
            <a:r>
              <a:rPr lang="en-US" sz="3600" dirty="0" smtClean="0">
                <a:cs typeface="Times New Roman" panose="02020603050405020304" pitchFamily="18" charset="0"/>
              </a:rPr>
              <a:t>Allow money to grow.</a:t>
            </a:r>
          </a:p>
          <a:p>
            <a:r>
              <a:rPr lang="en-US" sz="3600" dirty="0" smtClean="0">
                <a:cs typeface="Times New Roman" panose="02020603050405020304" pitchFamily="18" charset="0"/>
              </a:rPr>
              <a:t>Check your risk tolerance</a:t>
            </a:r>
          </a:p>
          <a:p>
            <a:r>
              <a:rPr lang="en-US" sz="3600" dirty="0" smtClean="0">
                <a:cs typeface="Times New Roman" panose="02020603050405020304" pitchFamily="18" charset="0"/>
              </a:rPr>
              <a:t>Pick on the kind of investment that matches the indicated risk tolerance.</a:t>
            </a:r>
            <a:endParaRPr lang="en-US" sz="3600" dirty="0">
              <a:cs typeface="Times New Roman" panose="02020603050405020304" pitchFamily="18" charset="0"/>
            </a:endParaRPr>
          </a:p>
        </p:txBody>
      </p:sp>
    </p:spTree>
    <p:extLst>
      <p:ext uri="{BB962C8B-B14F-4D97-AF65-F5344CB8AC3E}">
        <p14:creationId xmlns:p14="http://schemas.microsoft.com/office/powerpoint/2010/main" val="419537051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nSpc>
                <a:spcPct val="200000"/>
              </a:lnSpc>
            </a:pPr>
            <a:r>
              <a:rPr lang="en-US" dirty="0" smtClean="0">
                <a:latin typeface="Times New Roman" panose="02020603050405020304" pitchFamily="18" charset="0"/>
                <a:cs typeface="Times New Roman" panose="02020603050405020304" pitchFamily="18" charset="0"/>
              </a:rPr>
              <a:t>Calculations</a:t>
            </a:r>
            <a:endParaRPr lang="en-US"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normAutofit/>
          </a:bodyPr>
          <a:lstStyle/>
          <a:p>
            <a:pPr>
              <a:lnSpc>
                <a:spcPct val="100000"/>
              </a:lnSpc>
            </a:pPr>
            <a:r>
              <a:rPr lang="en-US" dirty="0" smtClean="0">
                <a:cs typeface="Times New Roman" panose="02020603050405020304" pitchFamily="18" charset="0"/>
              </a:rPr>
              <a:t>Purchase price $250,000.</a:t>
            </a:r>
          </a:p>
          <a:p>
            <a:pPr>
              <a:lnSpc>
                <a:spcPct val="100000"/>
              </a:lnSpc>
            </a:pPr>
            <a:r>
              <a:rPr lang="en-US" dirty="0" smtClean="0">
                <a:cs typeface="Times New Roman" panose="02020603050405020304" pitchFamily="18" charset="0"/>
              </a:rPr>
              <a:t>Cash flows for the project $30,000 per year</a:t>
            </a:r>
          </a:p>
          <a:p>
            <a:pPr>
              <a:lnSpc>
                <a:spcPct val="100000"/>
              </a:lnSpc>
            </a:pPr>
            <a:r>
              <a:rPr lang="en-US" dirty="0" smtClean="0">
                <a:cs typeface="Times New Roman" panose="02020603050405020304" pitchFamily="18" charset="0"/>
              </a:rPr>
              <a:t>Period, 5 years</a:t>
            </a:r>
          </a:p>
          <a:p>
            <a:pPr>
              <a:lnSpc>
                <a:spcPct val="100000"/>
              </a:lnSpc>
            </a:pPr>
            <a:r>
              <a:rPr lang="en-US" dirty="0" smtClean="0">
                <a:cs typeface="Times New Roman" panose="02020603050405020304" pitchFamily="18" charset="0"/>
              </a:rPr>
              <a:t>The plan:</a:t>
            </a:r>
          </a:p>
          <a:p>
            <a:pPr>
              <a:lnSpc>
                <a:spcPct val="100000"/>
              </a:lnSpc>
            </a:pPr>
            <a:r>
              <a:rPr lang="en-US" dirty="0" smtClean="0">
                <a:cs typeface="Times New Roman" panose="02020603050405020304" pitchFamily="18" charset="0"/>
              </a:rPr>
              <a:t>Loan at a rate of 5%</a:t>
            </a:r>
            <a:endParaRPr lang="en-US" dirty="0">
              <a:cs typeface="Times New Roman" panose="02020603050405020304" pitchFamily="18" charset="0"/>
            </a:endParaRPr>
          </a:p>
        </p:txBody>
      </p:sp>
    </p:spTree>
    <p:extLst>
      <p:ext uri="{BB962C8B-B14F-4D97-AF65-F5344CB8AC3E}">
        <p14:creationId xmlns:p14="http://schemas.microsoft.com/office/powerpoint/2010/main" val="360769700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a:t>
            </a:r>
            <a:endParaRPr lang="en-US" dirty="0"/>
          </a:p>
        </p:txBody>
      </p:sp>
      <p:sp>
        <p:nvSpPr>
          <p:cNvPr id="3" name="Content Placeholder 2"/>
          <p:cNvSpPr>
            <a:spLocks noGrp="1"/>
          </p:cNvSpPr>
          <p:nvPr>
            <p:ph idx="1"/>
          </p:nvPr>
        </p:nvSpPr>
        <p:spPr/>
        <p:txBody>
          <a:bodyPr/>
          <a:lstStyle/>
          <a:p>
            <a:r>
              <a:rPr lang="en-US" dirty="0" smtClean="0"/>
              <a:t>Net present value</a:t>
            </a:r>
          </a:p>
          <a:p>
            <a:r>
              <a:rPr lang="en-US" dirty="0" smtClean="0"/>
              <a:t>Apply the discounting factor V</a:t>
            </a:r>
          </a:p>
          <a:p>
            <a:r>
              <a:rPr lang="en-US" dirty="0" smtClean="0"/>
              <a:t>V= 1/(1+i)</a:t>
            </a:r>
          </a:p>
          <a:p>
            <a:r>
              <a:rPr lang="en-US" dirty="0" smtClean="0"/>
              <a:t>Where, </a:t>
            </a:r>
          </a:p>
          <a:p>
            <a:r>
              <a:rPr lang="en-US" dirty="0" err="1" smtClean="0"/>
              <a:t>i</a:t>
            </a:r>
            <a:r>
              <a:rPr lang="en-US" dirty="0" smtClean="0"/>
              <a:t> is the interest rate per year</a:t>
            </a:r>
            <a:endParaRPr lang="en-US" dirty="0"/>
          </a:p>
        </p:txBody>
      </p:sp>
    </p:spTree>
    <p:extLst>
      <p:ext uri="{BB962C8B-B14F-4D97-AF65-F5344CB8AC3E}">
        <p14:creationId xmlns:p14="http://schemas.microsoft.com/office/powerpoint/2010/main" val="48717335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a:t>
            </a:r>
            <a:endParaRPr lang="en-US" dirty="0"/>
          </a:p>
        </p:txBody>
      </p:sp>
      <p:sp>
        <p:nvSpPr>
          <p:cNvPr id="3" name="Content Placeholder 2"/>
          <p:cNvSpPr>
            <a:spLocks noGrp="1"/>
          </p:cNvSpPr>
          <p:nvPr>
            <p:ph idx="1"/>
          </p:nvPr>
        </p:nvSpPr>
        <p:spPr/>
        <p:txBody>
          <a:bodyPr/>
          <a:lstStyle/>
          <a:p>
            <a:r>
              <a:rPr lang="en-US" dirty="0" smtClean="0"/>
              <a:t>Cash flow $30,000</a:t>
            </a:r>
          </a:p>
          <a:p>
            <a:r>
              <a:rPr lang="en-US" dirty="0" smtClean="0"/>
              <a:t>V= 1/(1+i)</a:t>
            </a:r>
          </a:p>
          <a:p>
            <a:r>
              <a:rPr lang="en-US" dirty="0" smtClean="0"/>
              <a:t>V= 1/(1+0.05)</a:t>
            </a:r>
          </a:p>
          <a:p>
            <a:r>
              <a:rPr lang="en-US" dirty="0" smtClean="0"/>
              <a:t>V= 0.95238</a:t>
            </a:r>
          </a:p>
          <a:p>
            <a:r>
              <a:rPr lang="en-US" dirty="0" smtClean="0"/>
              <a:t>First year</a:t>
            </a:r>
          </a:p>
          <a:p>
            <a:r>
              <a:rPr lang="en-US" dirty="0" err="1" smtClean="0"/>
              <a:t>P.v</a:t>
            </a:r>
            <a:r>
              <a:rPr lang="en-US" dirty="0" smtClean="0"/>
              <a:t>= principal * discounting factor (v)</a:t>
            </a:r>
            <a:endParaRPr lang="en-US" dirty="0"/>
          </a:p>
        </p:txBody>
      </p:sp>
    </p:spTree>
    <p:extLst>
      <p:ext uri="{BB962C8B-B14F-4D97-AF65-F5344CB8AC3E}">
        <p14:creationId xmlns:p14="http://schemas.microsoft.com/office/powerpoint/2010/main" val="348659380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a:t>
            </a:r>
            <a:endParaRPr lang="en-US" dirty="0"/>
          </a:p>
        </p:txBody>
      </p:sp>
      <p:sp>
        <p:nvSpPr>
          <p:cNvPr id="3" name="Content Placeholder 2"/>
          <p:cNvSpPr>
            <a:spLocks noGrp="1"/>
          </p:cNvSpPr>
          <p:nvPr>
            <p:ph idx="1"/>
          </p:nvPr>
        </p:nvSpPr>
        <p:spPr/>
        <p:txBody>
          <a:bodyPr/>
          <a:lstStyle/>
          <a:p>
            <a:r>
              <a:rPr lang="en-US" dirty="0" smtClean="0"/>
              <a:t>P.V= 30,000*1/(1+0.05)</a:t>
            </a:r>
          </a:p>
          <a:p>
            <a:pPr marL="0" indent="0">
              <a:buNone/>
            </a:pPr>
            <a:r>
              <a:rPr lang="en-US" dirty="0" smtClean="0"/>
              <a:t>	= 30,000*0.95238</a:t>
            </a:r>
          </a:p>
          <a:p>
            <a:pPr marL="0" indent="0">
              <a:buNone/>
            </a:pPr>
            <a:r>
              <a:rPr lang="en-US" dirty="0"/>
              <a:t>	</a:t>
            </a:r>
            <a:r>
              <a:rPr lang="en-US" dirty="0" smtClean="0"/>
              <a:t>= $28,571.4</a:t>
            </a:r>
          </a:p>
          <a:p>
            <a:pPr marL="0" indent="0">
              <a:buNone/>
            </a:pPr>
            <a:r>
              <a:rPr lang="en-US" dirty="0" smtClean="0"/>
              <a:t>Second year</a:t>
            </a:r>
          </a:p>
          <a:p>
            <a:pPr marL="0" indent="0">
              <a:buNone/>
            </a:pPr>
            <a:r>
              <a:rPr lang="en-US" dirty="0" smtClean="0"/>
              <a:t>P.V= p*(1/(1+0.05))^2</a:t>
            </a:r>
          </a:p>
          <a:p>
            <a:pPr marL="0" indent="0">
              <a:buNone/>
            </a:pPr>
            <a:r>
              <a:rPr lang="en-US" dirty="0"/>
              <a:t>	</a:t>
            </a:r>
            <a:r>
              <a:rPr lang="en-US" dirty="0" smtClean="0"/>
              <a:t>= 30,000*(1/(1.05))^2</a:t>
            </a:r>
          </a:p>
          <a:p>
            <a:pPr marL="0" indent="0">
              <a:buNone/>
            </a:pPr>
            <a:endParaRPr lang="en-US" dirty="0"/>
          </a:p>
        </p:txBody>
      </p:sp>
    </p:spTree>
    <p:extLst>
      <p:ext uri="{BB962C8B-B14F-4D97-AF65-F5344CB8AC3E}">
        <p14:creationId xmlns:p14="http://schemas.microsoft.com/office/powerpoint/2010/main" val="1463226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a:t>
            </a:r>
            <a:endParaRPr lang="en-US" dirty="0"/>
          </a:p>
        </p:txBody>
      </p:sp>
      <p:sp>
        <p:nvSpPr>
          <p:cNvPr id="3" name="Content Placeholder 2"/>
          <p:cNvSpPr>
            <a:spLocks noGrp="1"/>
          </p:cNvSpPr>
          <p:nvPr>
            <p:ph idx="1"/>
          </p:nvPr>
        </p:nvSpPr>
        <p:spPr/>
        <p:txBody>
          <a:bodyPr/>
          <a:lstStyle/>
          <a:p>
            <a:pPr marL="457200" lvl="1" indent="0">
              <a:buNone/>
            </a:pPr>
            <a:r>
              <a:rPr lang="en-US" dirty="0" smtClean="0"/>
              <a:t>=30,000*(0.907029478)</a:t>
            </a:r>
          </a:p>
          <a:p>
            <a:pPr marL="457200" lvl="1" indent="0">
              <a:buNone/>
            </a:pPr>
            <a:r>
              <a:rPr lang="en-US" dirty="0" smtClean="0"/>
              <a:t>=$27,210.88</a:t>
            </a:r>
          </a:p>
          <a:p>
            <a:pPr lvl="1"/>
            <a:r>
              <a:rPr lang="en-US" dirty="0" smtClean="0"/>
              <a:t>Third year</a:t>
            </a:r>
          </a:p>
          <a:p>
            <a:pPr marL="457200" lvl="1" indent="0">
              <a:buNone/>
            </a:pPr>
            <a:r>
              <a:rPr lang="en-US" dirty="0"/>
              <a:t>	</a:t>
            </a:r>
            <a:r>
              <a:rPr lang="en-US" dirty="0" smtClean="0"/>
              <a:t>P.V=30,000*(1/(1+0.05))^3</a:t>
            </a:r>
          </a:p>
          <a:p>
            <a:pPr marL="457200" lvl="1" indent="0">
              <a:buNone/>
            </a:pPr>
            <a:r>
              <a:rPr lang="en-US" dirty="0" smtClean="0"/>
              <a:t>	P.V= 30,000*(1/(1.05))^3</a:t>
            </a:r>
          </a:p>
          <a:p>
            <a:pPr marL="457200" lvl="1" indent="0">
              <a:buNone/>
            </a:pPr>
            <a:r>
              <a:rPr lang="en-US" dirty="0"/>
              <a:t>	</a:t>
            </a:r>
            <a:r>
              <a:rPr lang="en-US" dirty="0" smtClean="0"/>
              <a:t>P.V= 30,000*0.863837598</a:t>
            </a:r>
          </a:p>
          <a:p>
            <a:pPr marL="457200" lvl="1" indent="0">
              <a:buNone/>
            </a:pPr>
            <a:r>
              <a:rPr lang="en-US" dirty="0"/>
              <a:t>	</a:t>
            </a:r>
            <a:r>
              <a:rPr lang="en-US" dirty="0" smtClean="0"/>
              <a:t>P.V=$25,915.13</a:t>
            </a:r>
            <a:endParaRPr lang="en-US" dirty="0"/>
          </a:p>
        </p:txBody>
      </p:sp>
    </p:spTree>
    <p:extLst>
      <p:ext uri="{BB962C8B-B14F-4D97-AF65-F5344CB8AC3E}">
        <p14:creationId xmlns:p14="http://schemas.microsoft.com/office/powerpoint/2010/main" val="270650799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a:t>
            </a:r>
            <a:endParaRPr lang="en-US" dirty="0"/>
          </a:p>
        </p:txBody>
      </p:sp>
      <p:sp>
        <p:nvSpPr>
          <p:cNvPr id="3" name="Content Placeholder 2"/>
          <p:cNvSpPr>
            <a:spLocks noGrp="1"/>
          </p:cNvSpPr>
          <p:nvPr>
            <p:ph idx="1"/>
          </p:nvPr>
        </p:nvSpPr>
        <p:spPr/>
        <p:txBody>
          <a:bodyPr/>
          <a:lstStyle/>
          <a:p>
            <a:r>
              <a:rPr lang="en-US" dirty="0" smtClean="0"/>
              <a:t>Fourth year</a:t>
            </a:r>
          </a:p>
          <a:p>
            <a:pPr marL="0" indent="0">
              <a:buNone/>
            </a:pPr>
            <a:r>
              <a:rPr lang="en-US" dirty="0"/>
              <a:t>	</a:t>
            </a:r>
            <a:r>
              <a:rPr lang="en-US" dirty="0" smtClean="0"/>
              <a:t>P.V= P*(1/(1+i))^4</a:t>
            </a:r>
          </a:p>
          <a:p>
            <a:pPr marL="0" indent="0">
              <a:buNone/>
            </a:pPr>
            <a:r>
              <a:rPr lang="en-US" dirty="0"/>
              <a:t>	</a:t>
            </a:r>
            <a:r>
              <a:rPr lang="en-US" dirty="0" smtClean="0"/>
              <a:t>P.V= 30,000*(1/(1+0.05))^4</a:t>
            </a:r>
          </a:p>
          <a:p>
            <a:pPr marL="0" indent="0">
              <a:buNone/>
            </a:pPr>
            <a:r>
              <a:rPr lang="en-US" dirty="0"/>
              <a:t>	</a:t>
            </a:r>
            <a:r>
              <a:rPr lang="en-US" dirty="0" smtClean="0"/>
              <a:t>P.V= 30,000*(1/(1.05))^4</a:t>
            </a:r>
          </a:p>
          <a:p>
            <a:pPr marL="0" indent="0">
              <a:buNone/>
            </a:pPr>
            <a:r>
              <a:rPr lang="en-US" dirty="0"/>
              <a:t>	</a:t>
            </a:r>
            <a:r>
              <a:rPr lang="en-US" dirty="0" smtClean="0"/>
              <a:t>P.V= 30,000*0.822702474</a:t>
            </a:r>
          </a:p>
          <a:p>
            <a:pPr marL="0" indent="0">
              <a:buNone/>
            </a:pPr>
            <a:r>
              <a:rPr lang="en-US" dirty="0"/>
              <a:t>	</a:t>
            </a:r>
            <a:r>
              <a:rPr lang="en-US" dirty="0" smtClean="0"/>
              <a:t>P.V=$24,681.07</a:t>
            </a:r>
            <a:endParaRPr lang="en-US" dirty="0"/>
          </a:p>
        </p:txBody>
      </p:sp>
    </p:spTree>
    <p:extLst>
      <p:ext uri="{BB962C8B-B14F-4D97-AF65-F5344CB8AC3E}">
        <p14:creationId xmlns:p14="http://schemas.microsoft.com/office/powerpoint/2010/main" val="140012302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a:t>
            </a:r>
            <a:endParaRPr lang="en-US" dirty="0"/>
          </a:p>
        </p:txBody>
      </p:sp>
      <p:sp>
        <p:nvSpPr>
          <p:cNvPr id="3" name="Content Placeholder 2"/>
          <p:cNvSpPr>
            <a:spLocks noGrp="1"/>
          </p:cNvSpPr>
          <p:nvPr>
            <p:ph idx="1"/>
          </p:nvPr>
        </p:nvSpPr>
        <p:spPr/>
        <p:txBody>
          <a:bodyPr/>
          <a:lstStyle/>
          <a:p>
            <a:r>
              <a:rPr lang="en-US" dirty="0" smtClean="0"/>
              <a:t>Fifth year</a:t>
            </a:r>
          </a:p>
          <a:p>
            <a:pPr marL="0" indent="0">
              <a:buNone/>
            </a:pPr>
            <a:r>
              <a:rPr lang="en-US" dirty="0"/>
              <a:t>	</a:t>
            </a:r>
            <a:r>
              <a:rPr lang="en-US" dirty="0" smtClean="0"/>
              <a:t>P.V=P*(1/(1+i))^5</a:t>
            </a:r>
          </a:p>
          <a:p>
            <a:pPr marL="0" indent="0">
              <a:buNone/>
            </a:pPr>
            <a:r>
              <a:rPr lang="en-US" dirty="0"/>
              <a:t>	</a:t>
            </a:r>
            <a:r>
              <a:rPr lang="en-US" dirty="0" smtClean="0"/>
              <a:t>P.V=30,000*(1/(1+0.05))^5</a:t>
            </a:r>
          </a:p>
          <a:p>
            <a:pPr marL="0" indent="0">
              <a:buNone/>
            </a:pPr>
            <a:r>
              <a:rPr lang="en-US" dirty="0"/>
              <a:t>	</a:t>
            </a:r>
            <a:r>
              <a:rPr lang="en-US" dirty="0" smtClean="0"/>
              <a:t>P.V=30,000*(1/1.05)^5</a:t>
            </a:r>
          </a:p>
          <a:p>
            <a:pPr marL="0" indent="0">
              <a:buNone/>
            </a:pPr>
            <a:r>
              <a:rPr lang="en-US" dirty="0"/>
              <a:t>	</a:t>
            </a:r>
            <a:r>
              <a:rPr lang="en-US" dirty="0" smtClean="0"/>
              <a:t>P.V=30,000*0.783526166</a:t>
            </a:r>
          </a:p>
          <a:p>
            <a:pPr marL="0" indent="0">
              <a:buNone/>
            </a:pPr>
            <a:r>
              <a:rPr lang="en-US" dirty="0"/>
              <a:t>	</a:t>
            </a:r>
            <a:r>
              <a:rPr lang="en-US" dirty="0" smtClean="0"/>
              <a:t>P.V=$23,505.78</a:t>
            </a:r>
            <a:endParaRPr lang="en-US" dirty="0"/>
          </a:p>
        </p:txBody>
      </p:sp>
    </p:spTree>
    <p:extLst>
      <p:ext uri="{BB962C8B-B14F-4D97-AF65-F5344CB8AC3E}">
        <p14:creationId xmlns:p14="http://schemas.microsoft.com/office/powerpoint/2010/main" val="1793189166"/>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F496CB"/>
      </a:accent1>
      <a:accent2>
        <a:srgbClr val="BC356F"/>
      </a:accent2>
      <a:accent3>
        <a:srgbClr val="E65331"/>
      </a:accent3>
      <a:accent4>
        <a:srgbClr val="F27E19"/>
      </a:accent4>
      <a:accent5>
        <a:srgbClr val="F2AC19"/>
      </a:accent5>
      <a:accent6>
        <a:srgbClr val="BC80E0"/>
      </a:accent6>
      <a:hlink>
        <a:srgbClr val="EF5285"/>
      </a:hlink>
      <a:folHlink>
        <a:srgbClr val="F77F90"/>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23659B44-6E34-4CE8-8F0D-387DA7996826}"/>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276</TotalTime>
  <Words>666</Words>
  <Application>Microsoft Office PowerPoint</Application>
  <PresentationFormat>Widescreen</PresentationFormat>
  <Paragraphs>118</Paragraphs>
  <Slides>17</Slides>
  <Notes>6</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17</vt:i4>
      </vt:variant>
    </vt:vector>
  </HeadingPairs>
  <TitlesOfParts>
    <vt:vector size="24" baseType="lpstr">
      <vt:lpstr>Arial</vt:lpstr>
      <vt:lpstr>Calibri</vt:lpstr>
      <vt:lpstr>Times New Roman</vt:lpstr>
      <vt:lpstr>Trebuchet MS</vt:lpstr>
      <vt:lpstr>Wingdings</vt:lpstr>
      <vt:lpstr>Wingdings 3</vt:lpstr>
      <vt:lpstr>Facet</vt:lpstr>
      <vt:lpstr>CHOOSING INVESTMENT</vt:lpstr>
      <vt:lpstr>Introduction </vt:lpstr>
      <vt:lpstr>Calculations</vt:lpstr>
      <vt:lpstr>Cont…,</vt:lpstr>
      <vt:lpstr>Cont…,</vt:lpstr>
      <vt:lpstr>Cont…,</vt:lpstr>
      <vt:lpstr>Cont…,</vt:lpstr>
      <vt:lpstr>Cont…,</vt:lpstr>
      <vt:lpstr>Cont…,</vt:lpstr>
      <vt:lpstr>Cont…,</vt:lpstr>
      <vt:lpstr>Discounting </vt:lpstr>
      <vt:lpstr>Payback Period</vt:lpstr>
      <vt:lpstr>Cont…,</vt:lpstr>
      <vt:lpstr>How to Evaluate the payback period?</vt:lpstr>
      <vt:lpstr>Good price for the investment</vt:lpstr>
      <vt:lpstr>Cont…,</vt:lpstr>
      <vt:lpstr>References </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Patrick</dc:creator>
  <cp:lastModifiedBy>TUSH</cp:lastModifiedBy>
  <cp:revision>82</cp:revision>
  <dcterms:created xsi:type="dcterms:W3CDTF">2021-02-22T07:55:43Z</dcterms:created>
  <dcterms:modified xsi:type="dcterms:W3CDTF">2021-02-22T14:24:40Z</dcterms:modified>
</cp:coreProperties>
</file>