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343" autoAdjust="0"/>
  </p:normalViewPr>
  <p:slideViewPr>
    <p:cSldViewPr snapToGrid="0">
      <p:cViewPr>
        <p:scale>
          <a:sx n="75" d="100"/>
          <a:sy n="75" d="100"/>
        </p:scale>
        <p:origin x="540" y="-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9A33EA-36FE-4C82-B533-D57FE102D0B3}" type="datetimeFigureOut">
              <a:rPr lang="en-US" smtClean="0"/>
              <a:t>5/10/2020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CF2FD8-7F0F-4C3F-981D-D2A92AE32275}" type="slidenum">
              <a:rPr lang="en-US" smtClean="0"/>
              <a:t>‹#›</a:t>
            </a:fld>
            <a:endParaRPr lang="en-US"/>
          </a:p>
        </p:txBody>
      </p:sp>
    </p:spTree>
    <p:extLst>
      <p:ext uri="{BB962C8B-B14F-4D97-AF65-F5344CB8AC3E}">
        <p14:creationId xmlns:p14="http://schemas.microsoft.com/office/powerpoint/2010/main" val="2707655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5/10/2020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470263"/>
            <a:ext cx="7766936" cy="3580573"/>
          </a:xfrm>
        </p:spPr>
        <p:txBody>
          <a:bodyPr/>
          <a:lstStyle/>
          <a:p>
            <a:pPr algn="ctr"/>
            <a:r>
              <a:rPr lang="en-US" dirty="0" smtClean="0"/>
              <a:t>Chapter 9</a:t>
            </a:r>
            <a:br>
              <a:rPr lang="en-US" dirty="0" smtClean="0"/>
            </a:br>
            <a:r>
              <a:rPr lang="en-US" dirty="0" smtClean="0"/>
              <a:t>Student’s </a:t>
            </a:r>
            <a:r>
              <a:rPr lang="en-US" dirty="0" smtClean="0"/>
              <a:t>Name</a:t>
            </a:r>
            <a:br>
              <a:rPr lang="en-US" dirty="0" smtClean="0"/>
            </a:br>
            <a:r>
              <a:rPr lang="en-US" dirty="0" smtClean="0"/>
              <a:t>Institutional Affiliation </a:t>
            </a:r>
            <a:br>
              <a:rPr lang="en-US" dirty="0" smtClean="0"/>
            </a:br>
            <a:r>
              <a:rPr lang="en-US" dirty="0" smtClean="0"/>
              <a:t>Date</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922848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88900"/>
            <a:ext cx="8596668" cy="1320800"/>
          </a:xfrm>
        </p:spPr>
        <p:txBody>
          <a:bodyPr>
            <a:normAutofit fontScale="90000"/>
          </a:bodyPr>
          <a:lstStyle/>
          <a:p>
            <a:r>
              <a:rPr lang="en-US" dirty="0"/>
              <a:t>Risk assessment </a:t>
            </a:r>
            <a:br>
              <a:rPr lang="en-US" dirty="0"/>
            </a:br>
            <a:r>
              <a:rPr lang="en-US" dirty="0"/>
              <a:t>Sex/gender</a:t>
            </a:r>
            <a:br>
              <a:rPr lang="en-US" dirty="0"/>
            </a:br>
            <a:endParaRPr lang="en-US" dirty="0"/>
          </a:p>
        </p:txBody>
      </p:sp>
      <p:sp>
        <p:nvSpPr>
          <p:cNvPr id="3" name="Content Placeholder 2"/>
          <p:cNvSpPr>
            <a:spLocks noGrp="1"/>
          </p:cNvSpPr>
          <p:nvPr>
            <p:ph idx="1"/>
          </p:nvPr>
        </p:nvSpPr>
        <p:spPr>
          <a:xfrm>
            <a:off x="677334" y="1270000"/>
            <a:ext cx="8596668" cy="4804229"/>
          </a:xfrm>
        </p:spPr>
        <p:txBody>
          <a:bodyPr/>
          <a:lstStyle/>
          <a:p>
            <a:pPr>
              <a:lnSpc>
                <a:spcPct val="150000"/>
              </a:lnSpc>
            </a:pPr>
            <a:r>
              <a:rPr lang="en-US" dirty="0" smtClean="0"/>
              <a:t>Males </a:t>
            </a:r>
            <a:r>
              <a:rPr lang="en-US" dirty="0"/>
              <a:t>are more likely to be delinquent than females. Research indicates that males commit more crimes than females. </a:t>
            </a:r>
            <a:endParaRPr lang="en-US" dirty="0" smtClean="0"/>
          </a:p>
          <a:p>
            <a:pPr>
              <a:lnSpc>
                <a:spcPct val="150000"/>
              </a:lnSpc>
            </a:pPr>
            <a:r>
              <a:rPr lang="en-US" dirty="0" smtClean="0"/>
              <a:t>The </a:t>
            </a:r>
            <a:r>
              <a:rPr lang="en-US" dirty="0"/>
              <a:t>males also commit more violent crimes than females. For example, males are more likely to be involved in theft, murder, robbery, and other felonies compared to females</a:t>
            </a:r>
            <a:r>
              <a:rPr lang="en-US" dirty="0" smtClean="0"/>
              <a:t>.</a:t>
            </a:r>
          </a:p>
          <a:p>
            <a:pPr>
              <a:lnSpc>
                <a:spcPct val="150000"/>
              </a:lnSpc>
            </a:pPr>
            <a:r>
              <a:rPr lang="en-US" dirty="0" smtClean="0"/>
              <a:t> </a:t>
            </a:r>
            <a:r>
              <a:rPr lang="en-US" dirty="0"/>
              <a:t>Therefore, I think gender should be listed in risk assessment since males are more likely to commit crimes than females. </a:t>
            </a:r>
          </a:p>
          <a:p>
            <a:endParaRPr lang="en-US" dirty="0"/>
          </a:p>
        </p:txBody>
      </p:sp>
    </p:spTree>
    <p:extLst>
      <p:ext uri="{BB962C8B-B14F-4D97-AF65-F5344CB8AC3E}">
        <p14:creationId xmlns:p14="http://schemas.microsoft.com/office/powerpoint/2010/main" val="1220926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Drug and substance abuse</a:t>
            </a:r>
            <a:endParaRPr lang="en-US" dirty="0"/>
          </a:p>
        </p:txBody>
      </p:sp>
      <p:sp>
        <p:nvSpPr>
          <p:cNvPr id="3" name="Content Placeholder 2"/>
          <p:cNvSpPr>
            <a:spLocks noGrp="1"/>
          </p:cNvSpPr>
          <p:nvPr>
            <p:ph idx="1"/>
          </p:nvPr>
        </p:nvSpPr>
        <p:spPr/>
        <p:txBody>
          <a:bodyPr/>
          <a:lstStyle/>
          <a:p>
            <a:pPr>
              <a:lnSpc>
                <a:spcPct val="150000"/>
              </a:lnSpc>
            </a:pPr>
            <a:r>
              <a:rPr lang="en-US" dirty="0"/>
              <a:t>People who abuse drugs are more likely to commit crimes. </a:t>
            </a:r>
            <a:endParaRPr lang="en-US" dirty="0" smtClean="0"/>
          </a:p>
          <a:p>
            <a:pPr>
              <a:lnSpc>
                <a:spcPct val="150000"/>
              </a:lnSpc>
            </a:pPr>
            <a:r>
              <a:rPr lang="en-US" dirty="0" smtClean="0"/>
              <a:t>Medications </a:t>
            </a:r>
            <a:r>
              <a:rPr lang="en-US" dirty="0"/>
              <a:t>can influence the decisions that one takes. Drugs influence some acts. </a:t>
            </a:r>
            <a:endParaRPr lang="en-US" dirty="0" smtClean="0"/>
          </a:p>
          <a:p>
            <a:pPr>
              <a:lnSpc>
                <a:spcPct val="150000"/>
              </a:lnSpc>
            </a:pPr>
            <a:r>
              <a:rPr lang="en-US" dirty="0" smtClean="0"/>
              <a:t>For </a:t>
            </a:r>
            <a:r>
              <a:rPr lang="en-US" dirty="0"/>
              <a:t>example, in case of addiction, if a youth doesn’t have the money to buy the drugs, he/she may opt to steal so that he/she can get money to buy the drugs. </a:t>
            </a:r>
          </a:p>
        </p:txBody>
      </p:sp>
    </p:spTree>
    <p:extLst>
      <p:ext uri="{BB962C8B-B14F-4D97-AF65-F5344CB8AC3E}">
        <p14:creationId xmlns:p14="http://schemas.microsoft.com/office/powerpoint/2010/main" val="53971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Family relationships (parental control)</a:t>
            </a:r>
          </a:p>
        </p:txBody>
      </p:sp>
      <p:sp>
        <p:nvSpPr>
          <p:cNvPr id="3" name="Content Placeholder 2"/>
          <p:cNvSpPr>
            <a:spLocks noGrp="1"/>
          </p:cNvSpPr>
          <p:nvPr>
            <p:ph idx="1"/>
          </p:nvPr>
        </p:nvSpPr>
        <p:spPr/>
        <p:txBody>
          <a:bodyPr/>
          <a:lstStyle/>
          <a:p>
            <a:pPr>
              <a:lnSpc>
                <a:spcPct val="150000"/>
              </a:lnSpc>
            </a:pPr>
            <a:r>
              <a:rPr lang="en-US" dirty="0"/>
              <a:t>Parents play a big role in upbringing their children</a:t>
            </a:r>
            <a:r>
              <a:rPr lang="en-US" dirty="0" smtClean="0"/>
              <a:t>.</a:t>
            </a:r>
          </a:p>
          <a:p>
            <a:pPr>
              <a:lnSpc>
                <a:spcPct val="150000"/>
              </a:lnSpc>
            </a:pPr>
            <a:r>
              <a:rPr lang="en-US" dirty="0" smtClean="0"/>
              <a:t> </a:t>
            </a:r>
            <a:r>
              <a:rPr lang="en-US" dirty="0"/>
              <a:t>Parents are tasked with monitoring and disciplining their children and raising them to be responsible people in society. </a:t>
            </a:r>
            <a:endParaRPr lang="en-US" dirty="0" smtClean="0"/>
          </a:p>
          <a:p>
            <a:pPr>
              <a:lnSpc>
                <a:spcPct val="150000"/>
              </a:lnSpc>
            </a:pPr>
            <a:r>
              <a:rPr lang="en-US" dirty="0" smtClean="0"/>
              <a:t>Where </a:t>
            </a:r>
            <a:r>
              <a:rPr lang="en-US" dirty="0"/>
              <a:t>parents fail in their role in raising children increases the risk of such children being delinquent</a:t>
            </a:r>
            <a:r>
              <a:rPr lang="en-US" dirty="0" smtClean="0"/>
              <a:t>.</a:t>
            </a:r>
          </a:p>
          <a:p>
            <a:pPr>
              <a:lnSpc>
                <a:spcPct val="150000"/>
              </a:lnSpc>
            </a:pPr>
            <a:r>
              <a:rPr lang="en-US" dirty="0" smtClean="0"/>
              <a:t> </a:t>
            </a:r>
            <a:r>
              <a:rPr lang="en-US" dirty="0"/>
              <a:t>Children raised by single parents are also likely to be involved in criminal activities than those raised by both parents. </a:t>
            </a:r>
          </a:p>
        </p:txBody>
      </p:sp>
    </p:spTree>
    <p:extLst>
      <p:ext uri="{BB962C8B-B14F-4D97-AF65-F5344CB8AC3E}">
        <p14:creationId xmlns:p14="http://schemas.microsoft.com/office/powerpoint/2010/main" val="1990515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Peer influences </a:t>
            </a:r>
            <a:endParaRPr lang="en-US" dirty="0"/>
          </a:p>
        </p:txBody>
      </p:sp>
      <p:sp>
        <p:nvSpPr>
          <p:cNvPr id="3" name="Content Placeholder 2"/>
          <p:cNvSpPr>
            <a:spLocks noGrp="1"/>
          </p:cNvSpPr>
          <p:nvPr>
            <p:ph idx="1"/>
          </p:nvPr>
        </p:nvSpPr>
        <p:spPr>
          <a:xfrm>
            <a:off x="677334" y="1765301"/>
            <a:ext cx="8596668" cy="4276062"/>
          </a:xfrm>
        </p:spPr>
        <p:txBody>
          <a:bodyPr>
            <a:normAutofit lnSpcReduction="10000"/>
          </a:bodyPr>
          <a:lstStyle/>
          <a:p>
            <a:pPr>
              <a:lnSpc>
                <a:spcPct val="150000"/>
              </a:lnSpc>
            </a:pPr>
            <a:r>
              <a:rPr lang="en-US" dirty="0"/>
              <a:t>Peer pressure influences the decisions that children make. Antisocial behavior is strongly related to involvement with deviant peers. </a:t>
            </a:r>
            <a:endParaRPr lang="en-US" dirty="0" smtClean="0"/>
          </a:p>
          <a:p>
            <a:pPr>
              <a:lnSpc>
                <a:spcPct val="150000"/>
              </a:lnSpc>
            </a:pPr>
            <a:r>
              <a:rPr lang="en-US" dirty="0" smtClean="0"/>
              <a:t>Someone </a:t>
            </a:r>
            <a:r>
              <a:rPr lang="en-US" dirty="0"/>
              <a:t>will do something because his/her peers are doing it</a:t>
            </a:r>
            <a:r>
              <a:rPr lang="en-US" dirty="0" smtClean="0"/>
              <a:t>.</a:t>
            </a:r>
          </a:p>
          <a:p>
            <a:pPr>
              <a:lnSpc>
                <a:spcPct val="150000"/>
              </a:lnSpc>
            </a:pPr>
            <a:r>
              <a:rPr lang="en-US" dirty="0" smtClean="0"/>
              <a:t> </a:t>
            </a:r>
            <a:r>
              <a:rPr lang="en-US" dirty="0"/>
              <a:t>Peers play a big role in the approval of delinquent behavior, attachment, and allegiance to other peers. </a:t>
            </a:r>
            <a:endParaRPr lang="en-US" dirty="0" smtClean="0"/>
          </a:p>
          <a:p>
            <a:pPr>
              <a:lnSpc>
                <a:spcPct val="150000"/>
              </a:lnSpc>
            </a:pPr>
            <a:r>
              <a:rPr lang="en-US" dirty="0" smtClean="0"/>
              <a:t>Peer </a:t>
            </a:r>
            <a:r>
              <a:rPr lang="en-US" dirty="0"/>
              <a:t>pressure for deviance and antisocial behavior have been associated with adolescents. For example, some teens are introduced to drugs by their peers. Peers influence the decisions that the other friends make</a:t>
            </a:r>
            <a:r>
              <a:rPr lang="en-US" dirty="0" smtClean="0"/>
              <a:t>.</a:t>
            </a:r>
          </a:p>
          <a:p>
            <a:pPr>
              <a:lnSpc>
                <a:spcPct val="150000"/>
              </a:lnSpc>
            </a:pPr>
            <a:r>
              <a:rPr lang="en-US" dirty="0" smtClean="0"/>
              <a:t> </a:t>
            </a:r>
            <a:r>
              <a:rPr lang="en-US" dirty="0"/>
              <a:t>Co-offending is a common phenomenon with adolescents. </a:t>
            </a:r>
          </a:p>
        </p:txBody>
      </p:sp>
    </p:spTree>
    <p:extLst>
      <p:ext uri="{BB962C8B-B14F-4D97-AF65-F5344CB8AC3E}">
        <p14:creationId xmlns:p14="http://schemas.microsoft.com/office/powerpoint/2010/main" val="2022781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Instrument </a:t>
            </a:r>
          </a:p>
        </p:txBody>
      </p:sp>
      <p:sp>
        <p:nvSpPr>
          <p:cNvPr id="3" name="Content Placeholder 2"/>
          <p:cNvSpPr>
            <a:spLocks noGrp="1"/>
          </p:cNvSpPr>
          <p:nvPr>
            <p:ph idx="1"/>
          </p:nvPr>
        </p:nvSpPr>
        <p:spPr/>
        <p:txBody>
          <a:bodyPr/>
          <a:lstStyle/>
          <a:p>
            <a:r>
              <a:rPr lang="en-US" u="sng" dirty="0"/>
              <a:t>Degree of risk           </a:t>
            </a:r>
            <a:r>
              <a:rPr lang="en-US" b="1" u="sng" dirty="0"/>
              <a:t>score</a:t>
            </a:r>
          </a:p>
          <a:p>
            <a:r>
              <a:rPr lang="en-US" dirty="0"/>
              <a:t>High                            20-30</a:t>
            </a:r>
          </a:p>
          <a:p>
            <a:r>
              <a:rPr lang="en-US" dirty="0"/>
              <a:t>Medium                      </a:t>
            </a:r>
            <a:r>
              <a:rPr lang="en-US" dirty="0" smtClean="0"/>
              <a:t> 10-20</a:t>
            </a:r>
            <a:endParaRPr lang="en-US" dirty="0"/>
          </a:p>
          <a:p>
            <a:r>
              <a:rPr lang="en-US" dirty="0"/>
              <a:t>Low                              0-10</a:t>
            </a:r>
          </a:p>
          <a:p>
            <a:endParaRPr lang="en-US" dirty="0"/>
          </a:p>
        </p:txBody>
      </p:sp>
    </p:spTree>
    <p:extLst>
      <p:ext uri="{BB962C8B-B14F-4D97-AF65-F5344CB8AC3E}">
        <p14:creationId xmlns:p14="http://schemas.microsoft.com/office/powerpoint/2010/main" val="244751802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53</TotalTime>
  <Words>332</Words>
  <Application>Microsoft Office PowerPoint</Application>
  <PresentationFormat>Widescreen</PresentationFormat>
  <Paragraphs>25</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Trebuchet MS</vt:lpstr>
      <vt:lpstr>Wingdings 3</vt:lpstr>
      <vt:lpstr>Facet</vt:lpstr>
      <vt:lpstr>Chapter 9 Student’s Name Institutional Affiliation  Date</vt:lpstr>
      <vt:lpstr>Risk assessment  Sex/gender </vt:lpstr>
      <vt:lpstr>Drug and substance abuse</vt:lpstr>
      <vt:lpstr>Family relationships (parental control)</vt:lpstr>
      <vt:lpstr>Peer influences </vt:lpstr>
      <vt:lpstr>Instrument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from the class Student’s Name Institutional Affiliation  Date</dc:title>
  <dc:creator>hp</dc:creator>
  <cp:lastModifiedBy>hp</cp:lastModifiedBy>
  <cp:revision>8</cp:revision>
  <dcterms:created xsi:type="dcterms:W3CDTF">2020-05-02T19:05:57Z</dcterms:created>
  <dcterms:modified xsi:type="dcterms:W3CDTF">2020-05-10T20:12:28Z</dcterms:modified>
</cp:coreProperties>
</file>