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5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FD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44" d="100"/>
          <a:sy n="44" d="100"/>
        </p:scale>
        <p:origin x="5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4E656-6B27-4AB0-A772-7F7A33F66A9D}" type="datetimeFigureOut">
              <a:rPr lang="en-US" smtClean="0"/>
              <a:t>30-Sep-18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78F81-4939-4C59-A7FA-2EAADA518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1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any marketing endeavor, it is important to recognize the target market or audience/customer.</a:t>
            </a:r>
          </a:p>
          <a:p>
            <a:r>
              <a:rPr lang="en-US" dirty="0" smtClean="0"/>
              <a:t>This is one step towards understanding of the demographic features present in the target group. For example, age, income, geographical location, sex, social status and many more</a:t>
            </a:r>
          </a:p>
          <a:p>
            <a:r>
              <a:rPr lang="en-US" dirty="0" smtClean="0"/>
              <a:t>It is easily to capture the attention of the target customer once the marketer have understood who they are, what they want, and where they come from as well as their needs.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78F81-4939-4C59-A7FA-2EAADA518D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16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After identifying the target audience, it is time for the marketer to approach the target audience and listen to them</a:t>
            </a:r>
          </a:p>
          <a:p>
            <a:r>
              <a:rPr lang="en-US" dirty="0" smtClean="0"/>
              <a:t>This is an opportunity for the marketer to get information on what the client/customer wants fulfilled.</a:t>
            </a:r>
          </a:p>
          <a:p>
            <a:r>
              <a:rPr lang="en-US" dirty="0" smtClean="0"/>
              <a:t>The marketer should be able to create a strong relationship with eth customer </a:t>
            </a:r>
          </a:p>
          <a:p>
            <a:r>
              <a:rPr lang="en-US" dirty="0" smtClean="0"/>
              <a:t>It is important for the marketer to get the market gap right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78F81-4939-4C59-A7FA-2EAADA518D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933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a marketer, a right channel or channels of advertising is crucial in any marketing or advertising agenda. </a:t>
            </a:r>
          </a:p>
          <a:p>
            <a:r>
              <a:rPr lang="en-US" dirty="0" smtClean="0"/>
              <a:t>It is important to choose the right channel that will ensure that the customer gets the organization’s information in time and can go for the product or service on offer.</a:t>
            </a:r>
          </a:p>
          <a:p>
            <a:r>
              <a:rPr lang="en-US" dirty="0" smtClean="0"/>
              <a:t>Information ought to be clear and understandable to the consumer</a:t>
            </a:r>
          </a:p>
          <a:p>
            <a:r>
              <a:rPr lang="en-US" dirty="0" smtClean="0"/>
              <a:t>There are many channels that can be used to communicate to the customer. For example;</a:t>
            </a:r>
          </a:p>
          <a:p>
            <a:pPr marL="0" indent="0">
              <a:buNone/>
            </a:pPr>
            <a:r>
              <a:rPr lang="en-US" dirty="0" smtClean="0"/>
              <a:t>a. The social media such as Instagram, Facebook, Twitter, </a:t>
            </a:r>
            <a:r>
              <a:rPr lang="en-US" dirty="0" err="1" smtClean="0"/>
              <a:t>Linkedln</a:t>
            </a:r>
            <a:r>
              <a:rPr lang="en-US" dirty="0" smtClean="0"/>
              <a:t> and many more.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78F81-4939-4C59-A7FA-2EAADA518DB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29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target customer will like the product or service and buy if the marketer did the job well. </a:t>
            </a:r>
          </a:p>
          <a:p>
            <a:r>
              <a:rPr lang="en-US" dirty="0" smtClean="0"/>
              <a:t>However, the work of marketing and advertising does not end there, it is the duty of the marketer to press on and discover whether the client was satisfied.</a:t>
            </a:r>
          </a:p>
          <a:p>
            <a:r>
              <a:rPr lang="en-US" dirty="0" smtClean="0"/>
              <a:t>This calls for collection of feedback and find out what needs to be done to ensure maximum customer satisfaction.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78F81-4939-4C59-A7FA-2EAADA518D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0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661374"/>
            <a:ext cx="8825658" cy="772733"/>
          </a:xfrm>
        </p:spPr>
        <p:txBody>
          <a:bodyPr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Bradley Hand ITC" panose="03070402050302030203" pitchFamily="66" charset="0"/>
              </a:rPr>
              <a:t>Marketing and Advertising effort</a:t>
            </a:r>
            <a:endParaRPr lang="en-US" sz="4000" b="1" dirty="0">
              <a:solidFill>
                <a:srgbClr val="C0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2743200"/>
            <a:ext cx="8825658" cy="2756079"/>
          </a:xfrm>
        </p:spPr>
        <p:txBody>
          <a:bodyPr/>
          <a:lstStyle/>
          <a:p>
            <a:r>
              <a:rPr lang="en-US" dirty="0" smtClean="0"/>
              <a:t>Name:</a:t>
            </a:r>
          </a:p>
          <a:p>
            <a:r>
              <a:rPr lang="en-US" dirty="0" smtClean="0"/>
              <a:t>Course name:</a:t>
            </a:r>
          </a:p>
          <a:p>
            <a:r>
              <a:rPr lang="en-US" dirty="0" smtClean="0"/>
              <a:t>Course code:</a:t>
            </a:r>
          </a:p>
          <a:p>
            <a:r>
              <a:rPr lang="en-US" dirty="0" smtClean="0"/>
              <a:t>School:</a:t>
            </a:r>
          </a:p>
          <a:p>
            <a:r>
              <a:rPr lang="en-US" dirty="0" smtClean="0"/>
              <a:t>Instructor:</a:t>
            </a:r>
          </a:p>
          <a:p>
            <a:r>
              <a:rPr lang="en-US" dirty="0" smtClean="0"/>
              <a:t>Date:</a:t>
            </a:r>
          </a:p>
        </p:txBody>
      </p:sp>
    </p:spTree>
    <p:extLst>
      <p:ext uri="{BB962C8B-B14F-4D97-AF65-F5344CB8AC3E}">
        <p14:creationId xmlns:p14="http://schemas.microsoft.com/office/powerpoint/2010/main" val="324161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4951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Target audience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502230"/>
            <a:ext cx="5427143" cy="4746170"/>
          </a:xfrm>
        </p:spPr>
        <p:txBody>
          <a:bodyPr/>
          <a:lstStyle/>
          <a:p>
            <a:r>
              <a:rPr lang="en-US" dirty="0" smtClean="0"/>
              <a:t>Any marketer should right from the start understand the target customer and discover a number of things such as;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smtClean="0"/>
              <a:t>What are their needs/wants?</a:t>
            </a:r>
          </a:p>
          <a:p>
            <a:pPr marL="457200" indent="-457200">
              <a:buAutoNum type="arabicPeriod"/>
            </a:pPr>
            <a:r>
              <a:rPr lang="en-US" dirty="0" smtClean="0"/>
              <a:t>How can the needs be satisfied?</a:t>
            </a:r>
          </a:p>
          <a:p>
            <a:pPr marL="457200" indent="-457200">
              <a:buFont typeface="Wingdings 3" charset="2"/>
              <a:buAutoNum type="arabicPeriod"/>
            </a:pPr>
            <a:r>
              <a:rPr lang="en-US" dirty="0" smtClean="0"/>
              <a:t>Their age, social status, marital status, sex, religion </a:t>
            </a:r>
            <a:r>
              <a:rPr lang="en-US" dirty="0" smtClean="0"/>
              <a:t>etc.</a:t>
            </a:r>
            <a:r>
              <a:rPr lang="en-US" dirty="0" smtClean="0"/>
              <a:t>  </a:t>
            </a:r>
            <a:r>
              <a:rPr lang="en-US" dirty="0"/>
              <a:t>(Dave, 2011</a:t>
            </a:r>
            <a:r>
              <a:rPr lang="en-US" dirty="0" smtClean="0"/>
              <a:t>).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436" y="1502229"/>
            <a:ext cx="5527343" cy="424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78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Listen to the target audience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052918"/>
            <a:ext cx="6603774" cy="419548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Listening to the customers to get crucial information</a:t>
            </a:r>
          </a:p>
          <a:p>
            <a:pPr marL="0" indent="0">
              <a:buNone/>
            </a:pPr>
            <a:r>
              <a:rPr lang="en-US" dirty="0" smtClean="0"/>
              <a:t>For example,;</a:t>
            </a:r>
          </a:p>
          <a:p>
            <a:pPr marL="457200" indent="-457200">
              <a:buAutoNum type="alphaLcPeriod"/>
            </a:pPr>
            <a:r>
              <a:rPr lang="en-US" dirty="0" smtClean="0"/>
              <a:t>Their needs</a:t>
            </a:r>
          </a:p>
          <a:p>
            <a:pPr marL="457200" indent="-457200">
              <a:buAutoNum type="alphaLcPeriod"/>
            </a:pPr>
            <a:r>
              <a:rPr lang="en-US" dirty="0"/>
              <a:t>M</a:t>
            </a:r>
            <a:r>
              <a:rPr lang="en-US" dirty="0" smtClean="0"/>
              <a:t>arket gaps they have identified in the market</a:t>
            </a:r>
          </a:p>
          <a:p>
            <a:pPr marL="457200" indent="-457200">
              <a:buAutoNum type="alphaLcPeriod"/>
            </a:pPr>
            <a:r>
              <a:rPr lang="en-US" dirty="0" smtClean="0"/>
              <a:t>What they like e.g. sports</a:t>
            </a:r>
          </a:p>
          <a:p>
            <a:pPr marL="457200" indent="-457200">
              <a:buAutoNum type="alphaLcPeriod"/>
            </a:pPr>
            <a:r>
              <a:rPr lang="en-US" dirty="0" smtClean="0"/>
              <a:t>How they would wish their want satisfied.</a:t>
            </a:r>
          </a:p>
          <a:p>
            <a:pPr marL="0" indent="0">
              <a:buNone/>
            </a:pPr>
            <a:r>
              <a:rPr lang="en-US" dirty="0" smtClean="0"/>
              <a:t>Information can be captured using;</a:t>
            </a:r>
          </a:p>
          <a:p>
            <a:pPr marL="457200" indent="-457200">
              <a:buAutoNum type="alphaLcPeriod"/>
            </a:pPr>
            <a:r>
              <a:rPr lang="en-US" dirty="0" smtClean="0"/>
              <a:t>Questionnaires</a:t>
            </a:r>
          </a:p>
          <a:p>
            <a:pPr marL="457200" indent="-457200">
              <a:buAutoNum type="alphaLcPeriod"/>
            </a:pPr>
            <a:r>
              <a:rPr lang="en-US" dirty="0" smtClean="0"/>
              <a:t>Interviews </a:t>
            </a:r>
          </a:p>
          <a:p>
            <a:pPr marL="457200" indent="-457200">
              <a:buFont typeface="Wingdings 3" charset="2"/>
              <a:buAutoNum type="alphaLcPeriod"/>
            </a:pPr>
            <a:r>
              <a:rPr lang="en-US" dirty="0" smtClean="0"/>
              <a:t>Observation </a:t>
            </a:r>
            <a:r>
              <a:rPr lang="en-US" dirty="0"/>
              <a:t> (Dave, </a:t>
            </a:r>
            <a:r>
              <a:rPr lang="en-US" dirty="0" smtClean="0"/>
              <a:t>2011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878" y="2052918"/>
            <a:ext cx="3507922" cy="419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87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58368"/>
          </a:xfrm>
        </p:spPr>
        <p:txBody>
          <a:bodyPr/>
          <a:lstStyle/>
          <a:p>
            <a:r>
              <a:rPr lang="en-US" sz="3600" dirty="0" smtClean="0">
                <a:solidFill>
                  <a:srgbClr val="FFFF00"/>
                </a:solidFill>
              </a:rPr>
              <a:t>Choose the best channel of marketing 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052918"/>
            <a:ext cx="4949145" cy="4195481"/>
          </a:xfrm>
        </p:spPr>
        <p:txBody>
          <a:bodyPr/>
          <a:lstStyle/>
          <a:p>
            <a:r>
              <a:rPr lang="en-US" dirty="0" smtClean="0"/>
              <a:t>There </a:t>
            </a:r>
            <a:r>
              <a:rPr lang="en-US" dirty="0"/>
              <a:t>are many channels that can be used to communicate to the customer. For example;</a:t>
            </a:r>
          </a:p>
          <a:p>
            <a:pPr marL="0" indent="0">
              <a:buNone/>
            </a:pPr>
            <a:r>
              <a:rPr lang="en-US" dirty="0"/>
              <a:t>a. The social media such as Instagram, Facebook, Twitter, </a:t>
            </a:r>
            <a:r>
              <a:rPr lang="en-US" dirty="0" smtClean="0"/>
              <a:t>LinkedIn </a:t>
            </a:r>
            <a:r>
              <a:rPr lang="en-US" dirty="0"/>
              <a:t>and many more.</a:t>
            </a:r>
          </a:p>
          <a:p>
            <a:pPr marL="0" indent="0">
              <a:buNone/>
            </a:pPr>
            <a:r>
              <a:rPr lang="en-US" dirty="0" smtClean="0"/>
              <a:t>The customer should be able to get the information in time and well </a:t>
            </a:r>
            <a:r>
              <a:rPr lang="en-US" dirty="0"/>
              <a:t>detailed (</a:t>
            </a:r>
            <a:r>
              <a:rPr lang="en-US" dirty="0" smtClean="0"/>
              <a:t>Dave, 2011).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257" y="2223407"/>
            <a:ext cx="5464629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65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Sell and search for feedback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853248"/>
            <a:ext cx="5630863" cy="439515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target customer will like the product or service and buy if the marketer did the job well. </a:t>
            </a:r>
          </a:p>
          <a:p>
            <a:r>
              <a:rPr lang="en-US" dirty="0" smtClean="0"/>
              <a:t>However, the work of marketing and advertising does not end there, it is the duty of the marketer to press on and discover whether the client was satisfied.</a:t>
            </a:r>
          </a:p>
          <a:p>
            <a:r>
              <a:rPr lang="en-US" dirty="0" smtClean="0"/>
              <a:t>This calls for collection of feedback and find out what needs to be done to ensure maximum customer satisfaction. </a:t>
            </a:r>
          </a:p>
          <a:p>
            <a:r>
              <a:rPr lang="en-US" dirty="0" smtClean="0"/>
              <a:t>For example, need for innovation, re-branding among many other ways to improve and develop a </a:t>
            </a:r>
            <a:r>
              <a:rPr lang="en-US" dirty="0"/>
              <a:t>product (Dave, </a:t>
            </a:r>
            <a:r>
              <a:rPr lang="en-US" dirty="0" smtClean="0"/>
              <a:t>2011</a:t>
            </a:r>
            <a:r>
              <a:rPr lang="en-US" dirty="0" smtClean="0"/>
              <a:t>).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976" y="1853247"/>
            <a:ext cx="5719082" cy="413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80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009934"/>
            <a:ext cx="3401064" cy="655093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3"/>
                </a:solidFill>
              </a:rPr>
              <a:t>Target Audience </a:t>
            </a:r>
            <a:endParaRPr lang="en-US" sz="2800" dirty="0">
              <a:solidFill>
                <a:schemeClr val="accent3"/>
              </a:solidFill>
            </a:endParaRPr>
          </a:p>
        </p:txBody>
      </p:sp>
      <p:pic>
        <p:nvPicPr>
          <p:cNvPr id="5" name="10 Ways to Learn About Your Target Audienc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84725" y="1665027"/>
            <a:ext cx="6706690" cy="399879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1665028"/>
            <a:ext cx="3401063" cy="410797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topic relates to the understanding that are a marketer need to develop about the target audience. This topic related to the marketing agenda of the class </a:t>
            </a:r>
            <a:r>
              <a:rPr lang="en-US" sz="2000" dirty="0"/>
              <a:t>readings </a:t>
            </a:r>
            <a:r>
              <a:rPr lang="en-US" sz="2000" dirty="0" smtClean="0"/>
              <a:t>(Dave</a:t>
            </a:r>
            <a:r>
              <a:rPr lang="en-US" sz="2000" dirty="0"/>
              <a:t>, 2011</a:t>
            </a:r>
            <a:r>
              <a:rPr lang="en-US" sz="2000" dirty="0" smtClean="0"/>
              <a:t>)</a:t>
            </a:r>
            <a:r>
              <a:rPr lang="en-US" sz="2000" dirty="0" smtClean="0"/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974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Questions for discussion </a:t>
            </a: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853248"/>
            <a:ext cx="9403742" cy="4395151"/>
          </a:xfrm>
        </p:spPr>
        <p:txBody>
          <a:bodyPr/>
          <a:lstStyle/>
          <a:p>
            <a:r>
              <a:rPr lang="en-US" dirty="0" smtClean="0"/>
              <a:t>What is the impact of the marketer to production or manufacturing?</a:t>
            </a:r>
          </a:p>
          <a:p>
            <a:r>
              <a:rPr lang="en-US" dirty="0" smtClean="0"/>
              <a:t>Is the customer always right? Why?</a:t>
            </a:r>
          </a:p>
          <a:p>
            <a:r>
              <a:rPr lang="en-US" dirty="0" smtClean="0"/>
              <a:t>What is the right way to deal with customer complaints?</a:t>
            </a:r>
          </a:p>
          <a:p>
            <a:r>
              <a:rPr lang="en-US" dirty="0" smtClean="0"/>
              <a:t>Which is the best marketing channel for college students for food products/joint and why?</a:t>
            </a:r>
          </a:p>
          <a:p>
            <a:r>
              <a:rPr lang="en-US" dirty="0" smtClean="0"/>
              <a:t>What is the difference between marketing and </a:t>
            </a:r>
            <a:r>
              <a:rPr lang="en-US" dirty="0" smtClean="0"/>
              <a:t>advertising.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8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052918"/>
            <a:ext cx="9403742" cy="4195481"/>
          </a:xfrm>
        </p:spPr>
        <p:txBody>
          <a:bodyPr/>
          <a:lstStyle/>
          <a:p>
            <a:r>
              <a:rPr lang="en-US" dirty="0" smtClean="0"/>
              <a:t>Dave </a:t>
            </a:r>
            <a:r>
              <a:rPr lang="en-US" dirty="0" err="1" smtClean="0"/>
              <a:t>Kerpen</a:t>
            </a:r>
            <a:r>
              <a:rPr lang="en-US" dirty="0" smtClean="0"/>
              <a:t>, (2011).  </a:t>
            </a:r>
            <a:r>
              <a:rPr lang="en-US" i="1" dirty="0" smtClean="0"/>
              <a:t>Likeable Social Media</a:t>
            </a:r>
            <a:r>
              <a:rPr lang="en-US" dirty="0" smtClean="0"/>
              <a:t>; How to delight your customers, create an irresistible brand, and be generally amazing on Facebook (and other social  network); summer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292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1951630"/>
            <a:ext cx="9404723" cy="1296537"/>
          </a:xfrm>
        </p:spPr>
        <p:txBody>
          <a:bodyPr/>
          <a:lstStyle/>
          <a:p>
            <a:pPr algn="ctr"/>
            <a:r>
              <a:rPr lang="en-US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</a:rPr>
              <a:t>END</a:t>
            </a:r>
            <a:endParaRPr lang="en-US" sz="7200" dirty="0">
              <a:solidFill>
                <a:schemeClr val="accent3">
                  <a:lumMod val="60000"/>
                  <a:lumOff val="40000"/>
                </a:schemeClr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4208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102</TotalTime>
  <Words>731</Words>
  <Application>Microsoft Office PowerPoint</Application>
  <PresentationFormat>Widescreen</PresentationFormat>
  <Paragraphs>62</Paragraphs>
  <Slides>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Bradley Hand ITC</vt:lpstr>
      <vt:lpstr>Calibri</vt:lpstr>
      <vt:lpstr>Century Gothic</vt:lpstr>
      <vt:lpstr>Wingdings 3</vt:lpstr>
      <vt:lpstr>Ion</vt:lpstr>
      <vt:lpstr>Marketing and Advertising effort</vt:lpstr>
      <vt:lpstr>Target audience </vt:lpstr>
      <vt:lpstr>Listen to the target audience</vt:lpstr>
      <vt:lpstr>Choose the best channel of marketing </vt:lpstr>
      <vt:lpstr>Sell and search for feedback</vt:lpstr>
      <vt:lpstr>Target Audience </vt:lpstr>
      <vt:lpstr>Questions for discussion </vt:lpstr>
      <vt:lpstr>Reference </vt:lpstr>
      <vt:lpstr>END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mwololo samuel</dc:creator>
  <cp:lastModifiedBy>mwololo samuel</cp:lastModifiedBy>
  <cp:revision>15</cp:revision>
  <dcterms:created xsi:type="dcterms:W3CDTF">2018-09-29T23:34:54Z</dcterms:created>
  <dcterms:modified xsi:type="dcterms:W3CDTF">2018-09-30T07:22:01Z</dcterms:modified>
</cp:coreProperties>
</file>