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64"/>
  </p:notesMasterIdLst>
  <p:handoutMasterIdLst>
    <p:handoutMasterId r:id="rId65"/>
  </p:handoutMasterIdLst>
  <p:sldIdLst>
    <p:sldId id="301" r:id="rId3"/>
    <p:sldId id="306" r:id="rId4"/>
    <p:sldId id="307" r:id="rId5"/>
    <p:sldId id="308" r:id="rId6"/>
    <p:sldId id="319" r:id="rId7"/>
    <p:sldId id="309" r:id="rId8"/>
    <p:sldId id="310" r:id="rId9"/>
    <p:sldId id="311" r:id="rId10"/>
    <p:sldId id="314" r:id="rId11"/>
    <p:sldId id="315" r:id="rId12"/>
    <p:sldId id="320" r:id="rId13"/>
    <p:sldId id="318" r:id="rId14"/>
    <p:sldId id="321" r:id="rId15"/>
    <p:sldId id="322" r:id="rId16"/>
    <p:sldId id="323" r:id="rId17"/>
    <p:sldId id="381" r:id="rId18"/>
    <p:sldId id="325" r:id="rId19"/>
    <p:sldId id="326" r:id="rId20"/>
    <p:sldId id="329" r:id="rId21"/>
    <p:sldId id="330" r:id="rId22"/>
    <p:sldId id="331" r:id="rId23"/>
    <p:sldId id="332" r:id="rId24"/>
    <p:sldId id="334" r:id="rId25"/>
    <p:sldId id="335" r:id="rId26"/>
    <p:sldId id="336" r:id="rId27"/>
    <p:sldId id="337" r:id="rId28"/>
    <p:sldId id="338" r:id="rId29"/>
    <p:sldId id="339" r:id="rId30"/>
    <p:sldId id="340" r:id="rId31"/>
    <p:sldId id="341" r:id="rId32"/>
    <p:sldId id="342" r:id="rId33"/>
    <p:sldId id="343" r:id="rId34"/>
    <p:sldId id="344" r:id="rId35"/>
    <p:sldId id="345" r:id="rId36"/>
    <p:sldId id="346" r:id="rId37"/>
    <p:sldId id="347" r:id="rId38"/>
    <p:sldId id="348" r:id="rId39"/>
    <p:sldId id="349" r:id="rId40"/>
    <p:sldId id="350" r:id="rId41"/>
    <p:sldId id="351" r:id="rId42"/>
    <p:sldId id="352" r:id="rId43"/>
    <p:sldId id="353" r:id="rId44"/>
    <p:sldId id="354" r:id="rId45"/>
    <p:sldId id="358" r:id="rId46"/>
    <p:sldId id="359" r:id="rId47"/>
    <p:sldId id="360" r:id="rId48"/>
    <p:sldId id="361" r:id="rId49"/>
    <p:sldId id="362" r:id="rId50"/>
    <p:sldId id="363" r:id="rId51"/>
    <p:sldId id="364" r:id="rId52"/>
    <p:sldId id="365" r:id="rId53"/>
    <p:sldId id="366" r:id="rId54"/>
    <p:sldId id="367" r:id="rId55"/>
    <p:sldId id="370" r:id="rId56"/>
    <p:sldId id="371" r:id="rId57"/>
    <p:sldId id="372" r:id="rId58"/>
    <p:sldId id="373" r:id="rId59"/>
    <p:sldId id="374" r:id="rId60"/>
    <p:sldId id="375" r:id="rId61"/>
    <p:sldId id="376" r:id="rId62"/>
    <p:sldId id="305" r:id="rId6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11" autoAdjust="0"/>
    <p:restoredTop sz="96404" autoAdjust="0"/>
  </p:normalViewPr>
  <p:slideViewPr>
    <p:cSldViewPr snapToGrid="0" snapToObjects="1">
      <p:cViewPr varScale="1">
        <p:scale>
          <a:sx n="50" d="100"/>
          <a:sy n="50" d="100"/>
        </p:scale>
        <p:origin x="2016" y="176"/>
      </p:cViewPr>
      <p:guideLst>
        <p:guide orient="horz" pos="2160"/>
        <p:guide pos="2880"/>
      </p:guideLst>
    </p:cSldViewPr>
  </p:slideViewPr>
  <p:outlineViewPr>
    <p:cViewPr>
      <p:scale>
        <a:sx n="33" d="100"/>
        <a:sy n="33" d="100"/>
      </p:scale>
      <p:origin x="0" y="-1993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10/19/18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09911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cap="none" dirty="0">
                <a:solidFill>
                  <a:schemeClr val="tx1"/>
                </a:solidFill>
                <a:effectLst/>
                <a:latin typeface="Arial" panose="020B0604020202020204" pitchFamily="34" charset="0"/>
                <a:ea typeface="Arial"/>
                <a:cs typeface="Arial"/>
                <a:sym typeface="Arial"/>
              </a:rPr>
              <a:t>These questions get</a:t>
            </a:r>
            <a:r>
              <a:rPr lang="en-US" sz="1200" b="0" i="0" u="none" strike="noStrike" kern="1200" cap="none" baseline="0" dirty="0">
                <a:solidFill>
                  <a:schemeClr val="tx1"/>
                </a:solidFill>
                <a:effectLst/>
                <a:latin typeface="Arial" panose="020B0604020202020204" pitchFamily="34" charset="0"/>
                <a:ea typeface="Arial"/>
                <a:cs typeface="Arial"/>
                <a:sym typeface="Arial"/>
              </a:rPr>
              <a:t> to the issue of how to monetize the ARES system.</a:t>
            </a:r>
            <a:r>
              <a:rPr lang="en-US" sz="1200" b="0" i="0" u="none" strike="noStrike" kern="1200" cap="none" dirty="0">
                <a:solidFill>
                  <a:schemeClr val="tx1"/>
                </a:solidFill>
                <a:effectLst/>
                <a:latin typeface="Arial" panose="020B0604020202020204" pitchFamily="34" charset="0"/>
                <a:ea typeface="Arial"/>
                <a:cs typeface="Arial"/>
                <a:sym typeface="Arial"/>
              </a:rPr>
              <a:t> </a:t>
            </a:r>
          </a:p>
          <a:p>
            <a:pPr marL="171450" indent="-171450">
              <a:buFont typeface="Arial" panose="020B0604020202020204" pitchFamily="34" charset="0"/>
              <a:buChar char="•"/>
            </a:pPr>
            <a:r>
              <a:rPr lang="en-US" sz="1200" b="0" i="0" u="none" strike="noStrike" kern="1200" cap="none" dirty="0">
                <a:solidFill>
                  <a:schemeClr val="tx1"/>
                </a:solidFill>
                <a:effectLst/>
                <a:latin typeface="Arial" panose="020B0604020202020204" pitchFamily="34" charset="0"/>
                <a:ea typeface="Arial"/>
                <a:cs typeface="Arial"/>
                <a:sym typeface="Arial"/>
              </a:rPr>
              <a:t>Provide a setting for students “to assess, evaluate, and apply emerging information technology to business.” (One of the major goals of the text from Chapter 1.)</a:t>
            </a:r>
          </a:p>
          <a:p>
            <a:pPr marL="171450" indent="-171450">
              <a:buFont typeface="Arial" panose="020B0604020202020204" pitchFamily="34" charset="0"/>
              <a:buChar char="•"/>
            </a:pPr>
            <a:r>
              <a:rPr lang="en-US" sz="1200" b="0" i="0" u="none" strike="noStrike" kern="1200" cap="none" dirty="0">
                <a:solidFill>
                  <a:schemeClr val="tx1"/>
                </a:solidFill>
                <a:effectLst/>
                <a:latin typeface="Arial" panose="020B0604020202020204" pitchFamily="34" charset="0"/>
                <a:ea typeface="Arial"/>
                <a:cs typeface="Arial"/>
                <a:sym typeface="Arial"/>
              </a:rPr>
              <a:t>Connect applications of IS to the fundamentals presented in Chapters 1–6.</a:t>
            </a:r>
          </a:p>
          <a:p>
            <a:pPr marL="171450" indent="-171450">
              <a:buFont typeface="Arial" panose="020B0604020202020204" pitchFamily="34" charset="0"/>
              <a:buChar char="•"/>
            </a:pPr>
            <a:r>
              <a:rPr lang="en-US" sz="1200" b="0" i="0" u="none" strike="noStrike" kern="1200" cap="none" dirty="0">
                <a:solidFill>
                  <a:schemeClr val="tx1"/>
                </a:solidFill>
                <a:effectLst/>
                <a:latin typeface="Arial" panose="020B0604020202020204" pitchFamily="34" charset="0"/>
                <a:ea typeface="Arial"/>
                <a:cs typeface="Arial"/>
                <a:sym typeface="Arial"/>
              </a:rPr>
              <a:t>Show a realistic application of digital reality + cloud technology.</a:t>
            </a:r>
          </a:p>
          <a:p>
            <a:pPr marL="171450" indent="-171450">
              <a:buFont typeface="Arial" panose="020B0604020202020204" pitchFamily="34" charset="0"/>
              <a:buChar char="•"/>
            </a:pPr>
            <a:r>
              <a:rPr lang="en-US" sz="1200" b="0" i="0" u="none" strike="noStrike" kern="1200" cap="none" dirty="0">
                <a:solidFill>
                  <a:schemeClr val="tx1"/>
                </a:solidFill>
                <a:effectLst/>
                <a:latin typeface="Arial" panose="020B0604020202020204" pitchFamily="34" charset="0"/>
                <a:ea typeface="Arial"/>
                <a:cs typeface="Arial"/>
                <a:sym typeface="Arial"/>
              </a:rPr>
              <a:t>Demonstrate the need for, the creation of, and some of the issues involving an inter-enterprise IS.</a:t>
            </a:r>
          </a:p>
          <a:p>
            <a:pPr marL="171450" indent="-171450">
              <a:buFont typeface="Arial" panose="020B0604020202020204" pitchFamily="34" charset="0"/>
              <a:buChar char="•"/>
            </a:pPr>
            <a:r>
              <a:rPr lang="en-US" sz="1200" b="0" i="0" u="none" strike="noStrike" kern="1200" cap="none" dirty="0">
                <a:solidFill>
                  <a:schemeClr val="tx1"/>
                </a:solidFill>
                <a:effectLst/>
                <a:latin typeface="Arial" panose="020B0604020202020204" pitchFamily="34" charset="0"/>
                <a:ea typeface="Arial"/>
                <a:cs typeface="Arial"/>
                <a:sym typeface="Arial"/>
              </a:rPr>
              <a:t>Illustrate one realistic outcome for a startup … the originator, here Dr. Flores, cannot make a go of it, so an investor buys it for pennies on the dollar and changes the strategy. Will there be success?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81577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This is a simplified view of a three-activity process for approving customer</a:t>
            </a:r>
            <a:r>
              <a:rPr lang="en-US" baseline="0" dirty="0"/>
              <a:t> </a:t>
            </a:r>
            <a:r>
              <a:rPr lang="en-US" dirty="0"/>
              <a:t>orders.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267685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cap="none" baseline="0" dirty="0">
                <a:solidFill>
                  <a:schemeClr val="tx1"/>
                </a:solidFill>
                <a:latin typeface="Arial" panose="020B0604020202020204" pitchFamily="34" charset="0"/>
                <a:ea typeface="Arial"/>
                <a:cs typeface="Arial"/>
                <a:sym typeface="Arial"/>
              </a:rPr>
              <a:t>Structured processes </a:t>
            </a:r>
            <a:r>
              <a:rPr lang="en-US" sz="1200" b="0" i="0" u="none" strike="noStrike" kern="1200" cap="none" baseline="0" dirty="0">
                <a:solidFill>
                  <a:schemeClr val="tx1"/>
                </a:solidFill>
                <a:latin typeface="Arial" panose="020B0604020202020204" pitchFamily="34" charset="0"/>
                <a:ea typeface="Arial"/>
                <a:cs typeface="Arial"/>
                <a:sym typeface="Arial"/>
              </a:rPr>
              <a:t>are formally defined, standardized processes involving day-to-day operations: accepting a return, placing an order, purchasing raw materials, and so forth.</a:t>
            </a:r>
          </a:p>
          <a:p>
            <a:r>
              <a:rPr lang="en-US" sz="1200" b="1" i="0" u="none" strike="noStrike" kern="1200" cap="none" baseline="0" dirty="0">
                <a:solidFill>
                  <a:schemeClr val="tx1"/>
                </a:solidFill>
                <a:latin typeface="Arial" panose="020B0604020202020204" pitchFamily="34" charset="0"/>
                <a:ea typeface="Arial"/>
                <a:cs typeface="Arial"/>
                <a:sym typeface="Arial"/>
              </a:rPr>
              <a:t>Dynamic processes </a:t>
            </a:r>
            <a:r>
              <a:rPr lang="en-US" sz="1200" b="0" i="0" u="none" strike="noStrike" kern="1200" cap="none" baseline="0" dirty="0">
                <a:solidFill>
                  <a:schemeClr val="tx1"/>
                </a:solidFill>
                <a:latin typeface="Arial" panose="020B0604020202020204" pitchFamily="34" charset="0"/>
                <a:ea typeface="Arial"/>
                <a:cs typeface="Arial"/>
                <a:sym typeface="Arial"/>
              </a:rPr>
              <a:t>are flexible, informal, and adaptive processes normally involving strategic and less structured managerial decisions and activities.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07954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a:t>
            </a:r>
            <a:r>
              <a:rPr lang="en-US" baseline="0" dirty="0"/>
              <a:t> workgroups represent</a:t>
            </a:r>
            <a:r>
              <a:rPr lang="en-US" dirty="0"/>
              <a:t> six of the nine</a:t>
            </a:r>
            <a:r>
              <a:rPr lang="en-US" baseline="0" dirty="0"/>
              <a:t> value-added activities.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960706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a:t>
            </a:r>
            <a:r>
              <a:rPr lang="en-US" baseline="0" dirty="0"/>
              <a:t> workgroups represent</a:t>
            </a:r>
            <a:r>
              <a:rPr lang="en-US" dirty="0"/>
              <a:t> six of the nine</a:t>
            </a:r>
            <a:r>
              <a:rPr lang="en-US" baseline="0" dirty="0"/>
              <a:t> value-added activities.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008533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Tx/>
              <a:buChar char="•"/>
            </a:pPr>
            <a:r>
              <a:rPr lang="en-US" sz="1200" b="0" i="0" u="none" strike="noStrike" kern="1200" cap="none" baseline="0" dirty="0">
                <a:solidFill>
                  <a:schemeClr val="tx1"/>
                </a:solidFill>
                <a:latin typeface="Arial" panose="020B0604020202020204" pitchFamily="34" charset="0"/>
                <a:ea typeface="Arial"/>
                <a:cs typeface="Arial"/>
                <a:sym typeface="Arial"/>
              </a:rPr>
              <a:t>Processes are used at three levels of organizational scope: workgroup, enterprise, and inter-enterprise.</a:t>
            </a:r>
          </a:p>
          <a:p>
            <a:pPr marL="171450" marR="0" indent="-171450" algn="l" defTabSz="914400" rtl="0" eaLnBrk="1" fontAlgn="auto" latinLnBrk="0" hangingPunct="1">
              <a:lnSpc>
                <a:spcPct val="100000"/>
              </a:lnSpc>
              <a:spcBef>
                <a:spcPct val="0"/>
              </a:spcBef>
              <a:spcAft>
                <a:spcPts val="0"/>
              </a:spcAft>
              <a:buClrTx/>
              <a:buSzTx/>
              <a:buFontTx/>
              <a:buChar char="•"/>
              <a:tabLst/>
              <a:defRPr/>
            </a:pPr>
            <a:r>
              <a:rPr lang="en-US" sz="1200" b="0" i="0" u="none" strike="noStrike" kern="1200" cap="none" baseline="0" dirty="0">
                <a:solidFill>
                  <a:schemeClr val="tx1"/>
                </a:solidFill>
                <a:latin typeface="Arial" panose="020B0604020202020204" pitchFamily="34" charset="0"/>
                <a:ea typeface="Arial"/>
                <a:cs typeface="Arial"/>
                <a:sym typeface="Arial"/>
              </a:rPr>
              <a:t>C</a:t>
            </a:r>
            <a:r>
              <a:rPr lang="en-US" dirty="0"/>
              <a:t>haracteristics of departmental information systems are summarized in Workgroup. Often, procedures are formalized in documentation, and users frequently receive formal training in use of those procedures.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998110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Processes are means people use to organize an activity to achieve organization’s goals. </a:t>
            </a:r>
          </a:p>
          <a:p>
            <a:pPr fontAlgn="auto">
              <a:spcBef>
                <a:spcPts val="0"/>
              </a:spcBef>
              <a:spcAft>
                <a:spcPts val="0"/>
              </a:spcAft>
              <a:defRPr/>
            </a:pPr>
            <a:r>
              <a:rPr lang="en-US" dirty="0"/>
              <a:t>Two dimensions of process quality are efficiency and effectiveness.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825204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An information silo exists when data are isolated in separated information systems.</a:t>
            </a:r>
          </a:p>
          <a:p>
            <a:pPr fontAlgn="auto">
              <a:spcBef>
                <a:spcPts val="0"/>
              </a:spcBef>
              <a:spcAft>
                <a:spcPts val="0"/>
              </a:spcAft>
              <a:defRPr/>
            </a:pPr>
            <a:r>
              <a:rPr lang="en-US" dirty="0"/>
              <a:t>Information system silos arise when:</a:t>
            </a:r>
          </a:p>
          <a:p>
            <a:pPr marL="171450" indent="-171450" fontAlgn="auto">
              <a:spcBef>
                <a:spcPts val="0"/>
              </a:spcBef>
              <a:spcAft>
                <a:spcPts val="0"/>
              </a:spcAft>
              <a:buFont typeface="Arial" pitchFamily="34" charset="0"/>
              <a:buChar char="•"/>
              <a:defRPr/>
            </a:pPr>
            <a:r>
              <a:rPr lang="en-US" dirty="0"/>
              <a:t>IS supports departmental processes rather than enterprise-level processes. </a:t>
            </a:r>
          </a:p>
          <a:p>
            <a:pPr marL="171450" indent="-171450" fontAlgn="auto">
              <a:spcBef>
                <a:spcPts val="0"/>
              </a:spcBef>
              <a:spcAft>
                <a:spcPts val="0"/>
              </a:spcAft>
              <a:buFont typeface="Arial" pitchFamily="34" charset="0"/>
              <a:buChar char="•"/>
              <a:defRPr/>
            </a:pPr>
            <a:r>
              <a:rPr lang="en-US" dirty="0"/>
              <a:t>Personal and workgroup support applications are created over time.</a:t>
            </a:r>
          </a:p>
          <a:p>
            <a:pPr marL="171450" indent="-171450" fontAlgn="auto">
              <a:spcBef>
                <a:spcPts val="0"/>
              </a:spcBef>
              <a:spcAft>
                <a:spcPts val="0"/>
              </a:spcAft>
              <a:buFont typeface="Arial" pitchFamily="34" charset="0"/>
              <a:buChar char="•"/>
              <a:defRPr/>
            </a:pPr>
            <a:r>
              <a:rPr lang="en-US" dirty="0"/>
              <a:t>Organizations grow, especially by merger and acquisitions.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84899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This table summarizes problems of information silos. </a:t>
            </a:r>
          </a:p>
          <a:p>
            <a:pPr marL="171450" indent="-171450" fontAlgn="auto">
              <a:spcBef>
                <a:spcPts val="0"/>
              </a:spcBef>
              <a:spcAft>
                <a:spcPts val="0"/>
              </a:spcAft>
              <a:buFont typeface="Arial" pitchFamily="34" charset="0"/>
              <a:buChar char="•"/>
              <a:defRPr/>
            </a:pPr>
            <a:r>
              <a:rPr lang="en-US" dirty="0"/>
              <a:t>Duplicated and inconsistent data</a:t>
            </a:r>
          </a:p>
          <a:p>
            <a:pPr marL="171450" indent="-171450" fontAlgn="auto">
              <a:spcBef>
                <a:spcPts val="0"/>
              </a:spcBef>
              <a:spcAft>
                <a:spcPts val="0"/>
              </a:spcAft>
              <a:buFont typeface="Arial" pitchFamily="34" charset="0"/>
              <a:buChar char="•"/>
              <a:defRPr/>
            </a:pPr>
            <a:r>
              <a:rPr lang="en-US" dirty="0"/>
              <a:t>Separated supporting applications; difficult for two activities to reconcile their data, getting approvals will be slow and possibly erroneous</a:t>
            </a:r>
          </a:p>
          <a:p>
            <a:pPr marL="171450" indent="-171450" fontAlgn="auto">
              <a:spcBef>
                <a:spcPts val="0"/>
              </a:spcBef>
              <a:spcAft>
                <a:spcPts val="0"/>
              </a:spcAft>
              <a:buFont typeface="Arial" pitchFamily="34" charset="0"/>
              <a:buChar char="•"/>
              <a:defRPr/>
            </a:pPr>
            <a:r>
              <a:rPr lang="en-US" dirty="0"/>
              <a:t>Lack of integrated enterprise data as a consequence of disjointed systems</a:t>
            </a:r>
          </a:p>
          <a:p>
            <a:pPr marL="171450" indent="-171450" fontAlgn="auto">
              <a:spcBef>
                <a:spcPts val="0"/>
              </a:spcBef>
              <a:spcAft>
                <a:spcPts val="0"/>
              </a:spcAft>
              <a:buFont typeface="Arial" pitchFamily="34" charset="0"/>
              <a:buChar char="•"/>
              <a:defRPr/>
            </a:pPr>
            <a:r>
              <a:rPr lang="en-US" dirty="0"/>
              <a:t>Inefficiency results from making decisions in isolation</a:t>
            </a:r>
          </a:p>
          <a:p>
            <a:pPr marL="171450" indent="-171450" fontAlgn="auto">
              <a:spcBef>
                <a:spcPts val="0"/>
              </a:spcBef>
              <a:spcAft>
                <a:spcPts val="0"/>
              </a:spcAft>
              <a:buFont typeface="Arial" pitchFamily="34" charset="0"/>
              <a:buChar char="•"/>
              <a:defRPr/>
            </a:pPr>
            <a:r>
              <a:rPr lang="en-US" dirty="0"/>
              <a:t>Information silos increase costs — duplicated data, disjointed systems, limited information, and inefficiencies all mean higher costs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75514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baseline="0" dirty="0">
                <a:solidFill>
                  <a:schemeClr val="tx1"/>
                </a:solidFill>
                <a:latin typeface="Arial" panose="020B0604020202020204" pitchFamily="34" charset="0"/>
                <a:ea typeface="Arial"/>
                <a:cs typeface="Arial"/>
                <a:sym typeface="Arial"/>
              </a:rPr>
              <a:t>The arrows in Figure 7-6 show this resolution at two levels of organization. </a:t>
            </a:r>
          </a:p>
          <a:p>
            <a:r>
              <a:rPr lang="en-US" sz="1200" b="0" i="0" u="none" strike="noStrike" kern="1200" cap="none" baseline="0" dirty="0">
                <a:solidFill>
                  <a:schemeClr val="tx1"/>
                </a:solidFill>
                <a:latin typeface="Arial" panose="020B0604020202020204" pitchFamily="34" charset="0"/>
                <a:ea typeface="Arial"/>
                <a:cs typeface="Arial"/>
                <a:sym typeface="Arial"/>
              </a:rPr>
              <a:t>First, isolated data created by workgroup information systems are integrated using enterprise-wide applications.</a:t>
            </a:r>
          </a:p>
          <a:p>
            <a:r>
              <a:rPr lang="en-US" sz="1200" b="0" i="0" u="none" strike="noStrike" kern="1200" cap="none" baseline="0" dirty="0">
                <a:solidFill>
                  <a:schemeClr val="tx1"/>
                </a:solidFill>
                <a:latin typeface="Arial" panose="020B0604020202020204" pitchFamily="34" charset="0"/>
                <a:ea typeface="Arial"/>
                <a:cs typeface="Arial"/>
                <a:sym typeface="Arial"/>
              </a:rPr>
              <a:t>Second, today, isolated data created by information systems at the enterprise level are integrated into inter-enterprise systems using distributed applications.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809629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Tx/>
              <a:buChar char="•"/>
            </a:pPr>
            <a:r>
              <a:rPr lang="en-US" dirty="0"/>
              <a:t>Hospital uses an enterprise-wide information system to support this process. IS provides data entry forms, reports, and notifications to human actors in this process. It also controls the flow of process activity as shown by dotted arrow.</a:t>
            </a:r>
          </a:p>
          <a:p>
            <a:pPr marL="171450" indent="-171450">
              <a:spcBef>
                <a:spcPct val="0"/>
              </a:spcBef>
              <a:buFontTx/>
              <a:buChar char="•"/>
            </a:pPr>
            <a:r>
              <a:rPr lang="en-US" dirty="0"/>
              <a:t>To use new system, staff needs to transition from a paper-based system to computer-based one. </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84498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Organizations can license software and obtain prebuilt procedures. Over time, three categories of enterprise applications have emerged: customer relationship management, enterprise resource planning, and enterprise application integration.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095317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cap="none" baseline="0" dirty="0">
                <a:solidFill>
                  <a:schemeClr val="tx1"/>
                </a:solidFill>
                <a:latin typeface="Arial" panose="020B0604020202020204" pitchFamily="34" charset="0"/>
                <a:ea typeface="Arial"/>
                <a:cs typeface="Arial"/>
                <a:sym typeface="Arial"/>
              </a:rPr>
              <a:t>Notice that components exist for each stage of the customer life cycle. As shown, all applications process a common customer database. This design eliminates duplicated customer data and removes the possibility of inconsistent data.</a:t>
            </a:r>
          </a:p>
          <a:p>
            <a:pPr marL="171450" indent="-171450">
              <a:buFont typeface="Arial" panose="020B0604020202020204" pitchFamily="34" charset="0"/>
              <a:buChar char="•"/>
            </a:pPr>
            <a:r>
              <a:rPr lang="en-US" dirty="0"/>
              <a:t>Marketing sends messages to target market to attract customer prospects. When prospects order, they become customers who need to be supported. Additionally, relationship management processes increase the value of existing customers by selling them more products.</a:t>
            </a:r>
          </a:p>
          <a:p>
            <a:pPr marL="171450" indent="-171450" fontAlgn="auto">
              <a:spcBef>
                <a:spcPts val="0"/>
              </a:spcBef>
              <a:spcAft>
                <a:spcPts val="0"/>
              </a:spcAft>
              <a:buFont typeface="Arial" pitchFamily="34" charset="0"/>
              <a:buChar char="•"/>
              <a:defRPr/>
            </a:pPr>
            <a:r>
              <a:rPr lang="en-US" dirty="0"/>
              <a:t>Over time, organization loses some customers. When this occurs, win-back processes categorize customers according to their value and attempt to win back and turn them into high-value customers.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661501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CRM components exist for each stage of the customer life cycle. As shown, all applications process a common customer database. This design eliminates duplicated customer data and removes the possibility of inconsistent data. It also means that each department knows what has been happening with the customer at other departments.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613286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ERP is a suite of applications (modules), a database and a set of inherent processes for consolidating business operations into a single, consistent, computing platform. ERP systems are an IS</a:t>
            </a:r>
            <a:r>
              <a:rPr lang="en-US" baseline="0" dirty="0"/>
              <a:t> </a:t>
            </a:r>
            <a:r>
              <a:rPr lang="en-US" dirty="0"/>
              <a:t>based on ERP technology.</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36525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baseline="0" dirty="0">
                <a:solidFill>
                  <a:schemeClr val="tx1"/>
                </a:solidFill>
                <a:latin typeface="Arial" panose="020B0604020202020204" pitchFamily="34" charset="0"/>
                <a:ea typeface="Arial"/>
                <a:cs typeface="Arial"/>
                <a:sym typeface="Arial"/>
              </a:rPr>
              <a:t>To do this well, you need to know IS and something: IS and marketing, IS and operations, IS and finance.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220077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represents processes used by a bicycle manufacturer. There are five non-integrated databases. Assume the company has a separate accounting system (not shown) that is not integrated. With such a pre-ERP system, financial statements are always outdated and weeks late.</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77419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activity processed by ERP applications and consolidated data are stored in a centralized ERP database.</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632109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b="1" dirty="0"/>
              <a:t>Goals</a:t>
            </a:r>
          </a:p>
          <a:p>
            <a:pPr marL="228600" indent="-228600" fontAlgn="auto">
              <a:spcBef>
                <a:spcPts val="0"/>
              </a:spcBef>
              <a:spcAft>
                <a:spcPts val="0"/>
              </a:spcAft>
              <a:buFont typeface="+mj-lt"/>
              <a:buAutoNum type="arabicPeriod"/>
              <a:defRPr/>
            </a:pPr>
            <a:r>
              <a:rPr lang="en-US" dirty="0"/>
              <a:t>Understand how business pressures motivate people to act unethically and sometimes illegally.</a:t>
            </a:r>
          </a:p>
          <a:p>
            <a:pPr marL="228600" indent="-228600" fontAlgn="auto">
              <a:spcBef>
                <a:spcPts val="0"/>
              </a:spcBef>
              <a:spcAft>
                <a:spcPts val="0"/>
              </a:spcAft>
              <a:buFont typeface="+mj-lt"/>
              <a:buAutoNum type="arabicPeriod"/>
              <a:defRPr/>
            </a:pPr>
            <a:r>
              <a:rPr lang="en-US" dirty="0"/>
              <a:t>Discuss ethical principles</a:t>
            </a:r>
            <a:r>
              <a:rPr lang="en-US" baseline="0" dirty="0"/>
              <a:t> about employee behavior harming his/her employer.</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448093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baseline="0" dirty="0">
                <a:solidFill>
                  <a:schemeClr val="tx1"/>
                </a:solidFill>
                <a:latin typeface="Arial"/>
                <a:ea typeface="Arial"/>
                <a:cs typeface="Arial"/>
                <a:sym typeface="Arial"/>
              </a:rPr>
              <a:t>Do you think that removing content on the Internet and manipulating search engine results for money is ethical according to:</a:t>
            </a:r>
          </a:p>
          <a:p>
            <a:pPr marL="228600" indent="-228600">
              <a:buAutoNum type="arabicPeriod"/>
            </a:pPr>
            <a:r>
              <a:rPr lang="en-US" sz="1200" b="0" i="0" u="none" strike="noStrike" kern="1200" cap="none" baseline="0" dirty="0">
                <a:solidFill>
                  <a:schemeClr val="tx1"/>
                </a:solidFill>
                <a:latin typeface="Arial"/>
                <a:ea typeface="Arial"/>
                <a:cs typeface="Arial"/>
                <a:sym typeface="Arial"/>
              </a:rPr>
              <a:t>The categorical imperative?</a:t>
            </a:r>
          </a:p>
          <a:p>
            <a:pPr marL="228600" indent="-228600">
              <a:buAutoNum type="arabicPeriod"/>
            </a:pPr>
            <a:r>
              <a:rPr lang="en-US" sz="1200" b="0" i="0" u="none" strike="noStrike" kern="1200" cap="none" baseline="0" dirty="0">
                <a:solidFill>
                  <a:schemeClr val="tx1"/>
                </a:solidFill>
                <a:latin typeface="Arial"/>
                <a:ea typeface="Arial"/>
                <a:cs typeface="Arial"/>
                <a:sym typeface="Arial"/>
              </a:rPr>
              <a:t>The utilitarian perspective?</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585774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With integration, ERP systems can display current status of critical business factors to managers and executives.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8160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EAI is a suite of software applications that integrates existing systems by providing layers of software that connect applications. </a:t>
            </a:r>
            <a:endParaRPr lang="en-US" sz="1000"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039662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EAI enables organizations to use existing silo applications while eliminating many serious problems of isolated systems.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5981646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a:t>Supply chain (procurement, sales order processing, inventory management, supplier management, and related activities)</a:t>
            </a:r>
          </a:p>
          <a:p>
            <a:pPr marL="171450" indent="-171450">
              <a:buFont typeface="Arial" pitchFamily="34" charset="0"/>
              <a:buChar char="•"/>
            </a:pPr>
            <a:r>
              <a:rPr lang="en-US" dirty="0"/>
              <a:t>Manufacturing (scheduling, capacity planning, quality control, bill of materials, and related activities)</a:t>
            </a:r>
          </a:p>
          <a:p>
            <a:pPr marL="171450" indent="-171450">
              <a:buFont typeface="Arial" pitchFamily="34" charset="0"/>
              <a:buChar char="•"/>
            </a:pPr>
            <a:r>
              <a:rPr lang="en-US" dirty="0"/>
              <a:t>CRM (sales prospecting, customer management, marketing, customer support, call center support)</a:t>
            </a:r>
          </a:p>
          <a:p>
            <a:pPr marL="171450" indent="-171450">
              <a:buFont typeface="Arial" pitchFamily="34" charset="0"/>
              <a:buChar char="•"/>
            </a:pPr>
            <a:r>
              <a:rPr lang="en-US" dirty="0"/>
              <a:t>Human resources (payroll, time and attendance, HR management, commission calculations, benefits administration, and related activities)</a:t>
            </a:r>
          </a:p>
          <a:p>
            <a:pPr marL="171450" indent="-171450">
              <a:buFont typeface="Arial" pitchFamily="34" charset="0"/>
              <a:buChar char="•"/>
            </a:pPr>
            <a:r>
              <a:rPr lang="en-US" dirty="0"/>
              <a:t>Accounting (general ledger, accounts receivable, accounts payable, cash management, fixed asset accounting)</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970266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38" lvl="1" indent="-173038" defTabSz="622300">
              <a:lnSpc>
                <a:spcPct val="90000"/>
              </a:lnSpc>
              <a:spcAft>
                <a:spcPct val="15000"/>
              </a:spcAft>
              <a:buFontTx/>
              <a:buChar char="••"/>
              <a:defRPr/>
            </a:pPr>
            <a:r>
              <a:rPr lang="en-US" dirty="0"/>
              <a:t>Vendor applications: Configurable,</a:t>
            </a:r>
            <a:r>
              <a:rPr lang="en-US" baseline="0" dirty="0"/>
              <a:t> can be</a:t>
            </a:r>
            <a:r>
              <a:rPr lang="en-US" dirty="0"/>
              <a:t> altered without changing program code. Set configuration parameters specifying how ERP application programs will operate: Hourly payroll application configured to specify number of hours in standard workweek, hourly wages for different job categories, wage adjustments for overtime and holiday work, etc.</a:t>
            </a:r>
          </a:p>
          <a:p>
            <a:pPr marL="173038" lvl="1" indent="-173038" defTabSz="622300">
              <a:lnSpc>
                <a:spcPct val="90000"/>
              </a:lnSpc>
              <a:spcAft>
                <a:spcPct val="15000"/>
              </a:spcAft>
              <a:buFontTx/>
              <a:buChar char="••"/>
              <a:defRPr/>
            </a:pPr>
            <a:r>
              <a:rPr lang="en-US" dirty="0"/>
              <a:t>ERP Databases:</a:t>
            </a:r>
          </a:p>
          <a:p>
            <a:pPr marL="0" lvl="1" defTabSz="622300">
              <a:lnSpc>
                <a:spcPct val="90000"/>
              </a:lnSpc>
              <a:spcAft>
                <a:spcPct val="15000"/>
              </a:spcAft>
              <a:defRPr/>
            </a:pPr>
            <a:r>
              <a:rPr lang="en-US" b="1" dirty="0"/>
              <a:t>    - </a:t>
            </a:r>
            <a:r>
              <a:rPr lang="en-US" sz="2000" b="1" dirty="0"/>
              <a:t>Trigger</a:t>
            </a:r>
            <a:r>
              <a:rPr lang="en-US" sz="2000" dirty="0"/>
              <a:t>: Database program to keep database consistent when certain conditions arise</a:t>
            </a:r>
          </a:p>
          <a:p>
            <a:pPr marL="0" lvl="1" defTabSz="622300">
              <a:lnSpc>
                <a:spcPct val="90000"/>
              </a:lnSpc>
              <a:spcAft>
                <a:spcPct val="15000"/>
              </a:spcAft>
              <a:defRPr/>
            </a:pPr>
            <a:r>
              <a:rPr lang="en-US" sz="2000" b="1" dirty="0"/>
              <a:t>    - Stored procedure</a:t>
            </a:r>
            <a:r>
              <a:rPr lang="en-US" sz="2000" dirty="0"/>
              <a:t>: Database program to enforce business rules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7554468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2" indent="-171450" defTabSz="577850">
              <a:lnSpc>
                <a:spcPct val="90000"/>
              </a:lnSpc>
              <a:spcAft>
                <a:spcPct val="15000"/>
              </a:spcAft>
              <a:buFontTx/>
              <a:buChar char="•"/>
            </a:pPr>
            <a:r>
              <a:rPr lang="en-US" dirty="0"/>
              <a:t>Super Users become in-house trainers; train the trainers</a:t>
            </a:r>
          </a:p>
          <a:p>
            <a:pPr marL="285750" lvl="2" indent="-171450" defTabSz="577850">
              <a:lnSpc>
                <a:spcPct val="90000"/>
              </a:lnSpc>
              <a:spcAft>
                <a:spcPct val="15000"/>
              </a:spcAft>
              <a:buFontTx/>
              <a:buChar char="•"/>
            </a:pPr>
            <a:r>
              <a:rPr lang="en-US" dirty="0"/>
              <a:t>Vendor and third-party consultants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7422057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Top half of Figure 7-15</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160727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Bottom half of Figure 7-15</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068182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baseline="0" dirty="0">
                <a:solidFill>
                  <a:schemeClr val="tx1"/>
                </a:solidFill>
                <a:latin typeface="Arial" panose="020B0604020202020204" pitchFamily="34" charset="0"/>
                <a:ea typeface="Arial"/>
                <a:cs typeface="Arial"/>
                <a:sym typeface="Arial"/>
              </a:rPr>
              <a:t>Although more than 100 different companies advertise ERP products, not all of those products meet the minimal ERP criteria. Even of those that do, the bulk of the market is held by the five vendors.</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557722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baseline="0" dirty="0">
                <a:solidFill>
                  <a:schemeClr val="tx1"/>
                </a:solidFill>
                <a:latin typeface="Arial" panose="020B0604020202020204" pitchFamily="34" charset="0"/>
                <a:ea typeface="Arial"/>
                <a:cs typeface="Arial"/>
                <a:sym typeface="Arial"/>
              </a:rPr>
              <a:t>Although more than 100 different companies advertise ERP products, not all of those products meet the minimal ERP criteria. Even of those that do, the bulk of the market is held by the five vendors.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1400460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baseline="0" dirty="0">
                <a:solidFill>
                  <a:schemeClr val="tx1"/>
                </a:solidFill>
                <a:latin typeface="Arial" panose="020B0604020202020204" pitchFamily="34" charset="0"/>
                <a:ea typeface="Arial"/>
                <a:cs typeface="Arial"/>
                <a:sym typeface="Arial"/>
              </a:rPr>
              <a:t>Implementation is challenging, difficult, expensive, and risky. It is not unusual for enterprise system projects to be well over budget and a year or more late.</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36638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cap="none" baseline="0" dirty="0">
                <a:solidFill>
                  <a:schemeClr val="tx1"/>
                </a:solidFill>
                <a:latin typeface="Arial" panose="020B0604020202020204" pitchFamily="34" charset="0"/>
                <a:ea typeface="Arial"/>
                <a:cs typeface="Arial"/>
                <a:sym typeface="Arial"/>
              </a:rPr>
              <a:t>Figure 7-18 shows the information silos that exist among employers, health clubs, and home users, the principal ARES users.</a:t>
            </a:r>
          </a:p>
          <a:p>
            <a:pPr marL="171450" indent="-171450">
              <a:buFont typeface="Arial" panose="020B0604020202020204" pitchFamily="34" charset="0"/>
              <a:buChar char="•"/>
            </a:pPr>
            <a:r>
              <a:rPr lang="en-US" dirty="0"/>
              <a:t>Isolation of data causes problems. Employers wa</a:t>
            </a:r>
            <a:r>
              <a:rPr lang="en-US" baseline="0" dirty="0"/>
              <a:t>nt</a:t>
            </a:r>
            <a:r>
              <a:rPr lang="en-US" dirty="0"/>
              <a:t> reports on exercise data stored on user</a:t>
            </a:r>
            <a:r>
              <a:rPr lang="en-US" baseline="0" dirty="0"/>
              <a:t> </a:t>
            </a:r>
            <a:r>
              <a:rPr lang="en-US" dirty="0"/>
              <a:t>devices in health clubs. Users want data from their employers as well as exercise data from their health clubs. Health clubs want lab</a:t>
            </a:r>
            <a:r>
              <a:rPr lang="en-US" baseline="0" dirty="0"/>
              <a:t> readings and biometric readings from employers, </a:t>
            </a:r>
            <a:r>
              <a:rPr lang="en-US" dirty="0"/>
              <a:t>and home workout data to integrate with data they have.</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5250137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ARES is a distributed system because processing is distributed across multiple computing devices. Standards such as http, https, html5, CSS3, JavaScript, and others enable programs on varied and disparate devices to flexibly communicate with cloud servers and databases, and indirectly communicate with each other.</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62119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Companies want to move to lower costs of the cloud, but cannot plunge into new cloud-based solutions without causing considerable organizational turmoil, if not failure.</a:t>
            </a:r>
          </a:p>
          <a:p>
            <a:pPr marL="171450" indent="-171450">
              <a:buFont typeface="Arial" panose="020B0604020202020204" pitchFamily="34" charset="0"/>
              <a:buChar char="•"/>
            </a:pPr>
            <a:r>
              <a:rPr lang="en-US" sz="1200" b="0" i="0" u="none" strike="noStrike" kern="1200" cap="none" baseline="0" dirty="0">
                <a:solidFill>
                  <a:schemeClr val="tx1"/>
                </a:solidFill>
                <a:latin typeface="Arial" panose="020B0604020202020204" pitchFamily="34" charset="0"/>
                <a:ea typeface="Arial"/>
                <a:cs typeface="Arial"/>
                <a:sym typeface="Arial"/>
              </a:rPr>
              <a:t>Cloud-based SaaS now applications enable organizations to keep their core SAP installation and data, while adding mobile-enabled cloud applications to that data.</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443232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Goals</a:t>
            </a:r>
          </a:p>
          <a:p>
            <a:pPr marL="171450" indent="-171450">
              <a:buFont typeface="Arial" panose="020B0604020202020204" pitchFamily="34" charset="0"/>
              <a:buChar char="•"/>
            </a:pPr>
            <a:r>
              <a:rPr lang="en-US" dirty="0"/>
              <a:t>Understand potential security problems</a:t>
            </a:r>
            <a:r>
              <a:rPr lang="en-US" baseline="0" dirty="0"/>
              <a:t> when employees leave organizations</a:t>
            </a:r>
            <a:r>
              <a:rPr lang="en-US" dirty="0"/>
              <a:t>.</a:t>
            </a:r>
          </a:p>
          <a:p>
            <a:pPr marL="171450" indent="-171450">
              <a:buFont typeface="Arial" panose="020B0604020202020204" pitchFamily="34" charset="0"/>
              <a:buChar char="•"/>
            </a:pPr>
            <a:r>
              <a:rPr lang="en-US" dirty="0"/>
              <a:t>Understand</a:t>
            </a:r>
            <a:r>
              <a:rPr lang="en-US" baseline="0" dirty="0"/>
              <a:t> the impact of insider data theft.</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9191409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Goals</a:t>
            </a:r>
          </a:p>
          <a:p>
            <a:pPr marL="171450" indent="-171450">
              <a:buFont typeface="Arial" panose="020B0604020202020204" pitchFamily="34" charset="0"/>
              <a:buChar char="•"/>
            </a:pPr>
            <a:r>
              <a:rPr lang="en-US" dirty="0"/>
              <a:t>Understand potential security problems</a:t>
            </a:r>
            <a:r>
              <a:rPr lang="en-US" baseline="0" dirty="0"/>
              <a:t> when employees leave organizations</a:t>
            </a:r>
            <a:r>
              <a:rPr lang="en-US" dirty="0"/>
              <a:t>.</a:t>
            </a:r>
          </a:p>
          <a:p>
            <a:pPr marL="171450" indent="-171450">
              <a:buFont typeface="Arial" panose="020B0604020202020204" pitchFamily="34" charset="0"/>
              <a:buChar char="•"/>
            </a:pPr>
            <a:r>
              <a:rPr lang="en-US" dirty="0"/>
              <a:t>Understand how</a:t>
            </a:r>
            <a:r>
              <a:rPr lang="en-US" baseline="0" dirty="0"/>
              <a:t> pressure, opportunity, and rationalization contribute to fraud.</a:t>
            </a:r>
          </a:p>
          <a:p>
            <a:pPr marL="171450" indent="-171450">
              <a:buFont typeface="Arial" panose="020B0604020202020204" pitchFamily="34" charset="0"/>
              <a:buChar char="•"/>
            </a:pPr>
            <a:r>
              <a:rPr lang="en-US" baseline="0" dirty="0"/>
              <a:t>Understand how to prevent internal data theft.</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8637440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a:t>
            </a:r>
          </a:p>
          <a:p>
            <a:pPr marL="171450" indent="-171450">
              <a:buFont typeface="Arial" panose="020B0604020202020204" pitchFamily="34" charset="0"/>
              <a:buChar char="•"/>
            </a:pPr>
            <a:r>
              <a:rPr lang="en-US" dirty="0"/>
              <a:t>Have</a:t>
            </a:r>
            <a:r>
              <a:rPr lang="en-US" baseline="0" dirty="0"/>
              <a:t> s</a:t>
            </a:r>
            <a:r>
              <a:rPr lang="en-US" dirty="0"/>
              <a:t>tudents create a process diagram similar to Figure 7-23</a:t>
            </a:r>
          </a:p>
          <a:p>
            <a:pPr marL="171450" indent="-171450">
              <a:buFont typeface="Arial" panose="020B0604020202020204" pitchFamily="34" charset="0"/>
              <a:buChar char="•"/>
            </a:pPr>
            <a:r>
              <a:rPr lang="en-US" dirty="0"/>
              <a:t>See the questions at the end of the case for exercises to assign to students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63535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Dis</a:t>
            </a:r>
            <a:r>
              <a:rPr lang="en-US" baseline="0" dirty="0"/>
              <a:t>cuss IS development success factors and common failure factors.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74451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a:t>
            </a:r>
            <a:r>
              <a:rPr lang="en-US" baseline="0" dirty="0"/>
              <a:t> problem of time-and-materials contract problems using home construction example.</a:t>
            </a:r>
            <a:endParaRPr lang="en-I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149691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46176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1"/>
            <a:ext cx="8229600" cy="13716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
        <p:nvSpPr>
          <p:cNvPr id="4" name="Content Placeholder"/>
          <p:cNvSpPr txBox="1">
            <a:spLocks noGrp="1"/>
          </p:cNvSpPr>
          <p:nvPr>
            <p:ph type="body" idx="10"/>
          </p:nvPr>
        </p:nvSpPr>
        <p:spPr>
          <a:xfrm>
            <a:off x="457200" y="3164542"/>
            <a:ext cx="8229600" cy="13716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
        <p:nvSpPr>
          <p:cNvPr id="5" name="Content Placeholder"/>
          <p:cNvSpPr txBox="1">
            <a:spLocks noGrp="1"/>
          </p:cNvSpPr>
          <p:nvPr>
            <p:ph type="body" idx="11"/>
          </p:nvPr>
        </p:nvSpPr>
        <p:spPr>
          <a:xfrm>
            <a:off x="457200" y="4728884"/>
            <a:ext cx="8229600" cy="13716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extLst>
      <p:ext uri="{BB962C8B-B14F-4D97-AF65-F5344CB8AC3E}">
        <p14:creationId xmlns:p14="http://schemas.microsoft.com/office/powerpoint/2010/main" val="3920088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2898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8"/>
          </p:nvPr>
        </p:nvSpPr>
        <p:spPr>
          <a:xfrm>
            <a:off x="457200" y="5811838"/>
            <a:ext cx="8229600" cy="457200"/>
          </a:xfrm>
        </p:spPr>
        <p:txBody>
          <a:bodyPr/>
          <a:lstStyle>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3657601" y="6418263"/>
            <a:ext cx="479834" cy="298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0"/>
          </p:nvPr>
        </p:nvSpPr>
        <p:spPr>
          <a:xfrm>
            <a:off x="5503863" y="6418263"/>
            <a:ext cx="45331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1"/>
          </p:nvPr>
        </p:nvSpPr>
        <p:spPr>
          <a:xfrm>
            <a:off x="7200900" y="6418263"/>
            <a:ext cx="57602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22"/>
          </p:nvPr>
        </p:nvSpPr>
        <p:spPr>
          <a:xfrm flipH="1">
            <a:off x="7976101" y="6418263"/>
            <a:ext cx="778599"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4794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068857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4">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2018, 2017, 2016 Pearson Education, Inc. All Rights Reserved</a:t>
            </a: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49" r:id="rId3"/>
    <p:sldLayoutId id="2147483667" r:id="rId4"/>
    <p:sldLayoutId id="2147483670" r:id="rId5"/>
    <p:sldLayoutId id="2147483668" r:id="rId6"/>
    <p:sldLayoutId id="2147483669" r:id="rId7"/>
    <p:sldLayoutId id="2147483651" r:id="rId8"/>
    <p:sldLayoutId id="2147483654" r:id="rId9"/>
    <p:sldLayoutId id="2147483655" r:id="rId10"/>
    <p:sldLayoutId id="2147483656" r:id="rId11"/>
    <p:sldLayoutId id="214748365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3">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www.erpsoftware360.com/erp-101.htm"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go.panoramaconsulting.com/rs/603-UJX-107/images/Clash-ofthe-Titans-2016.pdf"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gartner.com/doc/3300322/market-shareanalysis-erp-software"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76979"/>
            <a:ext cx="8363663" cy="949423"/>
          </a:xfrm>
        </p:spPr>
        <p:txBody>
          <a:bodyPr anchor="b"/>
          <a:lstStyle/>
          <a:p>
            <a:r>
              <a:rPr lang="en-US" dirty="0"/>
              <a:t>Using M</a:t>
            </a:r>
            <a:r>
              <a:rPr lang="en-US" sz="100" dirty="0"/>
              <a:t> </a:t>
            </a:r>
            <a:r>
              <a:rPr lang="en-US" dirty="0"/>
              <a:t>I</a:t>
            </a:r>
            <a:r>
              <a:rPr lang="en-US" sz="100" dirty="0"/>
              <a:t> </a:t>
            </a:r>
            <a:r>
              <a:rPr lang="en-US" dirty="0"/>
              <a:t>S</a:t>
            </a:r>
            <a:endParaRPr lang="en-US"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171536"/>
            <a:ext cx="8229600" cy="478970"/>
          </a:xfrm>
        </p:spPr>
        <p:txBody>
          <a:bodyPr/>
          <a:lstStyle/>
          <a:p>
            <a:r>
              <a:rPr lang="en-US" dirty="0">
                <a:latin typeface="+mn-lt"/>
              </a:rPr>
              <a:t>Tenth Edition</a:t>
            </a:r>
          </a:p>
        </p:txBody>
      </p:sp>
      <p:sp>
        <p:nvSpPr>
          <p:cNvPr id="4" name="Text Placeholder 3"/>
          <p:cNvSpPr>
            <a:spLocks noGrp="1"/>
          </p:cNvSpPr>
          <p:nvPr>
            <p:ph type="body" idx="2"/>
          </p:nvPr>
        </p:nvSpPr>
        <p:spPr>
          <a:xfrm>
            <a:off x="5029200" y="1923051"/>
            <a:ext cx="3657600" cy="1102032"/>
          </a:xfrm>
        </p:spPr>
        <p:txBody>
          <a:bodyPr/>
          <a:lstStyle/>
          <a:p>
            <a:pPr lvl="0" algn="ctr"/>
            <a:r>
              <a:rPr lang="en-US" b="1" dirty="0">
                <a:latin typeface="+mn-lt"/>
              </a:rPr>
              <a:t>Chapter 7</a:t>
            </a:r>
          </a:p>
        </p:txBody>
      </p:sp>
      <p:sp>
        <p:nvSpPr>
          <p:cNvPr id="5" name="Text Placeholder 4"/>
          <p:cNvSpPr>
            <a:spLocks noGrp="1"/>
          </p:cNvSpPr>
          <p:nvPr>
            <p:ph type="body" idx="3"/>
          </p:nvPr>
        </p:nvSpPr>
        <p:spPr>
          <a:xfrm>
            <a:off x="5029200" y="3114461"/>
            <a:ext cx="3657600" cy="978975"/>
          </a:xfrm>
        </p:spPr>
        <p:txBody>
          <a:bodyPr/>
          <a:lstStyle/>
          <a:p>
            <a:pPr algn="ctr"/>
            <a:r>
              <a:rPr lang="en-US" dirty="0">
                <a:latin typeface="+mn-lt"/>
              </a:rPr>
              <a:t>Processes, Organizations, and Information Systems</a:t>
            </a:r>
          </a:p>
        </p:txBody>
      </p:sp>
      <p:pic>
        <p:nvPicPr>
          <p:cNvPr id="8" name="Picture 7" descr="Front Cover: Using MIS Tenth Edition by Kroenke and Boyle."/>
          <p:cNvPicPr>
            <a:picLocks noChangeAspect="1"/>
          </p:cNvPicPr>
          <p:nvPr/>
        </p:nvPicPr>
        <p:blipFill>
          <a:blip r:embed="rId3"/>
          <a:stretch>
            <a:fillRect/>
          </a:stretch>
        </p:blipFill>
        <p:spPr>
          <a:xfrm>
            <a:off x="737234" y="1800561"/>
            <a:ext cx="3418465" cy="4482704"/>
          </a:xfrm>
          <a:prstGeom prst="rect">
            <a:avLst/>
          </a:prstGeom>
          <a:ln w="9525">
            <a:solidFill>
              <a:schemeClr val="tx1"/>
            </a:solidFill>
          </a:ln>
        </p:spPr>
      </p:pic>
      <p:sp>
        <p:nvSpPr>
          <p:cNvPr id="6" name="Text Placeholder 5"/>
          <p:cNvSpPr>
            <a:spLocks noGrp="1"/>
          </p:cNvSpPr>
          <p:nvPr>
            <p:ph type="body" idx="13"/>
          </p:nvPr>
        </p:nvSpPr>
        <p:spPr>
          <a:xfrm>
            <a:off x="2729278" y="6483459"/>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2018, 2017, 2016 Pearson Education, Inc. All Rights Reserved</a:t>
            </a:r>
          </a:p>
        </p:txBody>
      </p:sp>
      <p:sp>
        <p:nvSpPr>
          <p:cNvPr id="7" name="TextBox 6"/>
          <p:cNvSpPr txBox="1"/>
          <p:nvPr/>
        </p:nvSpPr>
        <p:spPr>
          <a:xfrm>
            <a:off x="5029200" y="5086275"/>
            <a:ext cx="3657600" cy="646331"/>
          </a:xfrm>
          <a:prstGeom prst="rect">
            <a:avLst/>
          </a:prstGeom>
          <a:noFill/>
        </p:spPr>
        <p:txBody>
          <a:bodyPr wrap="square" rtlCol="0">
            <a:spAutoFit/>
          </a:bodyPr>
          <a:lstStyle/>
          <a:p>
            <a:r>
              <a:rPr lang="en-IN" sz="1200" dirty="0">
                <a:solidFill>
                  <a:schemeClr val="bg1"/>
                </a:solidFill>
                <a:latin typeface="+mn-lt"/>
              </a:rPr>
              <a:t>Slides in this presentation contain hyperlinks. JAWS users should be able to get a list of links by using INSERT+F7</a:t>
            </a:r>
          </a:p>
        </p:txBody>
      </p:sp>
    </p:spTree>
    <p:extLst>
      <p:ext uri="{BB962C8B-B14F-4D97-AF65-F5344CB8AC3E}">
        <p14:creationId xmlns:p14="http://schemas.microsoft.com/office/powerpoint/2010/main" val="414041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“We Could Also Sell Virtual Spinning Classes”</a:t>
            </a:r>
          </a:p>
        </p:txBody>
      </p:sp>
      <p:sp>
        <p:nvSpPr>
          <p:cNvPr id="3" name="Text Placeholder 2"/>
          <p:cNvSpPr>
            <a:spLocks noGrp="1"/>
          </p:cNvSpPr>
          <p:nvPr>
            <p:ph type="body" idx="1"/>
          </p:nvPr>
        </p:nvSpPr>
        <p:spPr/>
        <p:txBody>
          <a:bodyPr/>
          <a:lstStyle/>
          <a:p>
            <a:r>
              <a:rPr lang="en-US" sz="2400" dirty="0">
                <a:latin typeface="+mn-lt"/>
              </a:rPr>
              <a:t>How is A</a:t>
            </a:r>
            <a:r>
              <a:rPr lang="en-US" sz="100" dirty="0">
                <a:latin typeface="+mn-lt"/>
              </a:rPr>
              <a:t> </a:t>
            </a:r>
            <a:r>
              <a:rPr lang="en-US" sz="2400" dirty="0">
                <a:latin typeface="+mn-lt"/>
              </a:rPr>
              <a:t>R</a:t>
            </a:r>
            <a:r>
              <a:rPr lang="en-US" sz="100" dirty="0">
                <a:latin typeface="+mn-lt"/>
              </a:rPr>
              <a:t> </a:t>
            </a:r>
            <a:r>
              <a:rPr lang="en-US" sz="2400" dirty="0">
                <a:latin typeface="+mn-lt"/>
              </a:rPr>
              <a:t>E</a:t>
            </a:r>
            <a:r>
              <a:rPr lang="en-US" sz="100" dirty="0">
                <a:latin typeface="+mn-lt"/>
              </a:rPr>
              <a:t> </a:t>
            </a:r>
            <a:r>
              <a:rPr lang="en-US" sz="2400" dirty="0">
                <a:latin typeface="+mn-lt"/>
              </a:rPr>
              <a:t>S going to make money?</a:t>
            </a:r>
          </a:p>
          <a:p>
            <a:pPr lvl="1"/>
            <a:r>
              <a:rPr lang="en-US" sz="2400" dirty="0">
                <a:latin typeface="+mn-lt"/>
              </a:rPr>
              <a:t>Selling an app to consumers</a:t>
            </a:r>
          </a:p>
          <a:p>
            <a:pPr lvl="1"/>
            <a:r>
              <a:rPr lang="en-US" sz="2400" dirty="0">
                <a:latin typeface="+mn-lt"/>
              </a:rPr>
              <a:t>Revenue sharing with instructors</a:t>
            </a:r>
          </a:p>
          <a:p>
            <a:pPr lvl="1"/>
            <a:r>
              <a:rPr lang="en-US" sz="2400" dirty="0">
                <a:latin typeface="+mn-lt"/>
              </a:rPr>
              <a:t>In-app advertising revenue</a:t>
            </a:r>
          </a:p>
          <a:p>
            <a:pPr lvl="1"/>
            <a:r>
              <a:rPr lang="en-US" sz="2400" dirty="0">
                <a:latin typeface="+mn-lt"/>
              </a:rPr>
              <a:t>Celebrity rides</a:t>
            </a:r>
          </a:p>
          <a:p>
            <a:r>
              <a:rPr lang="en-US" sz="2400" dirty="0">
                <a:latin typeface="+mn-lt"/>
              </a:rPr>
              <a:t>Corporate wellness programs?</a:t>
            </a:r>
          </a:p>
          <a:p>
            <a:pPr lvl="1"/>
            <a:r>
              <a:rPr lang="en-US" sz="2400" dirty="0">
                <a:latin typeface="+mn-lt"/>
              </a:rPr>
              <a:t>Healthy employees might have fewer health issues, be more energetic, and have fewer sick days.</a:t>
            </a:r>
          </a:p>
        </p:txBody>
      </p:sp>
    </p:spTree>
    <p:extLst>
      <p:ext uri="{BB962C8B-B14F-4D97-AF65-F5344CB8AC3E}">
        <p14:creationId xmlns:p14="http://schemas.microsoft.com/office/powerpoint/2010/main" val="1134390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Will Pay?</a:t>
            </a:r>
          </a:p>
        </p:txBody>
      </p:sp>
      <p:sp>
        <p:nvSpPr>
          <p:cNvPr id="3" name="Text Placeholder 2"/>
          <p:cNvSpPr>
            <a:spLocks noGrp="1"/>
          </p:cNvSpPr>
          <p:nvPr>
            <p:ph type="body" idx="1"/>
          </p:nvPr>
        </p:nvSpPr>
        <p:spPr/>
        <p:txBody>
          <a:bodyPr/>
          <a:lstStyle/>
          <a:p>
            <a:r>
              <a:rPr lang="en-US" sz="2400" dirty="0">
                <a:latin typeface="+mn-lt"/>
              </a:rPr>
              <a:t>Health clubs.</a:t>
            </a:r>
          </a:p>
          <a:p>
            <a:r>
              <a:rPr lang="en-US" sz="2400" dirty="0">
                <a:latin typeface="+mn-lt"/>
              </a:rPr>
              <a:t>Employers.</a:t>
            </a:r>
          </a:p>
          <a:p>
            <a:r>
              <a:rPr lang="en-US" sz="2400" dirty="0">
                <a:latin typeface="+mn-lt"/>
              </a:rPr>
              <a:t>Selling ad space to health clubs and manufacturers.</a:t>
            </a:r>
          </a:p>
          <a:p>
            <a:r>
              <a:rPr lang="en-US" sz="2400" dirty="0">
                <a:latin typeface="+mn-lt"/>
              </a:rPr>
              <a:t>Social media–driven.</a:t>
            </a:r>
          </a:p>
          <a:p>
            <a:r>
              <a:rPr lang="en-US" sz="2400" dirty="0">
                <a:latin typeface="+mn-lt"/>
              </a:rPr>
              <a:t>Can A</a:t>
            </a:r>
            <a:r>
              <a:rPr lang="en-US" sz="100" dirty="0">
                <a:latin typeface="+mn-lt"/>
              </a:rPr>
              <a:t> </a:t>
            </a:r>
            <a:r>
              <a:rPr lang="en-US" sz="2400" dirty="0">
                <a:latin typeface="+mn-lt"/>
              </a:rPr>
              <a:t>R</a:t>
            </a:r>
            <a:r>
              <a:rPr lang="en-US" sz="100" dirty="0">
                <a:latin typeface="+mn-lt"/>
              </a:rPr>
              <a:t> </a:t>
            </a:r>
            <a:r>
              <a:rPr lang="en-US" sz="2400" dirty="0">
                <a:latin typeface="+mn-lt"/>
              </a:rPr>
              <a:t>E</a:t>
            </a:r>
            <a:r>
              <a:rPr lang="en-US" sz="100" dirty="0">
                <a:latin typeface="+mn-lt"/>
              </a:rPr>
              <a:t> </a:t>
            </a:r>
            <a:r>
              <a:rPr lang="en-US" sz="2400" dirty="0">
                <a:latin typeface="+mn-lt"/>
              </a:rPr>
              <a:t>S support 30 people in a virtual group ride at the same time?</a:t>
            </a:r>
          </a:p>
        </p:txBody>
      </p:sp>
    </p:spTree>
    <p:extLst>
      <p:ext uri="{BB962C8B-B14F-4D97-AF65-F5344CB8AC3E}">
        <p14:creationId xmlns:p14="http://schemas.microsoft.com/office/powerpoint/2010/main" val="170431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Text Placeholder 2"/>
          <p:cNvSpPr>
            <a:spLocks noGrp="1"/>
          </p:cNvSpPr>
          <p:nvPr>
            <p:ph type="body" idx="1"/>
          </p:nvPr>
        </p:nvSpPr>
        <p:spPr>
          <a:xfrm>
            <a:off x="457200" y="1600200"/>
            <a:ext cx="8229600" cy="4653116"/>
          </a:xfrm>
        </p:spPr>
        <p:txBody>
          <a:bodyPr/>
          <a:lstStyle/>
          <a:p>
            <a:pPr marL="0" indent="0">
              <a:spcBef>
                <a:spcPts val="0"/>
              </a:spcBef>
              <a:spcAft>
                <a:spcPts val="600"/>
              </a:spcAft>
              <a:buNone/>
            </a:pPr>
            <a:r>
              <a:rPr lang="en-US" sz="2200" b="1" dirty="0">
                <a:solidFill>
                  <a:schemeClr val="tx2"/>
                </a:solidFill>
                <a:latin typeface="+mn-lt"/>
              </a:rPr>
              <a:t>7.1</a:t>
            </a:r>
            <a:r>
              <a:rPr lang="en-US" sz="2200" dirty="0">
                <a:solidFill>
                  <a:schemeClr val="bg2"/>
                </a:solidFill>
                <a:latin typeface="+mn-lt"/>
              </a:rPr>
              <a:t> </a:t>
            </a:r>
            <a:r>
              <a:rPr lang="en-US" sz="2200" dirty="0">
                <a:latin typeface="+mn-lt"/>
              </a:rPr>
              <a:t>What are the basic types of processes?</a:t>
            </a:r>
          </a:p>
          <a:p>
            <a:pPr marL="0" indent="0">
              <a:spcBef>
                <a:spcPts val="0"/>
              </a:spcBef>
              <a:spcAft>
                <a:spcPts val="600"/>
              </a:spcAft>
              <a:buNone/>
            </a:pPr>
            <a:r>
              <a:rPr lang="en-US" sz="2200" b="1" dirty="0">
                <a:solidFill>
                  <a:schemeClr val="tx2"/>
                </a:solidFill>
                <a:latin typeface="+mn-lt"/>
              </a:rPr>
              <a:t>7.2</a:t>
            </a:r>
            <a:r>
              <a:rPr lang="en-US" sz="2200" dirty="0">
                <a:latin typeface="+mn-lt"/>
              </a:rPr>
              <a:t> How can information systems improve process quality?</a:t>
            </a:r>
          </a:p>
          <a:p>
            <a:pPr marL="0" indent="0">
              <a:spcBef>
                <a:spcPts val="0"/>
              </a:spcBef>
              <a:spcAft>
                <a:spcPts val="600"/>
              </a:spcAft>
              <a:buNone/>
            </a:pPr>
            <a:r>
              <a:rPr lang="en-US" sz="2200" b="1" dirty="0">
                <a:solidFill>
                  <a:schemeClr val="tx2"/>
                </a:solidFill>
                <a:latin typeface="+mn-lt"/>
              </a:rPr>
              <a:t>7.3</a:t>
            </a:r>
            <a:r>
              <a:rPr lang="en-US" sz="2200" dirty="0">
                <a:latin typeface="+mn-lt"/>
              </a:rPr>
              <a:t> How do information systems eliminate the problems of information silos?</a:t>
            </a:r>
          </a:p>
          <a:p>
            <a:pPr marL="0" indent="0">
              <a:spcBef>
                <a:spcPts val="0"/>
              </a:spcBef>
              <a:spcAft>
                <a:spcPts val="600"/>
              </a:spcAft>
              <a:buNone/>
            </a:pPr>
            <a:r>
              <a:rPr lang="en-US" sz="2200" b="1" dirty="0">
                <a:solidFill>
                  <a:schemeClr val="tx2"/>
                </a:solidFill>
                <a:latin typeface="+mn-lt"/>
              </a:rPr>
              <a:t>7.4</a:t>
            </a:r>
            <a:r>
              <a:rPr lang="en-US" sz="2200" dirty="0">
                <a:latin typeface="+mn-lt"/>
              </a:rPr>
              <a:t> How do C</a:t>
            </a:r>
            <a:r>
              <a:rPr lang="en-US" sz="100" dirty="0">
                <a:latin typeface="+mn-lt"/>
              </a:rPr>
              <a:t> </a:t>
            </a:r>
            <a:r>
              <a:rPr lang="en-US" sz="2200" dirty="0">
                <a:latin typeface="+mn-lt"/>
              </a:rPr>
              <a:t>R</a:t>
            </a:r>
            <a:r>
              <a:rPr lang="en-US" sz="100" dirty="0">
                <a:latin typeface="+mn-lt"/>
              </a:rPr>
              <a:t> </a:t>
            </a:r>
            <a:r>
              <a:rPr lang="en-US" sz="2200" dirty="0">
                <a:latin typeface="+mn-lt"/>
              </a:rPr>
              <a:t>M, E</a:t>
            </a:r>
            <a:r>
              <a:rPr lang="en-US" sz="100" dirty="0">
                <a:latin typeface="+mn-lt"/>
              </a:rPr>
              <a:t> </a:t>
            </a:r>
            <a:r>
              <a:rPr lang="en-US" sz="2200" dirty="0">
                <a:latin typeface="+mn-lt"/>
              </a:rPr>
              <a:t>R</a:t>
            </a:r>
            <a:r>
              <a:rPr lang="en-US" sz="100" dirty="0">
                <a:latin typeface="+mn-lt"/>
              </a:rPr>
              <a:t> </a:t>
            </a:r>
            <a:r>
              <a:rPr lang="en-US" sz="2200" dirty="0">
                <a:latin typeface="+mn-lt"/>
              </a:rPr>
              <a:t>P, and E</a:t>
            </a:r>
            <a:r>
              <a:rPr lang="en-US" sz="100" dirty="0">
                <a:latin typeface="+mn-lt"/>
              </a:rPr>
              <a:t> </a:t>
            </a:r>
            <a:r>
              <a:rPr lang="en-US" sz="2200" dirty="0">
                <a:latin typeface="+mn-lt"/>
              </a:rPr>
              <a:t>A</a:t>
            </a:r>
            <a:r>
              <a:rPr lang="en-US" sz="100" dirty="0">
                <a:latin typeface="+mn-lt"/>
              </a:rPr>
              <a:t> </a:t>
            </a:r>
            <a:r>
              <a:rPr lang="en-US" sz="2200" dirty="0">
                <a:latin typeface="+mn-lt"/>
              </a:rPr>
              <a:t>I support enterprise processes?</a:t>
            </a:r>
          </a:p>
          <a:p>
            <a:pPr marL="0" indent="0">
              <a:spcBef>
                <a:spcPts val="0"/>
              </a:spcBef>
              <a:spcAft>
                <a:spcPts val="600"/>
              </a:spcAft>
              <a:buNone/>
            </a:pPr>
            <a:r>
              <a:rPr lang="en-US" sz="2200" b="1" dirty="0">
                <a:solidFill>
                  <a:schemeClr val="tx2"/>
                </a:solidFill>
                <a:latin typeface="+mn-lt"/>
              </a:rPr>
              <a:t>7.5</a:t>
            </a:r>
            <a:r>
              <a:rPr lang="en-US" sz="2200" dirty="0">
                <a:latin typeface="+mn-lt"/>
              </a:rPr>
              <a:t> What are the elements of an E</a:t>
            </a:r>
            <a:r>
              <a:rPr lang="en-US" sz="100" dirty="0">
                <a:latin typeface="+mn-lt"/>
              </a:rPr>
              <a:t> </a:t>
            </a:r>
            <a:r>
              <a:rPr lang="en-US" sz="2200" dirty="0">
                <a:latin typeface="+mn-lt"/>
              </a:rPr>
              <a:t>R</a:t>
            </a:r>
            <a:r>
              <a:rPr lang="en-US" sz="100" dirty="0">
                <a:latin typeface="+mn-lt"/>
              </a:rPr>
              <a:t> </a:t>
            </a:r>
            <a:r>
              <a:rPr lang="en-US" sz="2200" dirty="0">
                <a:latin typeface="+mn-lt"/>
              </a:rPr>
              <a:t>P system?</a:t>
            </a:r>
          </a:p>
          <a:p>
            <a:pPr marL="0" indent="0">
              <a:spcBef>
                <a:spcPts val="0"/>
              </a:spcBef>
              <a:spcAft>
                <a:spcPts val="600"/>
              </a:spcAft>
              <a:buNone/>
            </a:pPr>
            <a:r>
              <a:rPr lang="en-US" sz="2200" b="1" dirty="0">
                <a:solidFill>
                  <a:schemeClr val="tx2"/>
                </a:solidFill>
                <a:latin typeface="+mn-lt"/>
              </a:rPr>
              <a:t>7.6</a:t>
            </a:r>
            <a:r>
              <a:rPr lang="en-US" sz="2200" dirty="0">
                <a:latin typeface="+mn-lt"/>
              </a:rPr>
              <a:t> What are the challenges of implementing and upgrading enterprise information systems?</a:t>
            </a:r>
          </a:p>
          <a:p>
            <a:pPr marL="0" indent="0">
              <a:spcBef>
                <a:spcPts val="0"/>
              </a:spcBef>
              <a:spcAft>
                <a:spcPts val="600"/>
              </a:spcAft>
              <a:buNone/>
            </a:pPr>
            <a:r>
              <a:rPr lang="en-US" sz="2200" b="1" dirty="0">
                <a:solidFill>
                  <a:schemeClr val="tx2"/>
                </a:solidFill>
                <a:latin typeface="+mn-lt"/>
              </a:rPr>
              <a:t>7.7</a:t>
            </a:r>
            <a:r>
              <a:rPr lang="en-US" sz="2200" dirty="0">
                <a:latin typeface="+mn-lt"/>
              </a:rPr>
              <a:t> How do inter-enterprise I</a:t>
            </a:r>
            <a:r>
              <a:rPr lang="en-US" sz="100" dirty="0">
                <a:latin typeface="+mn-lt"/>
              </a:rPr>
              <a:t> </a:t>
            </a:r>
            <a:r>
              <a:rPr lang="en-US" sz="2200" dirty="0">
                <a:latin typeface="+mn-lt"/>
              </a:rPr>
              <a:t>S solve the problems of enterprise silos?</a:t>
            </a:r>
          </a:p>
          <a:p>
            <a:pPr marL="0" indent="0">
              <a:spcBef>
                <a:spcPts val="0"/>
              </a:spcBef>
              <a:spcAft>
                <a:spcPts val="600"/>
              </a:spcAft>
              <a:buNone/>
            </a:pPr>
            <a:r>
              <a:rPr lang="en-US" sz="2200" b="1" dirty="0">
                <a:solidFill>
                  <a:schemeClr val="tx2"/>
                </a:solidFill>
                <a:latin typeface="+mn-lt"/>
              </a:rPr>
              <a:t>7.8</a:t>
            </a:r>
            <a:r>
              <a:rPr lang="en-US" sz="2200" dirty="0">
                <a:latin typeface="+mn-lt"/>
              </a:rPr>
              <a:t> 2027?</a:t>
            </a:r>
          </a:p>
        </p:txBody>
      </p:sp>
    </p:spTree>
    <p:extLst>
      <p:ext uri="{BB962C8B-B14F-4D97-AF65-F5344CB8AC3E}">
        <p14:creationId xmlns:p14="http://schemas.microsoft.com/office/powerpoint/2010/main" val="4214436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Learning Objective 7.1</a:t>
            </a:r>
          </a:p>
        </p:txBody>
      </p:sp>
      <p:sp>
        <p:nvSpPr>
          <p:cNvPr id="3" name="Text Placeholder 2"/>
          <p:cNvSpPr>
            <a:spLocks noGrp="1"/>
          </p:cNvSpPr>
          <p:nvPr>
            <p:ph type="body" idx="1"/>
          </p:nvPr>
        </p:nvSpPr>
        <p:spPr/>
        <p:txBody>
          <a:bodyPr/>
          <a:lstStyle/>
          <a:p>
            <a:r>
              <a:rPr lang="en-US" sz="2400" dirty="0">
                <a:latin typeface="+mn-lt"/>
              </a:rPr>
              <a:t>What are the basic types of processes?</a:t>
            </a:r>
            <a:endParaRPr lang="en-IN" sz="2400" dirty="0">
              <a:latin typeface="+mn-lt"/>
            </a:endParaRPr>
          </a:p>
        </p:txBody>
      </p:sp>
    </p:spTree>
    <p:extLst>
      <p:ext uri="{BB962C8B-B14F-4D97-AF65-F5344CB8AC3E}">
        <p14:creationId xmlns:p14="http://schemas.microsoft.com/office/powerpoint/2010/main" val="2758304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7-1 Business Process with Three Activities</a:t>
            </a:r>
          </a:p>
        </p:txBody>
      </p:sp>
      <p:pic>
        <p:nvPicPr>
          <p:cNvPr id="5" name="Picture 4" descr="An arrow labeled, order, flows from the customer to a box labeled check inventory as part of the order fulfillment process. An arrow from check inventory flows to check customer credit, and is labeled, order in stock. An arrow flows to approve special terms, and is labeled order in stock, credit approved. An arrow flows from check inventory to the customer and is labeled out of stock. An arrow from check customer credit to the customer is labeled credit rejected. An arrow from approve special terms to the customer is labeled special terms rejected. An arrow from approve special terms to order fulfillment process is labeled approved order."/>
          <p:cNvPicPr>
            <a:picLocks noChangeAspect="1"/>
          </p:cNvPicPr>
          <p:nvPr/>
        </p:nvPicPr>
        <p:blipFill>
          <a:blip r:embed="rId3"/>
          <a:stretch>
            <a:fillRect/>
          </a:stretch>
        </p:blipFill>
        <p:spPr>
          <a:xfrm>
            <a:off x="1846273" y="1658461"/>
            <a:ext cx="5451454" cy="4131008"/>
          </a:xfrm>
          <a:prstGeom prst="rect">
            <a:avLst/>
          </a:prstGeom>
        </p:spPr>
      </p:pic>
    </p:spTree>
    <p:extLst>
      <p:ext uri="{BB962C8B-B14F-4D97-AF65-F5344CB8AC3E}">
        <p14:creationId xmlns:p14="http://schemas.microsoft.com/office/powerpoint/2010/main" val="4101870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Structured Processes Differ from Dynamic Processes?</a:t>
            </a:r>
          </a:p>
        </p:txBody>
      </p:sp>
      <p:sp>
        <p:nvSpPr>
          <p:cNvPr id="4" name="Text Placeholder 3"/>
          <p:cNvSpPr>
            <a:spLocks noGrp="1"/>
          </p:cNvSpPr>
          <p:nvPr>
            <p:ph type="body" idx="1"/>
          </p:nvPr>
        </p:nvSpPr>
        <p:spPr>
          <a:xfrm>
            <a:off x="457200" y="1600200"/>
            <a:ext cx="8229600" cy="519157"/>
          </a:xfrm>
        </p:spPr>
        <p:txBody>
          <a:bodyPr/>
          <a:lstStyle/>
          <a:p>
            <a:pPr marL="0" indent="0">
              <a:buNone/>
            </a:pPr>
            <a:r>
              <a:rPr lang="en-US" sz="2000" b="1" dirty="0">
                <a:latin typeface="+mn-lt"/>
              </a:rPr>
              <a:t>Figure 7-2 </a:t>
            </a:r>
            <a:r>
              <a:rPr lang="en-US" sz="2000" dirty="0">
                <a:latin typeface="+mn-lt"/>
              </a:rPr>
              <a:t>Structured Versus Dynamic Processes</a:t>
            </a:r>
          </a:p>
        </p:txBody>
      </p:sp>
      <p:graphicFrame>
        <p:nvGraphicFramePr>
          <p:cNvPr id="5" name="Table 4"/>
          <p:cNvGraphicFramePr>
            <a:graphicFrameLocks noGrp="1"/>
          </p:cNvGraphicFramePr>
          <p:nvPr>
            <p:extLst>
              <p:ext uri="{D42A27DB-BD31-4B8C-83A1-F6EECF244321}">
                <p14:modId xmlns:p14="http://schemas.microsoft.com/office/powerpoint/2010/main" val="1935836803"/>
              </p:ext>
            </p:extLst>
          </p:nvPr>
        </p:nvGraphicFramePr>
        <p:xfrm>
          <a:off x="457201" y="2297076"/>
          <a:ext cx="8229599" cy="3419817"/>
        </p:xfrm>
        <a:graphic>
          <a:graphicData uri="http://schemas.openxmlformats.org/drawingml/2006/table">
            <a:tbl>
              <a:tblPr firstRow="1" bandRow="1">
                <a:tableStyleId>{9D7B26C5-4107-4FEC-AEDC-1716B250A1EF}</a:tableStyleId>
              </a:tblPr>
              <a:tblGrid>
                <a:gridCol w="4070555">
                  <a:extLst>
                    <a:ext uri="{9D8B030D-6E8A-4147-A177-3AD203B41FA5}">
                      <a16:colId xmlns:a16="http://schemas.microsoft.com/office/drawing/2014/main" val="608663532"/>
                    </a:ext>
                  </a:extLst>
                </a:gridCol>
                <a:gridCol w="4159044">
                  <a:extLst>
                    <a:ext uri="{9D8B030D-6E8A-4147-A177-3AD203B41FA5}">
                      <a16:colId xmlns:a16="http://schemas.microsoft.com/office/drawing/2014/main" val="3759696063"/>
                    </a:ext>
                  </a:extLst>
                </a:gridCol>
              </a:tblGrid>
              <a:tr h="4119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Structured</a:t>
                      </a:r>
                      <a:endParaRPr lang="en-US" sz="16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Dynamic</a:t>
                      </a:r>
                      <a:endParaRPr lang="en-US" sz="16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6188297"/>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Support operational and structured managerial decisions and activities</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Support strategic and less structured managerial decision and activities</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90934241"/>
                  </a:ext>
                </a:extLst>
              </a:tr>
              <a:tr h="3181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Standardized</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Less specific, fluid</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2283952"/>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Usually formally defined and documented</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Usually informal</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4611915"/>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Exceptions rare and not (well) tolerated</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Exceptions frequent and expected</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334418"/>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Process structure changes slowly and with organizational agony</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Adaptive processes that change structure rapidly and readily</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0568938"/>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Example: Customer returns, order entry, purchasing, payroll, etc.</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Example: Collaboration; social networking; ill-defined, ambiguous situations</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99777947"/>
                  </a:ext>
                </a:extLst>
              </a:tr>
            </a:tbl>
          </a:graphicData>
        </a:graphic>
      </p:graphicFrame>
    </p:spTree>
    <p:extLst>
      <p:ext uri="{BB962C8B-B14F-4D97-AF65-F5344CB8AC3E}">
        <p14:creationId xmlns:p14="http://schemas.microsoft.com/office/powerpoint/2010/main" val="1963099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How Do Processes Vary by Organizational Scope? </a:t>
            </a:r>
            <a:r>
              <a:rPr lang="en-US" sz="2000" b="0" dirty="0">
                <a:latin typeface="Times New Roman" panose="02020603050405020304" pitchFamily="18" charset="0"/>
                <a:cs typeface="Times New Roman" panose="02020603050405020304" pitchFamily="18" charset="0"/>
              </a:rPr>
              <a:t>(1 of 2)</a:t>
            </a:r>
          </a:p>
        </p:txBody>
      </p:sp>
      <p:sp>
        <p:nvSpPr>
          <p:cNvPr id="4" name="Text Placeholder 3"/>
          <p:cNvSpPr>
            <a:spLocks noGrp="1"/>
          </p:cNvSpPr>
          <p:nvPr>
            <p:ph type="body" idx="1"/>
          </p:nvPr>
        </p:nvSpPr>
        <p:spPr>
          <a:xfrm>
            <a:off x="457200" y="1600200"/>
            <a:ext cx="8229600" cy="442245"/>
          </a:xfrm>
        </p:spPr>
        <p:txBody>
          <a:bodyPr/>
          <a:lstStyle/>
          <a:p>
            <a:pPr marL="0" indent="0">
              <a:buNone/>
            </a:pPr>
            <a:r>
              <a:rPr lang="en-US" sz="1800" b="1" dirty="0">
                <a:latin typeface="+mn-lt"/>
              </a:rPr>
              <a:t>Figure 7-3 </a:t>
            </a:r>
            <a:r>
              <a:rPr lang="en-US" sz="1800" dirty="0">
                <a:latin typeface="+mn-lt"/>
              </a:rPr>
              <a:t>Common Workgroup Processes</a:t>
            </a:r>
          </a:p>
        </p:txBody>
      </p:sp>
      <p:graphicFrame>
        <p:nvGraphicFramePr>
          <p:cNvPr id="6" name="Table 5"/>
          <p:cNvGraphicFramePr>
            <a:graphicFrameLocks noGrp="1"/>
          </p:cNvGraphicFramePr>
          <p:nvPr>
            <p:extLst>
              <p:ext uri="{D42A27DB-BD31-4B8C-83A1-F6EECF244321}">
                <p14:modId xmlns:p14="http://schemas.microsoft.com/office/powerpoint/2010/main" val="3067973549"/>
              </p:ext>
            </p:extLst>
          </p:nvPr>
        </p:nvGraphicFramePr>
        <p:xfrm>
          <a:off x="1138599" y="2217752"/>
          <a:ext cx="7123176" cy="3563478"/>
        </p:xfrm>
        <a:graphic>
          <a:graphicData uri="http://schemas.openxmlformats.org/drawingml/2006/table">
            <a:tbl>
              <a:tblPr firstRow="1" bandRow="1">
                <a:tableStyleId>{9D7B26C5-4107-4FEC-AEDC-1716B250A1EF}</a:tableStyleId>
              </a:tblPr>
              <a:tblGrid>
                <a:gridCol w="2553285">
                  <a:extLst>
                    <a:ext uri="{9D8B030D-6E8A-4147-A177-3AD203B41FA5}">
                      <a16:colId xmlns:a16="http://schemas.microsoft.com/office/drawing/2014/main" val="608663532"/>
                    </a:ext>
                  </a:extLst>
                </a:gridCol>
                <a:gridCol w="4569891">
                  <a:extLst>
                    <a:ext uri="{9D8B030D-6E8A-4147-A177-3AD203B41FA5}">
                      <a16:colId xmlns:a16="http://schemas.microsoft.com/office/drawing/2014/main" val="3759696063"/>
                    </a:ext>
                  </a:extLst>
                </a:gridCol>
              </a:tblGrid>
              <a:tr h="363078">
                <a:tc>
                  <a:txBody>
                    <a:bodyPr/>
                    <a:lstStyle/>
                    <a:p>
                      <a:pPr algn="ctr" fontAlgn="ctr"/>
                      <a:r>
                        <a:rPr lang="en-US" sz="1600" u="none" strike="noStrike" dirty="0">
                          <a:effectLst/>
                        </a:rPr>
                        <a:t>Workgroup</a:t>
                      </a:r>
                      <a:endParaRPr lang="en-US" sz="16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rPr>
                        <a:t>Workgroup Example Processes</a:t>
                      </a:r>
                      <a:endParaRPr lang="en-US" sz="16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6188297"/>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Sales and marketing</a:t>
                      </a:r>
                      <a:endParaRPr lang="en-US" sz="1600" b="0" i="0" u="none" strike="noStrike" dirty="0">
                        <a:solidFill>
                          <a:srgbClr val="000000"/>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 Lead generation</a:t>
                      </a:r>
                      <a:br>
                        <a:rPr lang="en-US" sz="1600" u="none" strike="noStrike" dirty="0">
                          <a:effectLst/>
                        </a:rPr>
                      </a:br>
                      <a:r>
                        <a:rPr lang="en-US" sz="1600" u="none" strike="noStrike" dirty="0">
                          <a:effectLst/>
                        </a:rPr>
                        <a:t>• Lead tracking</a:t>
                      </a:r>
                      <a:br>
                        <a:rPr lang="en-US" sz="1600" u="none" strike="noStrike" dirty="0">
                          <a:effectLst/>
                        </a:rPr>
                      </a:br>
                      <a:r>
                        <a:rPr lang="en-US" sz="1600" u="none" strike="noStrike" dirty="0">
                          <a:effectLst/>
                        </a:rPr>
                        <a:t>• Customer management</a:t>
                      </a:r>
                      <a:br>
                        <a:rPr lang="en-US" sz="1600" u="none" strike="noStrike" dirty="0">
                          <a:effectLst/>
                        </a:rPr>
                      </a:br>
                      <a:r>
                        <a:rPr lang="en-US" sz="1600" u="none" strike="noStrike" dirty="0">
                          <a:effectLst/>
                        </a:rPr>
                        <a:t>• Sales forecasting</a:t>
                      </a:r>
                      <a:br>
                        <a:rPr lang="en-US" sz="1600" u="none" strike="noStrike" dirty="0">
                          <a:effectLst/>
                        </a:rPr>
                      </a:br>
                      <a:r>
                        <a:rPr lang="en-US" sz="1600" u="none" strike="noStrike" dirty="0">
                          <a:effectLst/>
                        </a:rPr>
                        <a:t>• Product and brand management</a:t>
                      </a:r>
                      <a:endParaRPr lang="en-US" sz="16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5719020"/>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Operations</a:t>
                      </a:r>
                      <a:endParaRPr lang="en-US" sz="1600" b="0" i="0" u="none" strike="noStrike" dirty="0">
                        <a:solidFill>
                          <a:srgbClr val="000000"/>
                        </a:solidFill>
                        <a:effectLst/>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dirty="0">
                          <a:effectLst/>
                        </a:rPr>
                        <a:t>• Order entry</a:t>
                      </a:r>
                      <a:br>
                        <a:rPr lang="en-US" sz="1600" u="none" strike="noStrike" dirty="0">
                          <a:effectLst/>
                        </a:rPr>
                      </a:br>
                      <a:r>
                        <a:rPr lang="en-US" sz="1600" u="none" strike="noStrike" dirty="0">
                          <a:effectLst/>
                        </a:rPr>
                        <a:t>• Order management</a:t>
                      </a:r>
                      <a:br>
                        <a:rPr lang="en-US" sz="1600" u="none" strike="noStrike" dirty="0">
                          <a:effectLst/>
                        </a:rPr>
                      </a:br>
                      <a:r>
                        <a:rPr lang="en-US" sz="1600" u="none" strike="noStrike" dirty="0">
                          <a:effectLst/>
                        </a:rPr>
                        <a:t>• Finished goods inventory management</a:t>
                      </a:r>
                      <a:endParaRPr lang="en-US" sz="16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7881349"/>
                  </a:ext>
                </a:extLst>
              </a:tr>
              <a:tr h="4676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dirty="0">
                          <a:effectLst/>
                          <a:sym typeface="Arial"/>
                        </a:rPr>
                        <a:t>Manufacturing</a:t>
                      </a:r>
                      <a:endParaRPr lang="en-US" sz="1600" b="0" i="0" u="none" strike="noStrike" cap="none" dirty="0">
                        <a:solidFill>
                          <a:srgbClr val="000000"/>
                        </a:solidFill>
                        <a:effectLst/>
                        <a:latin typeface="+mn-lt"/>
                        <a:ea typeface="Arial"/>
                        <a:cs typeface="Arial"/>
                        <a:sym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dirty="0">
                          <a:effectLst/>
                          <a:sym typeface="Arial"/>
                        </a:rPr>
                        <a:t>• Inventory (raw materials, goods-in-process)</a:t>
                      </a:r>
                      <a:br>
                        <a:rPr lang="en-US" sz="1600" u="none" strike="noStrike" cap="none" dirty="0">
                          <a:effectLst/>
                          <a:sym typeface="Arial"/>
                        </a:rPr>
                      </a:br>
                      <a:r>
                        <a:rPr lang="en-US" sz="1600" u="none" strike="noStrike" cap="none" dirty="0">
                          <a:effectLst/>
                          <a:sym typeface="Arial"/>
                        </a:rPr>
                        <a:t>• Planning</a:t>
                      </a:r>
                      <a:br>
                        <a:rPr lang="en-US" sz="1600" u="none" strike="noStrike" cap="none" dirty="0">
                          <a:effectLst/>
                          <a:sym typeface="Arial"/>
                        </a:rPr>
                      </a:br>
                      <a:r>
                        <a:rPr lang="en-US" sz="1600" u="none" strike="noStrike" cap="none" dirty="0">
                          <a:effectLst/>
                          <a:sym typeface="Arial"/>
                        </a:rPr>
                        <a:t>• Scheduling</a:t>
                      </a:r>
                      <a:br>
                        <a:rPr lang="en-US" sz="1600" u="none" strike="noStrike" cap="none" dirty="0">
                          <a:effectLst/>
                          <a:sym typeface="Arial"/>
                        </a:rPr>
                      </a:br>
                      <a:r>
                        <a:rPr lang="en-US" sz="1600" u="none" strike="noStrike" cap="none" dirty="0">
                          <a:effectLst/>
                          <a:sym typeface="Arial"/>
                        </a:rPr>
                        <a:t>• Operations</a:t>
                      </a:r>
                      <a:endParaRPr lang="en-US" sz="1600" b="0" i="0" u="none" strike="noStrike" cap="none" dirty="0">
                        <a:solidFill>
                          <a:srgbClr val="000000"/>
                        </a:solidFill>
                        <a:effectLst/>
                        <a:latin typeface="+mn-lt"/>
                        <a:ea typeface="Arial"/>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0692480"/>
                  </a:ext>
                </a:extLst>
              </a:tr>
            </a:tbl>
          </a:graphicData>
        </a:graphic>
      </p:graphicFrame>
    </p:spTree>
    <p:extLst>
      <p:ext uri="{BB962C8B-B14F-4D97-AF65-F5344CB8AC3E}">
        <p14:creationId xmlns:p14="http://schemas.microsoft.com/office/powerpoint/2010/main" val="643183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How Do Processes Vary by Organizational Scope? </a:t>
            </a:r>
            <a:r>
              <a:rPr lang="en-US" sz="2000" b="0" dirty="0">
                <a:latin typeface="Times New Roman" panose="02020603050405020304" pitchFamily="18" charset="0"/>
                <a:cs typeface="Times New Roman" panose="02020603050405020304" pitchFamily="18" charset="0"/>
              </a:rPr>
              <a:t>(2 of 2)</a:t>
            </a:r>
            <a:endParaRPr lang="en-US" dirty="0"/>
          </a:p>
        </p:txBody>
      </p:sp>
      <p:sp>
        <p:nvSpPr>
          <p:cNvPr id="8" name="Text Placeholder 7"/>
          <p:cNvSpPr>
            <a:spLocks noGrp="1"/>
          </p:cNvSpPr>
          <p:nvPr>
            <p:ph type="body" idx="1"/>
          </p:nvPr>
        </p:nvSpPr>
        <p:spPr>
          <a:xfrm>
            <a:off x="457200" y="1403647"/>
            <a:ext cx="8229600" cy="356788"/>
          </a:xfrm>
        </p:spPr>
        <p:txBody>
          <a:bodyPr/>
          <a:lstStyle/>
          <a:p>
            <a:pPr marL="0" indent="0">
              <a:buNone/>
            </a:pPr>
            <a:r>
              <a:rPr lang="en-US" sz="1800" b="1" dirty="0">
                <a:latin typeface="+mn-lt"/>
              </a:rPr>
              <a:t>Figure 7-3 [Continued]</a:t>
            </a:r>
          </a:p>
        </p:txBody>
      </p:sp>
      <p:graphicFrame>
        <p:nvGraphicFramePr>
          <p:cNvPr id="2" name="Table 1"/>
          <p:cNvGraphicFramePr>
            <a:graphicFrameLocks noGrp="1"/>
          </p:cNvGraphicFramePr>
          <p:nvPr>
            <p:extLst>
              <p:ext uri="{D42A27DB-BD31-4B8C-83A1-F6EECF244321}">
                <p14:modId xmlns:p14="http://schemas.microsoft.com/office/powerpoint/2010/main" val="976676031"/>
              </p:ext>
            </p:extLst>
          </p:nvPr>
        </p:nvGraphicFramePr>
        <p:xfrm>
          <a:off x="929526" y="1952958"/>
          <a:ext cx="7114032" cy="4399538"/>
        </p:xfrm>
        <a:graphic>
          <a:graphicData uri="http://schemas.openxmlformats.org/drawingml/2006/table">
            <a:tbl>
              <a:tblPr firstRow="1" bandRow="1">
                <a:tableStyleId>{9D7B26C5-4107-4FEC-AEDC-1716B250A1EF}</a:tableStyleId>
              </a:tblPr>
              <a:tblGrid>
                <a:gridCol w="2550007">
                  <a:extLst>
                    <a:ext uri="{9D8B030D-6E8A-4147-A177-3AD203B41FA5}">
                      <a16:colId xmlns:a16="http://schemas.microsoft.com/office/drawing/2014/main" val="2655788538"/>
                    </a:ext>
                  </a:extLst>
                </a:gridCol>
                <a:gridCol w="4564025">
                  <a:extLst>
                    <a:ext uri="{9D8B030D-6E8A-4147-A177-3AD203B41FA5}">
                      <a16:colId xmlns:a16="http://schemas.microsoft.com/office/drawing/2014/main" val="1037002848"/>
                    </a:ext>
                  </a:extLst>
                </a:gridCol>
              </a:tblGrid>
              <a:tr h="467618">
                <a:tc>
                  <a:txBody>
                    <a:bodyPr/>
                    <a:lstStyle/>
                    <a:p>
                      <a:pPr algn="ctr" fontAlgn="ctr"/>
                      <a:r>
                        <a:rPr lang="en-US" sz="1600" u="none" strike="noStrike" dirty="0">
                          <a:effectLst/>
                        </a:rPr>
                        <a:t>Workgroup</a:t>
                      </a:r>
                      <a:endParaRPr lang="en-US" sz="16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600" u="none" strike="noStrike" dirty="0">
                          <a:effectLst/>
                        </a:rPr>
                        <a:t>Workgroup Example Processes</a:t>
                      </a:r>
                      <a:endParaRPr lang="en-US" sz="16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5632721"/>
                  </a:ext>
                </a:extLst>
              </a:tr>
              <a:tr h="467618">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u="none" strike="noStrike" cap="none" dirty="0">
                          <a:effectLst/>
                          <a:sym typeface="Arial"/>
                        </a:rPr>
                        <a:t>Customer service</a:t>
                      </a:r>
                      <a:endParaRPr lang="en-US" sz="1600" b="0" i="0" u="none" strike="noStrike" cap="none" dirty="0">
                        <a:solidFill>
                          <a:srgbClr val="000000"/>
                        </a:solidFill>
                        <a:effectLst/>
                        <a:latin typeface="+mn-lt"/>
                        <a:ea typeface="Arial"/>
                        <a:cs typeface="Arial"/>
                        <a:sym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u="none" strike="noStrike" cap="none" dirty="0">
                          <a:effectLst/>
                          <a:sym typeface="Arial"/>
                        </a:rPr>
                        <a:t>• Order tracking</a:t>
                      </a:r>
                      <a:br>
                        <a:rPr lang="en-US" sz="1600" u="none" strike="noStrike" cap="none" dirty="0">
                          <a:effectLst/>
                          <a:sym typeface="Arial"/>
                        </a:rPr>
                      </a:br>
                      <a:r>
                        <a:rPr lang="en-US" sz="1600" u="none" strike="noStrike" cap="none" dirty="0">
                          <a:effectLst/>
                          <a:sym typeface="Arial"/>
                        </a:rPr>
                        <a:t>• Account tracking</a:t>
                      </a:r>
                      <a:br>
                        <a:rPr lang="en-US" sz="1600" u="none" strike="noStrike" cap="none" dirty="0">
                          <a:effectLst/>
                          <a:sym typeface="Arial"/>
                        </a:rPr>
                      </a:br>
                      <a:r>
                        <a:rPr lang="en-US" sz="1600" u="none" strike="noStrike" cap="none" dirty="0">
                          <a:effectLst/>
                          <a:sym typeface="Arial"/>
                        </a:rPr>
                        <a:t>• Customer support</a:t>
                      </a:r>
                      <a:endParaRPr lang="en-US" sz="1600" b="0" i="0" u="none" strike="noStrike" cap="none" dirty="0">
                        <a:solidFill>
                          <a:srgbClr val="000000"/>
                        </a:solidFill>
                        <a:effectLst/>
                        <a:latin typeface="+mn-lt"/>
                        <a:ea typeface="Arial"/>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5261886"/>
                  </a:ext>
                </a:extLst>
              </a:tr>
              <a:tr h="467618">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u="none" strike="noStrike" cap="none" dirty="0">
                          <a:effectLst/>
                          <a:sym typeface="Arial"/>
                        </a:rPr>
                        <a:t>Human resources</a:t>
                      </a:r>
                      <a:endParaRPr lang="en-US" sz="1600" b="0" i="0" u="none" strike="noStrike" cap="none" dirty="0">
                        <a:solidFill>
                          <a:srgbClr val="000000"/>
                        </a:solidFill>
                        <a:effectLst/>
                        <a:latin typeface="+mn-lt"/>
                        <a:ea typeface="Arial"/>
                        <a:cs typeface="Arial"/>
                        <a:sym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u="none" strike="noStrike" cap="none" dirty="0">
                          <a:effectLst/>
                          <a:sym typeface="Arial"/>
                        </a:rPr>
                        <a:t>• Recruiting</a:t>
                      </a:r>
                      <a:br>
                        <a:rPr lang="en-US" sz="1600" u="none" strike="noStrike" cap="none" dirty="0">
                          <a:effectLst/>
                          <a:sym typeface="Arial"/>
                        </a:rPr>
                      </a:br>
                      <a:r>
                        <a:rPr lang="en-US" sz="1600" u="none" strike="noStrike" cap="none" dirty="0">
                          <a:effectLst/>
                          <a:sym typeface="Arial"/>
                        </a:rPr>
                        <a:t>• Compensation</a:t>
                      </a:r>
                      <a:br>
                        <a:rPr lang="en-US" sz="1600" u="none" strike="noStrike" cap="none" dirty="0">
                          <a:effectLst/>
                          <a:sym typeface="Arial"/>
                        </a:rPr>
                      </a:br>
                      <a:r>
                        <a:rPr lang="en-US" sz="1600" u="none" strike="noStrike" cap="none" dirty="0">
                          <a:effectLst/>
                          <a:sym typeface="Arial"/>
                        </a:rPr>
                        <a:t>• Assessment</a:t>
                      </a:r>
                      <a:br>
                        <a:rPr lang="en-US" sz="1600" u="none" strike="noStrike" cap="none" dirty="0">
                          <a:effectLst/>
                          <a:sym typeface="Arial"/>
                        </a:rPr>
                      </a:br>
                      <a:r>
                        <a:rPr lang="en-US" sz="1600" u="none" strike="noStrike" cap="none" dirty="0">
                          <a:effectLst/>
                          <a:sym typeface="Arial"/>
                        </a:rPr>
                        <a:t>• H</a:t>
                      </a:r>
                      <a:r>
                        <a:rPr lang="en-US" sz="100" u="none" strike="noStrike" cap="none" dirty="0">
                          <a:effectLst/>
                          <a:sym typeface="Arial"/>
                        </a:rPr>
                        <a:t> </a:t>
                      </a:r>
                      <a:r>
                        <a:rPr lang="en-US" sz="1600" u="none" strike="noStrike" cap="none" dirty="0">
                          <a:effectLst/>
                          <a:sym typeface="Arial"/>
                        </a:rPr>
                        <a:t>R planning</a:t>
                      </a:r>
                      <a:endParaRPr lang="en-US" sz="1600" b="0" i="0" u="none" strike="noStrike" cap="none" dirty="0">
                        <a:solidFill>
                          <a:srgbClr val="000000"/>
                        </a:solidFill>
                        <a:effectLst/>
                        <a:latin typeface="+mn-lt"/>
                        <a:ea typeface="Arial"/>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5331663"/>
                  </a:ext>
                </a:extLst>
              </a:tr>
              <a:tr h="467618">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u="none" strike="noStrike" cap="none" dirty="0">
                          <a:effectLst/>
                          <a:sym typeface="Arial"/>
                        </a:rPr>
                        <a:t>Accounting</a:t>
                      </a:r>
                      <a:endParaRPr lang="en-US" sz="1600" b="0" i="0" u="none" strike="noStrike" cap="none" dirty="0">
                        <a:solidFill>
                          <a:srgbClr val="000000"/>
                        </a:solidFill>
                        <a:effectLst/>
                        <a:latin typeface="+mn-lt"/>
                        <a:ea typeface="Arial"/>
                        <a:cs typeface="Arial"/>
                        <a:sym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u="none" strike="noStrike" cap="none" dirty="0">
                          <a:effectLst/>
                          <a:sym typeface="Arial"/>
                        </a:rPr>
                        <a:t>• General ledger</a:t>
                      </a:r>
                      <a:br>
                        <a:rPr lang="en-US" sz="1600" u="none" strike="noStrike" cap="none" dirty="0">
                          <a:effectLst/>
                          <a:sym typeface="Arial"/>
                        </a:rPr>
                      </a:br>
                      <a:r>
                        <a:rPr lang="en-US" sz="1600" u="none" strike="noStrike" cap="none" dirty="0">
                          <a:effectLst/>
                          <a:sym typeface="Arial"/>
                        </a:rPr>
                        <a:t>• Financial reporting</a:t>
                      </a:r>
                      <a:br>
                        <a:rPr lang="en-US" sz="1600" u="none" strike="noStrike" cap="none" dirty="0">
                          <a:effectLst/>
                          <a:sym typeface="Arial"/>
                        </a:rPr>
                      </a:br>
                      <a:r>
                        <a:rPr lang="en-US" sz="1600" u="none" strike="noStrike" cap="none" dirty="0">
                          <a:effectLst/>
                          <a:sym typeface="Arial"/>
                        </a:rPr>
                        <a:t>• Cost accounting</a:t>
                      </a:r>
                      <a:br>
                        <a:rPr lang="en-US" sz="1600" u="none" strike="noStrike" cap="none" dirty="0">
                          <a:effectLst/>
                          <a:sym typeface="Arial"/>
                        </a:rPr>
                      </a:br>
                      <a:r>
                        <a:rPr lang="en-US" sz="1600" u="none" strike="noStrike" cap="none" dirty="0">
                          <a:effectLst/>
                          <a:sym typeface="Arial"/>
                        </a:rPr>
                        <a:t>• Accounts receivable</a:t>
                      </a:r>
                      <a:br>
                        <a:rPr lang="en-US" sz="1600" u="none" strike="noStrike" cap="none" dirty="0">
                          <a:effectLst/>
                          <a:sym typeface="Arial"/>
                        </a:rPr>
                      </a:br>
                      <a:r>
                        <a:rPr lang="en-US" sz="1600" u="none" strike="noStrike" cap="none" dirty="0">
                          <a:effectLst/>
                          <a:sym typeface="Arial"/>
                        </a:rPr>
                        <a:t>• Accounts payable</a:t>
                      </a:r>
                      <a:br>
                        <a:rPr lang="en-US" sz="1600" u="none" strike="noStrike" cap="none" dirty="0">
                          <a:effectLst/>
                          <a:sym typeface="Arial"/>
                        </a:rPr>
                      </a:br>
                      <a:r>
                        <a:rPr lang="en-US" sz="1600" u="none" strike="noStrike" cap="none" dirty="0">
                          <a:effectLst/>
                          <a:sym typeface="Arial"/>
                        </a:rPr>
                        <a:t>• Cash management</a:t>
                      </a:r>
                      <a:br>
                        <a:rPr lang="en-US" sz="1600" u="none" strike="noStrike" cap="none" dirty="0">
                          <a:effectLst/>
                          <a:sym typeface="Arial"/>
                        </a:rPr>
                      </a:br>
                      <a:r>
                        <a:rPr lang="en-US" sz="1600" u="none" strike="noStrike" cap="none" dirty="0">
                          <a:effectLst/>
                          <a:sym typeface="Arial"/>
                        </a:rPr>
                        <a:t>• Budgeting</a:t>
                      </a:r>
                      <a:br>
                        <a:rPr lang="en-US" sz="1600" u="none" strike="noStrike" cap="none" dirty="0">
                          <a:effectLst/>
                          <a:sym typeface="Arial"/>
                        </a:rPr>
                      </a:br>
                      <a:r>
                        <a:rPr lang="en-US" sz="1600" u="none" strike="noStrike" cap="none" dirty="0">
                          <a:effectLst/>
                          <a:sym typeface="Arial"/>
                        </a:rPr>
                        <a:t>• Treasury management</a:t>
                      </a:r>
                      <a:endParaRPr lang="en-US" sz="1600" b="0" i="0" u="none" strike="noStrike" cap="none" dirty="0">
                        <a:solidFill>
                          <a:srgbClr val="000000"/>
                        </a:solidFill>
                        <a:effectLst/>
                        <a:latin typeface="+mn-lt"/>
                        <a:ea typeface="Arial"/>
                        <a:cs typeface="Arial"/>
                        <a:sym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7453742"/>
                  </a:ext>
                </a:extLst>
              </a:tr>
            </a:tbl>
          </a:graphicData>
        </a:graphic>
      </p:graphicFrame>
    </p:spTree>
    <p:extLst>
      <p:ext uri="{BB962C8B-B14F-4D97-AF65-F5344CB8AC3E}">
        <p14:creationId xmlns:p14="http://schemas.microsoft.com/office/powerpoint/2010/main" val="975209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Figure 7-4 </a:t>
            </a:r>
            <a:r>
              <a:rPr lang="en-US" dirty="0">
                <a:latin typeface="Times New Roman" panose="02020603050405020304" pitchFamily="18" charset="0"/>
                <a:cs typeface="Times New Roman" panose="02020603050405020304" pitchFamily="18" charset="0"/>
              </a:rPr>
              <a:t>Characteristics of Information Systems</a:t>
            </a:r>
            <a:endParaRPr lang="en-US" sz="2000" b="0" dirty="0">
              <a:latin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714127546"/>
              </p:ext>
            </p:extLst>
          </p:nvPr>
        </p:nvGraphicFramePr>
        <p:xfrm>
          <a:off x="457200" y="1416925"/>
          <a:ext cx="8229600" cy="3418840"/>
        </p:xfrm>
        <a:graphic>
          <a:graphicData uri="http://schemas.openxmlformats.org/drawingml/2006/table">
            <a:tbl>
              <a:tblPr firstRow="1" bandRow="1">
                <a:tableStyleId>{9D7B26C5-4107-4FEC-AEDC-1716B250A1EF}</a:tableStyleId>
              </a:tblPr>
              <a:tblGrid>
                <a:gridCol w="1463040">
                  <a:extLst>
                    <a:ext uri="{9D8B030D-6E8A-4147-A177-3AD203B41FA5}">
                      <a16:colId xmlns:a16="http://schemas.microsoft.com/office/drawing/2014/main" val="2004517173"/>
                    </a:ext>
                  </a:extLst>
                </a:gridCol>
                <a:gridCol w="2112264">
                  <a:extLst>
                    <a:ext uri="{9D8B030D-6E8A-4147-A177-3AD203B41FA5}">
                      <a16:colId xmlns:a16="http://schemas.microsoft.com/office/drawing/2014/main" val="720400950"/>
                    </a:ext>
                  </a:extLst>
                </a:gridCol>
                <a:gridCol w="4654296">
                  <a:extLst>
                    <a:ext uri="{9D8B030D-6E8A-4147-A177-3AD203B41FA5}">
                      <a16:colId xmlns:a16="http://schemas.microsoft.com/office/drawing/2014/main" val="5475692"/>
                    </a:ext>
                  </a:extLst>
                </a:gridCol>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Scope</a:t>
                      </a:r>
                      <a:endParaRPr lang="en-US" sz="1400" b="1" i="0" u="none" strike="noStrike" dirty="0">
                        <a:solidFill>
                          <a:srgbClr val="333333"/>
                        </a:solidFill>
                        <a:effectLst/>
                        <a:latin typeface="+mn-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Example</a:t>
                      </a:r>
                      <a:endParaRPr lang="en-US" sz="1400" b="1" i="0" u="none" strike="noStrike" dirty="0">
                        <a:solidFill>
                          <a:srgbClr val="333333"/>
                        </a:solidFill>
                        <a:effectLst/>
                        <a:latin typeface="+mn-lt"/>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Characteristics</a:t>
                      </a:r>
                      <a:endParaRPr lang="en-US" sz="1400" b="1" i="0" u="none" strike="noStrike" dirty="0">
                        <a:solidFill>
                          <a:srgbClr val="333333"/>
                        </a:solidFill>
                        <a:effectLst/>
                        <a:latin typeface="+mn-lt"/>
                      </a:endParaRPr>
                    </a:p>
                  </a:txBody>
                  <a:tcPr/>
                </a:tc>
                <a:extLst>
                  <a:ext uri="{0D108BD9-81ED-4DB2-BD59-A6C34878D82A}">
                    <a16:rowId xmlns:a16="http://schemas.microsoft.com/office/drawing/2014/main" val="65831458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Workgroup</a:t>
                      </a:r>
                      <a:endParaRPr lang="en-US" sz="1400" b="0" i="0" u="none" strike="noStrike" dirty="0">
                        <a:solidFill>
                          <a:srgbClr val="000000"/>
                        </a:solidFill>
                        <a:effectLst/>
                        <a:latin typeface="+mn-lt"/>
                      </a:endParaRPr>
                    </a:p>
                  </a:txBody>
                  <a:tcPr anchor="c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Doctor's office/medical practice</a:t>
                      </a:r>
                      <a:endParaRPr lang="en-US" sz="1400" b="0" i="0" u="none" strike="noStrike" dirty="0">
                        <a:solidFill>
                          <a:srgbClr val="000000"/>
                        </a:solidFill>
                        <a:effectLst/>
                        <a:latin typeface="+mn-lt"/>
                      </a:endParaRPr>
                    </a:p>
                  </a:txBody>
                  <a:tcPr anchor="c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Support one or more workgroup processes. 10–100 users; procedures often formalized; problem solutions within group; workgroups can duplicate data; somewhat difficult to change</a:t>
                      </a:r>
                      <a:endParaRPr lang="en-US" sz="1400" b="0" i="0" u="none" strike="noStrike" dirty="0">
                        <a:solidFill>
                          <a:srgbClr val="000000"/>
                        </a:solidFill>
                        <a:effectLst/>
                        <a:latin typeface="+mn-lt"/>
                      </a:endParaRPr>
                    </a:p>
                  </a:txBody>
                  <a:tcPr anchor="ctr">
                    <a:noFill/>
                  </a:tcPr>
                </a:tc>
                <a:extLst>
                  <a:ext uri="{0D108BD9-81ED-4DB2-BD59-A6C34878D82A}">
                    <a16:rowId xmlns:a16="http://schemas.microsoft.com/office/drawing/2014/main" val="379934092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Enterprise</a:t>
                      </a:r>
                      <a:endParaRPr lang="en-US" sz="1400" b="0" i="0" u="none" strike="noStrike" dirty="0">
                        <a:solidFill>
                          <a:srgbClr val="000000"/>
                        </a:solidFill>
                        <a:effectLst/>
                        <a:latin typeface="+mn-lt"/>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Hospital</a:t>
                      </a:r>
                      <a:endParaRPr lang="en-US" sz="1400" b="0" i="0" u="none" strike="noStrike" dirty="0">
                        <a:solidFill>
                          <a:srgbClr val="000000"/>
                        </a:solidFill>
                        <a:effectLst/>
                        <a:latin typeface="+mn-lt"/>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Support one or more enterprise processes. 100–1,000+ users; procedures formalized; problem solutions affect enterprise; eliminate workgroup data duplication; difficult to change</a:t>
                      </a:r>
                      <a:endParaRPr lang="en-US" sz="1400" b="0" i="0" u="none" strike="noStrike" dirty="0">
                        <a:solidFill>
                          <a:srgbClr val="000000"/>
                        </a:solidFill>
                        <a:effectLst/>
                        <a:latin typeface="+mn-lt"/>
                      </a:endParaRPr>
                    </a:p>
                  </a:txBody>
                  <a:tcPr anchor="ctr"/>
                </a:tc>
                <a:extLst>
                  <a:ext uri="{0D108BD9-81ED-4DB2-BD59-A6C34878D82A}">
                    <a16:rowId xmlns:a16="http://schemas.microsoft.com/office/drawing/2014/main" val="35269197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Inter-enterprise</a:t>
                      </a:r>
                      <a:endParaRPr lang="en-US" sz="1400" b="0" i="0" u="none" strike="noStrike" dirty="0">
                        <a:solidFill>
                          <a:srgbClr val="000000"/>
                        </a:solidFill>
                        <a:effectLst/>
                        <a:latin typeface="+mn-lt"/>
                      </a:endParaRPr>
                    </a:p>
                  </a:txBody>
                  <a:tcPr anchor="c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Healthcare exchange</a:t>
                      </a:r>
                      <a:endParaRPr lang="en-US" sz="1400" b="0" i="0" u="none" strike="noStrike" dirty="0">
                        <a:solidFill>
                          <a:srgbClr val="000000"/>
                        </a:solidFill>
                        <a:effectLst/>
                        <a:latin typeface="+mn-lt"/>
                      </a:endParaRPr>
                    </a:p>
                  </a:txBody>
                  <a:tcPr anchor="c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rPr>
                        <a:t>Support one or more inter-enterprise processes. 1,000+ users; systems procedures formalized; problem solutions affect multiple organizations; can resolve problems of duplicated enterprise data; very difficult to change</a:t>
                      </a:r>
                      <a:endParaRPr lang="en-US" sz="1400" b="0" i="0" u="none" strike="noStrike" dirty="0">
                        <a:solidFill>
                          <a:srgbClr val="000000"/>
                        </a:solidFill>
                        <a:effectLst/>
                        <a:latin typeface="+mn-lt"/>
                      </a:endParaRPr>
                    </a:p>
                  </a:txBody>
                  <a:tcPr anchor="ctr">
                    <a:noFill/>
                  </a:tcPr>
                </a:tc>
                <a:extLst>
                  <a:ext uri="{0D108BD9-81ED-4DB2-BD59-A6C34878D82A}">
                    <a16:rowId xmlns:a16="http://schemas.microsoft.com/office/drawing/2014/main" val="731040499"/>
                  </a:ext>
                </a:extLst>
              </a:tr>
            </a:tbl>
          </a:graphicData>
        </a:graphic>
      </p:graphicFrame>
    </p:spTree>
    <p:extLst>
      <p:ext uri="{BB962C8B-B14F-4D97-AF65-F5344CB8AC3E}">
        <p14:creationId xmlns:p14="http://schemas.microsoft.com/office/powerpoint/2010/main" val="2722784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56" y="215371"/>
            <a:ext cx="8229600" cy="1097279"/>
          </a:xfrm>
        </p:spPr>
        <p:txBody>
          <a:bodyPr/>
          <a:lstStyle/>
          <a:p>
            <a:r>
              <a:rPr lang="en-US" sz="3400" dirty="0"/>
              <a:t>Learning Objectiv</a:t>
            </a:r>
            <a:r>
              <a:rPr lang="en-US" dirty="0"/>
              <a:t>e </a:t>
            </a:r>
            <a:r>
              <a:rPr lang="en-US" sz="3400" dirty="0"/>
              <a:t>7.2</a:t>
            </a:r>
          </a:p>
        </p:txBody>
      </p:sp>
      <p:sp>
        <p:nvSpPr>
          <p:cNvPr id="3" name="Text Placeholder 2"/>
          <p:cNvSpPr>
            <a:spLocks noGrp="1"/>
          </p:cNvSpPr>
          <p:nvPr>
            <p:ph type="body" idx="1"/>
          </p:nvPr>
        </p:nvSpPr>
        <p:spPr/>
        <p:txBody>
          <a:bodyPr/>
          <a:lstStyle/>
          <a:p>
            <a:r>
              <a:rPr lang="en-US" sz="2400" dirty="0">
                <a:latin typeface="+mn-lt"/>
              </a:rPr>
              <a:t>How can information systems improve process quality?</a:t>
            </a:r>
            <a:endParaRPr lang="en-IN" sz="2400" dirty="0">
              <a:latin typeface="+mn-lt"/>
            </a:endParaRPr>
          </a:p>
        </p:txBody>
      </p:sp>
    </p:spTree>
    <p:extLst>
      <p:ext uri="{BB962C8B-B14F-4D97-AF65-F5344CB8AC3E}">
        <p14:creationId xmlns:p14="http://schemas.microsoft.com/office/powerpoint/2010/main" val="538541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Process Quality </a:t>
            </a:r>
            <a:r>
              <a:rPr lang="en-US" sz="2000" b="0" dirty="0"/>
              <a:t>(1 of 2)</a:t>
            </a:r>
          </a:p>
        </p:txBody>
      </p:sp>
      <p:sp>
        <p:nvSpPr>
          <p:cNvPr id="4" name="Text Placeholder 3"/>
          <p:cNvSpPr>
            <a:spLocks noGrp="1"/>
          </p:cNvSpPr>
          <p:nvPr>
            <p:ph type="body" idx="1"/>
          </p:nvPr>
        </p:nvSpPr>
        <p:spPr/>
        <p:txBody>
          <a:bodyPr/>
          <a:lstStyle/>
          <a:p>
            <a:r>
              <a:rPr lang="en-US" sz="2400" dirty="0">
                <a:latin typeface="+mn-lt"/>
              </a:rPr>
              <a:t>Process </a:t>
            </a:r>
            <a:r>
              <a:rPr lang="en-US" sz="2400" b="1" dirty="0">
                <a:latin typeface="+mn-lt"/>
              </a:rPr>
              <a:t>efficiency</a:t>
            </a:r>
          </a:p>
          <a:p>
            <a:pPr lvl="1"/>
            <a:r>
              <a:rPr lang="en-US" sz="2400" dirty="0">
                <a:latin typeface="+mn-lt"/>
              </a:rPr>
              <a:t>Ratio of outputs to inputs.</a:t>
            </a:r>
          </a:p>
          <a:p>
            <a:r>
              <a:rPr lang="en-US" sz="2400" dirty="0">
                <a:latin typeface="+mn-lt"/>
              </a:rPr>
              <a:t>Process </a:t>
            </a:r>
            <a:r>
              <a:rPr lang="en-US" sz="2400" b="1" dirty="0">
                <a:latin typeface="+mn-lt"/>
              </a:rPr>
              <a:t>effectiveness</a:t>
            </a:r>
          </a:p>
          <a:p>
            <a:pPr lvl="1"/>
            <a:r>
              <a:rPr lang="en-US" sz="2400" dirty="0">
                <a:latin typeface="+mn-lt"/>
              </a:rPr>
              <a:t>How well a process achieves organizational strategy.</a:t>
            </a:r>
          </a:p>
          <a:p>
            <a:r>
              <a:rPr lang="en-US" sz="2400" dirty="0">
                <a:latin typeface="+mn-lt"/>
              </a:rPr>
              <a:t>How can processes be improved?</a:t>
            </a:r>
          </a:p>
          <a:p>
            <a:pPr lvl="1"/>
            <a:r>
              <a:rPr lang="en-US" sz="2400" dirty="0">
                <a:latin typeface="+mn-lt"/>
              </a:rPr>
              <a:t>Change process structure.</a:t>
            </a:r>
          </a:p>
          <a:p>
            <a:pPr lvl="1"/>
            <a:r>
              <a:rPr lang="en-US" sz="2400" dirty="0">
                <a:latin typeface="+mn-lt"/>
              </a:rPr>
              <a:t>Change process resources.</a:t>
            </a:r>
          </a:p>
          <a:p>
            <a:pPr lvl="1"/>
            <a:r>
              <a:rPr lang="en-US" sz="2400" dirty="0">
                <a:latin typeface="+mn-lt"/>
              </a:rPr>
              <a:t>Change both.</a:t>
            </a:r>
          </a:p>
        </p:txBody>
      </p:sp>
    </p:spTree>
    <p:extLst>
      <p:ext uri="{BB962C8B-B14F-4D97-AF65-F5344CB8AC3E}">
        <p14:creationId xmlns:p14="http://schemas.microsoft.com/office/powerpoint/2010/main" val="429196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Process Quality </a:t>
            </a:r>
            <a:r>
              <a:rPr lang="en-US" sz="2000" b="0" dirty="0"/>
              <a:t>(2 of 2)</a:t>
            </a:r>
            <a:endParaRPr lang="en-US" dirty="0"/>
          </a:p>
        </p:txBody>
      </p:sp>
      <p:sp>
        <p:nvSpPr>
          <p:cNvPr id="3" name="Text Placeholder 2"/>
          <p:cNvSpPr>
            <a:spLocks noGrp="1"/>
          </p:cNvSpPr>
          <p:nvPr>
            <p:ph type="body" idx="1"/>
          </p:nvPr>
        </p:nvSpPr>
        <p:spPr/>
        <p:txBody>
          <a:bodyPr/>
          <a:lstStyle/>
          <a:p>
            <a:r>
              <a:rPr lang="en-US" sz="2400" dirty="0">
                <a:latin typeface="+mn-lt"/>
              </a:rPr>
              <a:t>Performing an activity.</a:t>
            </a:r>
          </a:p>
          <a:p>
            <a:pPr lvl="1"/>
            <a:r>
              <a:rPr lang="en-US" sz="2400" dirty="0">
                <a:latin typeface="+mn-lt"/>
              </a:rPr>
              <a:t>Partially automated, completely automated.</a:t>
            </a:r>
          </a:p>
          <a:p>
            <a:r>
              <a:rPr lang="en-US" sz="2400" dirty="0">
                <a:latin typeface="+mn-lt"/>
              </a:rPr>
              <a:t>Augmenting human performing activity.</a:t>
            </a:r>
          </a:p>
          <a:p>
            <a:pPr lvl="1"/>
            <a:r>
              <a:rPr lang="en-US" sz="2400" dirty="0">
                <a:latin typeface="+mn-lt"/>
              </a:rPr>
              <a:t>Ex: Common reservation system.</a:t>
            </a:r>
          </a:p>
          <a:p>
            <a:r>
              <a:rPr lang="en-US" sz="2400" dirty="0">
                <a:latin typeface="+mn-lt"/>
              </a:rPr>
              <a:t>Controlling data quality.</a:t>
            </a:r>
          </a:p>
          <a:p>
            <a:pPr lvl="1"/>
            <a:r>
              <a:rPr lang="en-US" sz="2400" dirty="0">
                <a:latin typeface="+mn-lt"/>
              </a:rPr>
              <a:t>Ensure data complete and correct before continuing process activities.</a:t>
            </a:r>
          </a:p>
        </p:txBody>
      </p:sp>
    </p:spTree>
    <p:extLst>
      <p:ext uri="{BB962C8B-B14F-4D97-AF65-F5344CB8AC3E}">
        <p14:creationId xmlns:p14="http://schemas.microsoft.com/office/powerpoint/2010/main" val="1472159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Learning Objective 7.3</a:t>
            </a:r>
          </a:p>
        </p:txBody>
      </p:sp>
      <p:sp>
        <p:nvSpPr>
          <p:cNvPr id="3" name="Text Placeholder 2"/>
          <p:cNvSpPr>
            <a:spLocks noGrp="1"/>
          </p:cNvSpPr>
          <p:nvPr>
            <p:ph type="body" idx="1"/>
          </p:nvPr>
        </p:nvSpPr>
        <p:spPr/>
        <p:txBody>
          <a:bodyPr/>
          <a:lstStyle/>
          <a:p>
            <a:r>
              <a:rPr lang="en-US" sz="2400" dirty="0">
                <a:latin typeface="+mn-lt"/>
              </a:rPr>
              <a:t>How do information systems eliminate the problems of information silos?</a:t>
            </a:r>
            <a:endParaRPr lang="en-IN" sz="2400" dirty="0">
              <a:latin typeface="+mn-lt"/>
            </a:endParaRPr>
          </a:p>
        </p:txBody>
      </p:sp>
    </p:spTree>
    <p:extLst>
      <p:ext uri="{BB962C8B-B14F-4D97-AF65-F5344CB8AC3E}">
        <p14:creationId xmlns:p14="http://schemas.microsoft.com/office/powerpoint/2010/main" val="3349737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Information Silos</a:t>
            </a:r>
          </a:p>
        </p:txBody>
      </p:sp>
      <p:sp>
        <p:nvSpPr>
          <p:cNvPr id="3" name="Text Placeholder 2"/>
          <p:cNvSpPr>
            <a:spLocks noGrp="1"/>
          </p:cNvSpPr>
          <p:nvPr>
            <p:ph type="body" idx="1"/>
          </p:nvPr>
        </p:nvSpPr>
        <p:spPr/>
        <p:txBody>
          <a:bodyPr/>
          <a:lstStyle/>
          <a:p>
            <a:r>
              <a:rPr lang="en-US" sz="2400" dirty="0">
                <a:latin typeface="+mn-lt"/>
              </a:rPr>
              <a:t>What are the problems of information silos?</a:t>
            </a:r>
          </a:p>
          <a:p>
            <a:pPr lvl="1"/>
            <a:r>
              <a:rPr lang="en-US" sz="2400" dirty="0">
                <a:latin typeface="+mn-lt"/>
              </a:rPr>
              <a:t>Data duplicated.</a:t>
            </a:r>
          </a:p>
          <a:p>
            <a:pPr lvl="1"/>
            <a:r>
              <a:rPr lang="en-US" sz="2400" dirty="0">
                <a:latin typeface="+mn-lt"/>
              </a:rPr>
              <a:t>Data inconsistency.</a:t>
            </a:r>
          </a:p>
          <a:p>
            <a:pPr lvl="1"/>
            <a:r>
              <a:rPr lang="en-US" sz="2400" dirty="0">
                <a:latin typeface="+mn-lt"/>
              </a:rPr>
              <a:t>Data isolated.</a:t>
            </a:r>
          </a:p>
          <a:p>
            <a:pPr lvl="1"/>
            <a:r>
              <a:rPr lang="en-US" sz="2400" dirty="0">
                <a:latin typeface="+mn-lt"/>
              </a:rPr>
              <a:t>Disjointed processes.</a:t>
            </a:r>
          </a:p>
          <a:p>
            <a:pPr lvl="1"/>
            <a:r>
              <a:rPr lang="en-US" sz="2400" dirty="0">
                <a:latin typeface="+mn-lt"/>
              </a:rPr>
              <a:t>Lack of integrated enterprise information.</a:t>
            </a:r>
          </a:p>
          <a:p>
            <a:pPr lvl="1"/>
            <a:r>
              <a:rPr lang="en-US" sz="2400" dirty="0">
                <a:latin typeface="+mn-lt"/>
              </a:rPr>
              <a:t>Inefficiency: decisions made in isolation.</a:t>
            </a:r>
          </a:p>
          <a:p>
            <a:pPr lvl="1"/>
            <a:r>
              <a:rPr lang="en-US" sz="2400" dirty="0">
                <a:latin typeface="+mn-lt"/>
              </a:rPr>
              <a:t>Increased cost for organization.</a:t>
            </a:r>
          </a:p>
        </p:txBody>
      </p:sp>
    </p:spTree>
    <p:extLst>
      <p:ext uri="{BB962C8B-B14F-4D97-AF65-F5344CB8AC3E}">
        <p14:creationId xmlns:p14="http://schemas.microsoft.com/office/powerpoint/2010/main" val="3757298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7-5</a:t>
            </a:r>
            <a:r>
              <a:rPr lang="en-US" sz="3600" dirty="0"/>
              <a:t> </a:t>
            </a:r>
            <a:r>
              <a:rPr lang="en-US" dirty="0"/>
              <a:t>Problems Created by Information Silos</a:t>
            </a:r>
          </a:p>
        </p:txBody>
      </p:sp>
      <p:pic>
        <p:nvPicPr>
          <p:cNvPr id="3" name="Picture 2" descr=" A table lists problems, sales and marketing, and accounting in 5 rows. The first is data duplication, and data inconsistency. The sales and accounting billing addresses do not match. The second is disjointed processes. The credit approval and approved customer credit numbers do not match. The third is limited information and lack of integrated information. There are question marks between order data and payment data, and the question, is IndyMac a preferred customer is underneath. The fourth is isolated decisions lead to organizational inefficiencies. Under order data, it says, redouble sales efforts at IndyMac. Under payment data, it says, One West has been slow to pay. The fifth row is increased expense, and is the sum of the problems abov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488" y="1426809"/>
            <a:ext cx="7557025" cy="4831697"/>
          </a:xfrm>
          <a:prstGeom prst="rect">
            <a:avLst/>
          </a:prstGeom>
        </p:spPr>
      </p:pic>
    </p:spTree>
    <p:extLst>
      <p:ext uri="{BB962C8B-B14F-4D97-AF65-F5344CB8AC3E}">
        <p14:creationId xmlns:p14="http://schemas.microsoft.com/office/powerpoint/2010/main" val="2812195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15371"/>
            <a:ext cx="8347587" cy="1097279"/>
          </a:xfrm>
        </p:spPr>
        <p:txBody>
          <a:bodyPr/>
          <a:lstStyle/>
          <a:p>
            <a:r>
              <a:rPr lang="en-US" sz="3200" dirty="0"/>
              <a:t>Solving the Problems of Information Silos </a:t>
            </a:r>
            <a:r>
              <a:rPr lang="en-US" sz="2000" b="0" dirty="0"/>
              <a:t>(1 of 2)</a:t>
            </a:r>
          </a:p>
        </p:txBody>
      </p:sp>
      <p:sp>
        <p:nvSpPr>
          <p:cNvPr id="3" name="Text Placeholder 2"/>
          <p:cNvSpPr>
            <a:spLocks noGrp="1"/>
          </p:cNvSpPr>
          <p:nvPr>
            <p:ph type="body" idx="1"/>
          </p:nvPr>
        </p:nvSpPr>
        <p:spPr/>
        <p:txBody>
          <a:bodyPr/>
          <a:lstStyle/>
          <a:p>
            <a:r>
              <a:rPr lang="en-US" sz="2400" dirty="0">
                <a:latin typeface="+mn-lt"/>
              </a:rPr>
              <a:t>Integrate into single database.</a:t>
            </a:r>
          </a:p>
          <a:p>
            <a:r>
              <a:rPr lang="en-US" sz="2400" dirty="0">
                <a:latin typeface="+mn-lt"/>
              </a:rPr>
              <a:t>Revise applications.</a:t>
            </a:r>
          </a:p>
          <a:p>
            <a:r>
              <a:rPr lang="en-US" sz="2400" dirty="0">
                <a:latin typeface="+mn-lt"/>
              </a:rPr>
              <a:t>Allow isolation, manage to avoid problems.</a:t>
            </a:r>
          </a:p>
        </p:txBody>
      </p:sp>
    </p:spTree>
    <p:extLst>
      <p:ext uri="{BB962C8B-B14F-4D97-AF65-F5344CB8AC3E}">
        <p14:creationId xmlns:p14="http://schemas.microsoft.com/office/powerpoint/2010/main" val="1305776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310785" cy="1097279"/>
          </a:xfrm>
        </p:spPr>
        <p:txBody>
          <a:bodyPr anchor="b"/>
          <a:lstStyle/>
          <a:p>
            <a:r>
              <a:rPr lang="en-US" sz="3200" dirty="0"/>
              <a:t>Solving the Problems of Information Silos </a:t>
            </a:r>
            <a:r>
              <a:rPr lang="en-US" sz="2000" b="0" dirty="0"/>
              <a:t>(2 of 2)</a:t>
            </a:r>
          </a:p>
        </p:txBody>
      </p:sp>
      <p:sp>
        <p:nvSpPr>
          <p:cNvPr id="3" name="Text Placeholder 2"/>
          <p:cNvSpPr>
            <a:spLocks noGrp="1"/>
          </p:cNvSpPr>
          <p:nvPr>
            <p:ph type="body" idx="1"/>
          </p:nvPr>
        </p:nvSpPr>
        <p:spPr>
          <a:xfrm>
            <a:off x="457200" y="1600201"/>
            <a:ext cx="8229600" cy="373878"/>
          </a:xfrm>
        </p:spPr>
        <p:txBody>
          <a:bodyPr/>
          <a:lstStyle/>
          <a:p>
            <a:pPr marL="0" indent="0">
              <a:buNone/>
            </a:pPr>
            <a:r>
              <a:rPr lang="en-US" sz="1800" b="1" dirty="0">
                <a:latin typeface="+mn-lt"/>
              </a:rPr>
              <a:t>Figure 7-6 </a:t>
            </a:r>
            <a:r>
              <a:rPr lang="en-US" sz="1800" dirty="0">
                <a:latin typeface="+mn-lt"/>
              </a:rPr>
              <a:t>Information Silos as Drivers</a:t>
            </a:r>
          </a:p>
        </p:txBody>
      </p:sp>
      <p:graphicFrame>
        <p:nvGraphicFramePr>
          <p:cNvPr id="4" name="Table 3"/>
          <p:cNvGraphicFramePr>
            <a:graphicFrameLocks noGrp="1"/>
          </p:cNvGraphicFramePr>
          <p:nvPr>
            <p:extLst>
              <p:ext uri="{D42A27DB-BD31-4B8C-83A1-F6EECF244321}">
                <p14:modId xmlns:p14="http://schemas.microsoft.com/office/powerpoint/2010/main" val="1181032429"/>
              </p:ext>
            </p:extLst>
          </p:nvPr>
        </p:nvGraphicFramePr>
        <p:xfrm>
          <a:off x="457200" y="2075148"/>
          <a:ext cx="8229600" cy="4215617"/>
        </p:xfrm>
        <a:graphic>
          <a:graphicData uri="http://schemas.openxmlformats.org/drawingml/2006/table">
            <a:tbl>
              <a:tblPr firstRow="1" bandRow="1">
                <a:tableStyleId>{40F9630F-82C1-40B7-BC3A-925EFCFF5E92}</a:tableStyleId>
              </a:tblPr>
              <a:tblGrid>
                <a:gridCol w="1066800">
                  <a:extLst>
                    <a:ext uri="{9D8B030D-6E8A-4147-A177-3AD203B41FA5}">
                      <a16:colId xmlns:a16="http://schemas.microsoft.com/office/drawing/2014/main" val="3424213887"/>
                    </a:ext>
                  </a:extLst>
                </a:gridCol>
                <a:gridCol w="1548254">
                  <a:extLst>
                    <a:ext uri="{9D8B030D-6E8A-4147-A177-3AD203B41FA5}">
                      <a16:colId xmlns:a16="http://schemas.microsoft.com/office/drawing/2014/main" val="4253742735"/>
                    </a:ext>
                  </a:extLst>
                </a:gridCol>
                <a:gridCol w="3068320">
                  <a:extLst>
                    <a:ext uri="{9D8B030D-6E8A-4147-A177-3AD203B41FA5}">
                      <a16:colId xmlns:a16="http://schemas.microsoft.com/office/drawing/2014/main" val="572833364"/>
                    </a:ext>
                  </a:extLst>
                </a:gridCol>
                <a:gridCol w="2546226">
                  <a:extLst>
                    <a:ext uri="{9D8B030D-6E8A-4147-A177-3AD203B41FA5}">
                      <a16:colId xmlns:a16="http://schemas.microsoft.com/office/drawing/2014/main" val="596867521"/>
                    </a:ext>
                  </a:extLst>
                </a:gridCol>
              </a:tblGrid>
              <a:tr h="3334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Scope</a:t>
                      </a:r>
                      <a:endParaRPr lang="en-US" sz="14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Example</a:t>
                      </a:r>
                      <a:endParaRPr lang="en-US" sz="14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Example Information Silo</a:t>
                      </a:r>
                      <a:endParaRPr lang="en-US" sz="14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Enabling Technology</a:t>
                      </a:r>
                      <a:endParaRPr lang="en-US" sz="1400" b="1" i="0" u="none" strike="noStrike" dirty="0">
                        <a:solidFill>
                          <a:srgbClr val="333333"/>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469766"/>
                  </a:ext>
                </a:extLst>
              </a:tr>
              <a:tr h="8496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Workgroup</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Doctor's office/ medical practice</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Physicians and hospitals store separated data about patients. Unnecessarily duplicate tests and procedures.</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Functional applications.</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7205076"/>
                  </a:ext>
                </a:extLst>
              </a:tr>
              <a:tr h="6578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dirty="0">
                          <a:solidFill>
                            <a:schemeClr val="bg1"/>
                          </a:solidFill>
                          <a:effectLst/>
                          <a:latin typeface="+mn-lt"/>
                        </a:rPr>
                        <a:t>Blank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bg1"/>
                          </a:solidFill>
                          <a:effectLst/>
                          <a:latin typeface="+mn-lt"/>
                          <a:ea typeface="Arial"/>
                          <a:cs typeface="Arial"/>
                          <a:sym typeface="Arial"/>
                        </a:rPr>
                        <a:t>Blank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Enterprise applications (C</a:t>
                      </a:r>
                      <a:r>
                        <a:rPr lang="en-US" sz="100" u="none" strike="noStrike" dirty="0">
                          <a:effectLst/>
                          <a:latin typeface="+mn-lt"/>
                        </a:rPr>
                        <a:t> </a:t>
                      </a:r>
                      <a:r>
                        <a:rPr lang="en-US" sz="1400" u="none" strike="noStrike" dirty="0">
                          <a:effectLst/>
                          <a:latin typeface="+mn-lt"/>
                        </a:rPr>
                        <a:t>R</a:t>
                      </a:r>
                      <a:r>
                        <a:rPr lang="en-US" sz="100" u="none" strike="noStrike" dirty="0">
                          <a:effectLst/>
                          <a:latin typeface="+mn-lt"/>
                        </a:rPr>
                        <a:t> </a:t>
                      </a:r>
                      <a:r>
                        <a:rPr lang="en-US" sz="1400" u="none" strike="noStrike" dirty="0">
                          <a:effectLst/>
                          <a:latin typeface="+mn-lt"/>
                        </a:rPr>
                        <a:t>M, E</a:t>
                      </a:r>
                      <a:r>
                        <a:rPr lang="en-US" sz="100" u="none" strike="noStrike" dirty="0">
                          <a:effectLst/>
                          <a:latin typeface="+mn-lt"/>
                        </a:rPr>
                        <a:t> </a:t>
                      </a:r>
                      <a:r>
                        <a:rPr lang="en-US" sz="1400" u="none" strike="noStrike" dirty="0">
                          <a:effectLst/>
                          <a:latin typeface="+mn-lt"/>
                        </a:rPr>
                        <a:t>R</a:t>
                      </a:r>
                      <a:r>
                        <a:rPr lang="en-US" sz="100" u="none" strike="noStrike" dirty="0">
                          <a:effectLst/>
                          <a:latin typeface="+mn-lt"/>
                        </a:rPr>
                        <a:t> </a:t>
                      </a:r>
                      <a:r>
                        <a:rPr lang="en-US" sz="1400" u="none" strike="noStrike" dirty="0">
                          <a:effectLst/>
                          <a:latin typeface="+mn-lt"/>
                        </a:rPr>
                        <a:t>P, E</a:t>
                      </a:r>
                      <a:r>
                        <a:rPr lang="en-US" sz="100" u="none" strike="noStrike" dirty="0">
                          <a:effectLst/>
                          <a:latin typeface="+mn-lt"/>
                        </a:rPr>
                        <a:t> </a:t>
                      </a:r>
                      <a:r>
                        <a:rPr lang="en-US" sz="1400" u="none" strike="noStrike" dirty="0">
                          <a:effectLst/>
                          <a:latin typeface="+mn-lt"/>
                        </a:rPr>
                        <a:t>A</a:t>
                      </a:r>
                      <a:r>
                        <a:rPr lang="en-US" sz="100" u="none" strike="noStrike" dirty="0">
                          <a:effectLst/>
                          <a:latin typeface="+mn-lt"/>
                        </a:rPr>
                        <a:t> </a:t>
                      </a:r>
                      <a:r>
                        <a:rPr lang="en-US" sz="1400" u="none" strike="noStrike" dirty="0">
                          <a:effectLst/>
                          <a:latin typeface="+mn-lt"/>
                        </a:rPr>
                        <a:t>I) on enterprise networks</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549232"/>
                  </a:ext>
                </a:extLst>
              </a:tr>
              <a:tr h="742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Enterprise</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Hospital</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Hospital and local drug store pharmacy have different prescription data for the same patient.</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bg1"/>
                          </a:solidFill>
                          <a:effectLst/>
                          <a:latin typeface="+mn-lt"/>
                          <a:ea typeface="Arial"/>
                          <a:cs typeface="Arial"/>
                          <a:sym typeface="Arial"/>
                        </a:rPr>
                        <a:t>Blank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7033730"/>
                  </a:ext>
                </a:extLst>
              </a:tr>
              <a:tr h="6578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bg1"/>
                          </a:solidFill>
                          <a:effectLst/>
                          <a:latin typeface="+mn-lt"/>
                          <a:ea typeface="Arial"/>
                          <a:cs typeface="Arial"/>
                          <a:sym typeface="Arial"/>
                        </a:rPr>
                        <a:t>Blank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bg1"/>
                          </a:solidFill>
                          <a:effectLst/>
                          <a:latin typeface="+mn-lt"/>
                          <a:ea typeface="Arial"/>
                          <a:cs typeface="Arial"/>
                          <a:sym typeface="Arial"/>
                        </a:rPr>
                        <a:t>Blank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rgbClr val="000000"/>
                          </a:solidFill>
                          <a:effectLst/>
                          <a:latin typeface="+mn-lt"/>
                          <a:ea typeface="Arial"/>
                          <a:cs typeface="Arial"/>
                          <a:sym typeface="Aria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Distributed systems using Web service technologies in the cloud.</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9565354"/>
                  </a:ext>
                </a:extLst>
              </a:tr>
              <a:tr h="6578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Inter-enterprise</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Healthcare exchange</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u="none" strike="noStrike" dirty="0">
                          <a:effectLst/>
                          <a:latin typeface="+mn-lt"/>
                        </a:rPr>
                        <a:t>No silo: Doctors, hospitals, pharmacies share patients’ prescription and other data.</a:t>
                      </a:r>
                      <a:endParaRPr lang="en-US" sz="140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cap="none" dirty="0">
                          <a:solidFill>
                            <a:schemeClr val="bg1"/>
                          </a:solidFill>
                          <a:effectLst/>
                          <a:latin typeface="+mn-lt"/>
                          <a:ea typeface="Arial"/>
                          <a:cs typeface="Arial"/>
                          <a:sym typeface="Arial"/>
                        </a:rPr>
                        <a:t>Blank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5675408"/>
                  </a:ext>
                </a:extLst>
              </a:tr>
            </a:tbl>
          </a:graphicData>
        </a:graphic>
      </p:graphicFrame>
    </p:spTree>
    <p:extLst>
      <p:ext uri="{BB962C8B-B14F-4D97-AF65-F5344CB8AC3E}">
        <p14:creationId xmlns:p14="http://schemas.microsoft.com/office/powerpoint/2010/main" val="989189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15371"/>
            <a:ext cx="8302239" cy="1097279"/>
          </a:xfrm>
        </p:spPr>
        <p:txBody>
          <a:bodyPr anchor="b"/>
          <a:lstStyle/>
          <a:p>
            <a:r>
              <a:rPr lang="en-US" dirty="0"/>
              <a:t>An Enterprise System for Patient Discharge</a:t>
            </a:r>
          </a:p>
        </p:txBody>
      </p:sp>
      <p:sp>
        <p:nvSpPr>
          <p:cNvPr id="3" name="Text Placeholder 2"/>
          <p:cNvSpPr>
            <a:spLocks noGrp="1"/>
          </p:cNvSpPr>
          <p:nvPr>
            <p:ph type="body" idx="1"/>
          </p:nvPr>
        </p:nvSpPr>
        <p:spPr>
          <a:xfrm>
            <a:off x="457200" y="1600201"/>
            <a:ext cx="8229600" cy="390970"/>
          </a:xfrm>
        </p:spPr>
        <p:txBody>
          <a:bodyPr/>
          <a:lstStyle/>
          <a:p>
            <a:pPr marL="0" indent="0">
              <a:buNone/>
            </a:pPr>
            <a:r>
              <a:rPr lang="en-US" sz="2000" b="1" dirty="0">
                <a:latin typeface="+mn-lt"/>
              </a:rPr>
              <a:t>Figure 7-7 </a:t>
            </a:r>
            <a:r>
              <a:rPr lang="en-US" sz="2000" dirty="0">
                <a:latin typeface="+mn-lt"/>
              </a:rPr>
              <a:t>Example Enterprise Process and Information System</a:t>
            </a:r>
          </a:p>
        </p:txBody>
      </p:sp>
      <p:pic>
        <p:nvPicPr>
          <p:cNvPr id="7" name="Picture 6" descr="Six columns have the following heads, Doctors, Nurses, Pharmacy, Kitchen, Housekeeping, and Family. Lines and arrows trace a path through activities under each column head."/>
          <p:cNvPicPr>
            <a:picLocks noChangeAspect="1"/>
          </p:cNvPicPr>
          <p:nvPr/>
        </p:nvPicPr>
        <p:blipFill>
          <a:blip r:embed="rId3"/>
          <a:stretch>
            <a:fillRect/>
          </a:stretch>
        </p:blipFill>
        <p:spPr>
          <a:xfrm>
            <a:off x="1324212" y="2410498"/>
            <a:ext cx="6495574" cy="3558155"/>
          </a:xfrm>
          <a:prstGeom prst="rect">
            <a:avLst/>
          </a:prstGeom>
        </p:spPr>
      </p:pic>
    </p:spTree>
    <p:extLst>
      <p:ext uri="{BB962C8B-B14F-4D97-AF65-F5344CB8AC3E}">
        <p14:creationId xmlns:p14="http://schemas.microsoft.com/office/powerpoint/2010/main" val="371646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pt-BR" sz="3400" dirty="0"/>
              <a:t>Learning Objective 7.4</a:t>
            </a:r>
            <a:endParaRPr lang="en-US" sz="3400" dirty="0"/>
          </a:p>
        </p:txBody>
      </p:sp>
      <p:sp>
        <p:nvSpPr>
          <p:cNvPr id="3" name="Text Placeholder 2"/>
          <p:cNvSpPr>
            <a:spLocks noGrp="1"/>
          </p:cNvSpPr>
          <p:nvPr>
            <p:ph type="body" idx="1"/>
          </p:nvPr>
        </p:nvSpPr>
        <p:spPr/>
        <p:txBody>
          <a:bodyPr/>
          <a:lstStyle/>
          <a:p>
            <a:r>
              <a:rPr lang="en-US" sz="2400" dirty="0">
                <a:latin typeface="+mn-lt"/>
              </a:rPr>
              <a:t>How do C</a:t>
            </a:r>
            <a:r>
              <a:rPr lang="en-US" sz="100" dirty="0">
                <a:latin typeface="+mn-lt"/>
              </a:rPr>
              <a:t> </a:t>
            </a:r>
            <a:r>
              <a:rPr lang="en-US" sz="2400" dirty="0">
                <a:latin typeface="+mn-lt"/>
              </a:rPr>
              <a:t>R</a:t>
            </a:r>
            <a:r>
              <a:rPr lang="en-US" sz="100" dirty="0">
                <a:latin typeface="+mn-lt"/>
              </a:rPr>
              <a:t> </a:t>
            </a:r>
            <a:r>
              <a:rPr lang="en-US" sz="2400" dirty="0">
                <a:latin typeface="+mn-lt"/>
              </a:rPr>
              <a:t>M, E</a:t>
            </a:r>
            <a:r>
              <a:rPr lang="en-US" sz="100" dirty="0">
                <a:latin typeface="+mn-lt"/>
              </a:rPr>
              <a:t> </a:t>
            </a:r>
            <a:r>
              <a:rPr lang="en-US" sz="2400" dirty="0">
                <a:latin typeface="+mn-lt"/>
              </a:rPr>
              <a:t>R</a:t>
            </a:r>
            <a:r>
              <a:rPr lang="en-US" sz="100" dirty="0">
                <a:latin typeface="+mn-lt"/>
              </a:rPr>
              <a:t> </a:t>
            </a:r>
            <a:r>
              <a:rPr lang="en-US" sz="2400" dirty="0">
                <a:latin typeface="+mn-lt"/>
              </a:rPr>
              <a:t>P, and E</a:t>
            </a:r>
            <a:r>
              <a:rPr lang="en-US" sz="100" dirty="0">
                <a:latin typeface="+mn-lt"/>
              </a:rPr>
              <a:t> </a:t>
            </a:r>
            <a:r>
              <a:rPr lang="en-US" sz="2400" dirty="0">
                <a:latin typeface="+mn-lt"/>
              </a:rPr>
              <a:t>A</a:t>
            </a:r>
            <a:r>
              <a:rPr lang="en-US" sz="100" dirty="0">
                <a:latin typeface="+mn-lt"/>
              </a:rPr>
              <a:t> </a:t>
            </a:r>
            <a:r>
              <a:rPr lang="en-US" sz="2400" dirty="0">
                <a:latin typeface="+mn-lt"/>
              </a:rPr>
              <a:t>I support enterprise processes?</a:t>
            </a:r>
            <a:endParaRPr lang="en-IN" sz="2400" dirty="0">
              <a:latin typeface="+mn-lt"/>
            </a:endParaRPr>
          </a:p>
        </p:txBody>
      </p:sp>
    </p:spTree>
    <p:extLst>
      <p:ext uri="{BB962C8B-B14F-4D97-AF65-F5344CB8AC3E}">
        <p14:creationId xmlns:p14="http://schemas.microsoft.com/office/powerpoint/2010/main" val="2415547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Process Reengineering</a:t>
            </a:r>
          </a:p>
        </p:txBody>
      </p:sp>
      <p:sp>
        <p:nvSpPr>
          <p:cNvPr id="3" name="Text Placeholder 2"/>
          <p:cNvSpPr>
            <a:spLocks noGrp="1"/>
          </p:cNvSpPr>
          <p:nvPr>
            <p:ph type="body" idx="1"/>
          </p:nvPr>
        </p:nvSpPr>
        <p:spPr/>
        <p:txBody>
          <a:bodyPr/>
          <a:lstStyle/>
          <a:p>
            <a:r>
              <a:rPr lang="en-US" sz="2400" b="1" dirty="0">
                <a:latin typeface="+mn-lt"/>
              </a:rPr>
              <a:t>Business Process Reengineering (B</a:t>
            </a:r>
            <a:r>
              <a:rPr lang="en-US" sz="100" b="1" dirty="0">
                <a:latin typeface="+mn-lt"/>
              </a:rPr>
              <a:t> </a:t>
            </a:r>
            <a:r>
              <a:rPr lang="en-US" sz="2400" b="1" dirty="0">
                <a:latin typeface="+mn-lt"/>
              </a:rPr>
              <a:t>P</a:t>
            </a:r>
            <a:r>
              <a:rPr lang="en-US" sz="100" b="1" dirty="0">
                <a:latin typeface="+mn-lt"/>
              </a:rPr>
              <a:t> </a:t>
            </a:r>
            <a:r>
              <a:rPr lang="en-US" sz="2400" b="1" dirty="0">
                <a:latin typeface="+mn-lt"/>
              </a:rPr>
              <a:t>R)</a:t>
            </a:r>
          </a:p>
          <a:p>
            <a:pPr lvl="1"/>
            <a:r>
              <a:rPr lang="en-US" sz="2400" dirty="0">
                <a:latin typeface="+mn-lt"/>
              </a:rPr>
              <a:t>Integrated data, enterprise systems create stronger, faster, more effective linkages in value chains.</a:t>
            </a:r>
          </a:p>
          <a:p>
            <a:pPr lvl="1"/>
            <a:r>
              <a:rPr lang="en-US" sz="2400" dirty="0">
                <a:latin typeface="+mn-lt"/>
              </a:rPr>
              <a:t>Difficult, slow, exceedingly expensive.</a:t>
            </a:r>
          </a:p>
          <a:p>
            <a:pPr lvl="1"/>
            <a:r>
              <a:rPr lang="en-US" sz="2400" dirty="0">
                <a:latin typeface="+mn-lt"/>
              </a:rPr>
              <a:t>Key personnel determine how best to use new technology.</a:t>
            </a:r>
          </a:p>
          <a:p>
            <a:pPr lvl="1"/>
            <a:r>
              <a:rPr lang="en-US" sz="2400" dirty="0">
                <a:latin typeface="+mn-lt"/>
              </a:rPr>
              <a:t>Requires high-level and expensive skills and considerable time.</a:t>
            </a:r>
          </a:p>
        </p:txBody>
      </p:sp>
    </p:spTree>
    <p:extLst>
      <p:ext uri="{BB962C8B-B14F-4D97-AF65-F5344CB8AC3E}">
        <p14:creationId xmlns:p14="http://schemas.microsoft.com/office/powerpoint/2010/main" val="3121720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180000" anchor="t"/>
          <a:lstStyle/>
          <a:p>
            <a:r>
              <a:rPr lang="en-US" dirty="0"/>
              <a:t>Emergence of Enterprise Application Solutions</a:t>
            </a:r>
          </a:p>
        </p:txBody>
      </p:sp>
      <p:sp>
        <p:nvSpPr>
          <p:cNvPr id="3" name="Text Placeholder 2"/>
          <p:cNvSpPr>
            <a:spLocks noGrp="1"/>
          </p:cNvSpPr>
          <p:nvPr>
            <p:ph type="body" idx="1"/>
          </p:nvPr>
        </p:nvSpPr>
        <p:spPr/>
        <p:txBody>
          <a:bodyPr tIns="180000"/>
          <a:lstStyle/>
          <a:p>
            <a:r>
              <a:rPr lang="en-US" sz="2400" dirty="0">
                <a:latin typeface="+mn-lt"/>
              </a:rPr>
              <a:t>Inherent processes</a:t>
            </a:r>
          </a:p>
          <a:p>
            <a:pPr lvl="1"/>
            <a:r>
              <a:rPr lang="en-US" sz="2400" dirty="0">
                <a:latin typeface="+mn-lt"/>
              </a:rPr>
              <a:t>Predesigned processes for using application.</a:t>
            </a:r>
          </a:p>
          <a:p>
            <a:pPr lvl="1"/>
            <a:r>
              <a:rPr lang="en-US" sz="2400" dirty="0">
                <a:latin typeface="+mn-lt"/>
              </a:rPr>
              <a:t>“Industry best practices.”</a:t>
            </a:r>
          </a:p>
          <a:p>
            <a:r>
              <a:rPr lang="en-US" sz="2400" dirty="0">
                <a:latin typeface="+mn-lt"/>
              </a:rPr>
              <a:t>Customer relationship management (C</a:t>
            </a:r>
            <a:r>
              <a:rPr lang="en-US" sz="100" dirty="0">
                <a:latin typeface="+mn-lt"/>
              </a:rPr>
              <a:t> </a:t>
            </a:r>
            <a:r>
              <a:rPr lang="en-US" sz="2400" dirty="0">
                <a:latin typeface="+mn-lt"/>
              </a:rPr>
              <a:t>R</a:t>
            </a:r>
            <a:r>
              <a:rPr lang="en-US" sz="100" dirty="0">
                <a:latin typeface="+mn-lt"/>
              </a:rPr>
              <a:t> </a:t>
            </a:r>
            <a:r>
              <a:rPr lang="en-US" sz="2400" dirty="0">
                <a:latin typeface="+mn-lt"/>
              </a:rPr>
              <a:t>M).</a:t>
            </a:r>
          </a:p>
          <a:p>
            <a:r>
              <a:rPr lang="en-US" sz="2400" dirty="0">
                <a:latin typeface="+mn-lt"/>
              </a:rPr>
              <a:t>Enterprise resource planning (E</a:t>
            </a:r>
            <a:r>
              <a:rPr lang="en-US" sz="100" dirty="0">
                <a:latin typeface="+mn-lt"/>
              </a:rPr>
              <a:t> </a:t>
            </a:r>
            <a:r>
              <a:rPr lang="en-US" sz="2400" dirty="0">
                <a:latin typeface="+mn-lt"/>
              </a:rPr>
              <a:t>R</a:t>
            </a:r>
            <a:r>
              <a:rPr lang="en-US" sz="100" dirty="0">
                <a:latin typeface="+mn-lt"/>
              </a:rPr>
              <a:t> </a:t>
            </a:r>
            <a:r>
              <a:rPr lang="en-US" sz="2400" dirty="0">
                <a:latin typeface="+mn-lt"/>
              </a:rPr>
              <a:t>P).</a:t>
            </a:r>
          </a:p>
          <a:p>
            <a:r>
              <a:rPr lang="en-US" sz="2400" dirty="0">
                <a:latin typeface="+mn-lt"/>
              </a:rPr>
              <a:t>Enterprise application integration (E</a:t>
            </a:r>
            <a:r>
              <a:rPr lang="en-US" sz="100" dirty="0">
                <a:latin typeface="+mn-lt"/>
              </a:rPr>
              <a:t> </a:t>
            </a:r>
            <a:r>
              <a:rPr lang="en-US" sz="2400" dirty="0">
                <a:latin typeface="+mn-lt"/>
              </a:rPr>
              <a:t>A</a:t>
            </a:r>
            <a:r>
              <a:rPr lang="en-US" sz="100" dirty="0">
                <a:latin typeface="+mn-lt"/>
              </a:rPr>
              <a:t> </a:t>
            </a:r>
            <a:r>
              <a:rPr lang="en-US" sz="2400" dirty="0">
                <a:latin typeface="+mn-lt"/>
              </a:rPr>
              <a:t>I).</a:t>
            </a:r>
          </a:p>
        </p:txBody>
      </p:sp>
    </p:spTree>
    <p:extLst>
      <p:ext uri="{BB962C8B-B14F-4D97-AF65-F5344CB8AC3E}">
        <p14:creationId xmlns:p14="http://schemas.microsoft.com/office/powerpoint/2010/main" val="2271693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422640" cy="1097279"/>
          </a:xfrm>
        </p:spPr>
        <p:txBody>
          <a:bodyPr/>
          <a:lstStyle/>
          <a:p>
            <a:r>
              <a:rPr lang="en-US" dirty="0"/>
              <a:t>Customer Relationship Management (C</a:t>
            </a:r>
            <a:r>
              <a:rPr lang="en-US" sz="100" dirty="0"/>
              <a:t> </a:t>
            </a:r>
            <a:r>
              <a:rPr lang="en-US" dirty="0"/>
              <a:t>R</a:t>
            </a:r>
            <a:r>
              <a:rPr lang="en-US" sz="100" dirty="0"/>
              <a:t> </a:t>
            </a:r>
            <a:r>
              <a:rPr lang="en-US" dirty="0"/>
              <a:t>M)</a:t>
            </a:r>
          </a:p>
        </p:txBody>
      </p:sp>
      <p:sp>
        <p:nvSpPr>
          <p:cNvPr id="3" name="Text Placeholder 2"/>
          <p:cNvSpPr>
            <a:spLocks noGrp="1"/>
          </p:cNvSpPr>
          <p:nvPr>
            <p:ph type="body" idx="1"/>
          </p:nvPr>
        </p:nvSpPr>
        <p:spPr/>
        <p:txBody>
          <a:bodyPr/>
          <a:lstStyle/>
          <a:p>
            <a:r>
              <a:rPr lang="en-US" sz="2400" dirty="0">
                <a:latin typeface="+mn-lt"/>
              </a:rPr>
              <a:t>Suite of applications, database, set of inherent processes.</a:t>
            </a:r>
          </a:p>
          <a:p>
            <a:r>
              <a:rPr lang="en-US" sz="2400" dirty="0">
                <a:latin typeface="+mn-lt"/>
              </a:rPr>
              <a:t>Manage all interactions with customer through four phases of customer life cycle.</a:t>
            </a:r>
          </a:p>
          <a:p>
            <a:pPr lvl="1"/>
            <a:r>
              <a:rPr lang="en-US" sz="2400" dirty="0">
                <a:latin typeface="+mn-lt"/>
              </a:rPr>
              <a:t>Marketing, customer acquisition, relationship management, loss/churn.</a:t>
            </a:r>
          </a:p>
          <a:p>
            <a:r>
              <a:rPr lang="en-US" sz="2400" dirty="0">
                <a:latin typeface="+mn-lt"/>
              </a:rPr>
              <a:t>Supports customer-centric organization.</a:t>
            </a:r>
          </a:p>
        </p:txBody>
      </p:sp>
    </p:spTree>
    <p:extLst>
      <p:ext uri="{BB962C8B-B14F-4D97-AF65-F5344CB8AC3E}">
        <p14:creationId xmlns:p14="http://schemas.microsoft.com/office/powerpoint/2010/main" val="3934836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Figure 7-8 Customer Life Cycle</a:t>
            </a:r>
          </a:p>
        </p:txBody>
      </p:sp>
      <p:pic>
        <p:nvPicPr>
          <p:cNvPr id="4" name="Picture 3" descr="Right arrows indicate motion through the customer life cycle. 4 arrows at the top are labeled marketing, customer acquisition, relationship management, and loss or churn from left to right. Under each arrow is attract, sell, support and resell, and categorize, respectively. Underneath these arrows is a larger arrow with 3 boxes on it. They are labeled target, prospect, and customer, with an arrow from one box to the next. The customer box has an arrow exiting one end and returning to the other labeled, sell more. Two arrows diverge to low value and high value customers. A left arrow from high value customers is labeled, Win back."/>
          <p:cNvPicPr>
            <a:picLocks noChangeAspect="1"/>
          </p:cNvPicPr>
          <p:nvPr/>
        </p:nvPicPr>
        <p:blipFill>
          <a:blip r:embed="rId3"/>
          <a:stretch>
            <a:fillRect/>
          </a:stretch>
        </p:blipFill>
        <p:spPr>
          <a:xfrm>
            <a:off x="1763090" y="1563827"/>
            <a:ext cx="5617819" cy="3639630"/>
          </a:xfrm>
          <a:prstGeom prst="rect">
            <a:avLst/>
          </a:prstGeom>
        </p:spPr>
      </p:pic>
      <p:sp>
        <p:nvSpPr>
          <p:cNvPr id="3" name="Text Placeholder 2"/>
          <p:cNvSpPr>
            <a:spLocks noGrp="1"/>
          </p:cNvSpPr>
          <p:nvPr>
            <p:ph type="body" idx="1"/>
          </p:nvPr>
        </p:nvSpPr>
        <p:spPr>
          <a:xfrm>
            <a:off x="457200" y="5717136"/>
            <a:ext cx="8229600" cy="567880"/>
          </a:xfrm>
        </p:spPr>
        <p:txBody>
          <a:bodyPr/>
          <a:lstStyle/>
          <a:p>
            <a:r>
              <a:rPr lang="en-US" sz="1600" b="1" dirty="0">
                <a:latin typeface="+mn-lt"/>
              </a:rPr>
              <a:t>Source:</a:t>
            </a:r>
            <a:r>
              <a:rPr lang="en-US" sz="1600" dirty="0">
                <a:latin typeface="+mn-lt"/>
              </a:rPr>
              <a:t> Used with permission from Professor Douglas MacLachlan, Foster School of Business, University of Washington.</a:t>
            </a:r>
          </a:p>
        </p:txBody>
      </p:sp>
    </p:spTree>
    <p:extLst>
      <p:ext uri="{BB962C8B-B14F-4D97-AF65-F5344CB8AC3E}">
        <p14:creationId xmlns:p14="http://schemas.microsoft.com/office/powerpoint/2010/main" val="2432473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Figure 7-9</a:t>
            </a:r>
            <a:r>
              <a:rPr lang="en-US" sz="3600" dirty="0"/>
              <a:t> </a:t>
            </a:r>
            <a:r>
              <a:rPr lang="en-US" dirty="0"/>
              <a:t>C</a:t>
            </a:r>
            <a:r>
              <a:rPr lang="en-US" sz="100" dirty="0"/>
              <a:t> </a:t>
            </a:r>
            <a:r>
              <a:rPr lang="en-US" dirty="0"/>
              <a:t>R</a:t>
            </a:r>
            <a:r>
              <a:rPr lang="en-US" sz="100" dirty="0"/>
              <a:t> </a:t>
            </a:r>
            <a:r>
              <a:rPr lang="en-US" dirty="0"/>
              <a:t>M Applications</a:t>
            </a:r>
          </a:p>
        </p:txBody>
      </p:sp>
      <p:pic>
        <p:nvPicPr>
          <p:cNvPr id="7" name="Picture 5" descr="The C R M database, at the center, has double arrows to the following boxes, Solicitation and Lead Management Applications, Sales Applications, Relationship Management Applications, and Customer Support Applic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087" y="2333463"/>
            <a:ext cx="5723603" cy="291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951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7-10</a:t>
            </a:r>
            <a:r>
              <a:rPr lang="en-US" sz="3600" dirty="0"/>
              <a:t> </a:t>
            </a:r>
            <a:r>
              <a:rPr lang="en-US" dirty="0"/>
              <a:t>E</a:t>
            </a:r>
            <a:r>
              <a:rPr lang="en-US" sz="100" dirty="0"/>
              <a:t> </a:t>
            </a:r>
            <a:r>
              <a:rPr lang="en-US" dirty="0"/>
              <a:t>R</a:t>
            </a:r>
            <a:r>
              <a:rPr lang="en-US" sz="100" dirty="0"/>
              <a:t> </a:t>
            </a:r>
            <a:r>
              <a:rPr lang="en-US" dirty="0"/>
              <a:t>P Applications</a:t>
            </a:r>
          </a:p>
        </p:txBody>
      </p:sp>
      <p:sp>
        <p:nvSpPr>
          <p:cNvPr id="3" name="Text Placeholder 2"/>
          <p:cNvSpPr>
            <a:spLocks noGrp="1"/>
          </p:cNvSpPr>
          <p:nvPr>
            <p:ph type="body" idx="1"/>
          </p:nvPr>
        </p:nvSpPr>
        <p:spPr>
          <a:xfrm>
            <a:off x="457200" y="1600200"/>
            <a:ext cx="3023419" cy="3443748"/>
          </a:xfrm>
        </p:spPr>
        <p:txBody>
          <a:bodyPr/>
          <a:lstStyle/>
          <a:p>
            <a:r>
              <a:rPr lang="en-US" sz="2400" dirty="0">
                <a:latin typeface="+mn-lt"/>
              </a:rPr>
              <a:t>E</a:t>
            </a:r>
            <a:r>
              <a:rPr lang="en-US" sz="100" dirty="0">
                <a:latin typeface="+mn-lt"/>
              </a:rPr>
              <a:t> </a:t>
            </a:r>
            <a:r>
              <a:rPr lang="en-US" sz="2400" dirty="0">
                <a:latin typeface="+mn-lt"/>
              </a:rPr>
              <a:t>R</a:t>
            </a:r>
            <a:r>
              <a:rPr lang="en-US" sz="100" dirty="0">
                <a:latin typeface="+mn-lt"/>
              </a:rPr>
              <a:t> </a:t>
            </a:r>
            <a:r>
              <a:rPr lang="en-US" sz="2400" dirty="0">
                <a:latin typeface="+mn-lt"/>
              </a:rPr>
              <a:t>P is a suite of applications</a:t>
            </a:r>
          </a:p>
          <a:p>
            <a:r>
              <a:rPr lang="en-US" sz="2400" dirty="0">
                <a:latin typeface="+mn-lt"/>
              </a:rPr>
              <a:t>The primary purpose of an E</a:t>
            </a:r>
            <a:r>
              <a:rPr lang="en-US" sz="100" dirty="0">
                <a:latin typeface="+mn-lt"/>
              </a:rPr>
              <a:t> </a:t>
            </a:r>
            <a:r>
              <a:rPr lang="en-US" sz="2400" dirty="0">
                <a:latin typeface="+mn-lt"/>
              </a:rPr>
              <a:t>R</a:t>
            </a:r>
            <a:r>
              <a:rPr lang="en-US" sz="100" dirty="0">
                <a:latin typeface="+mn-lt"/>
              </a:rPr>
              <a:t> </a:t>
            </a:r>
            <a:r>
              <a:rPr lang="en-US" sz="2400" dirty="0">
                <a:latin typeface="+mn-lt"/>
              </a:rPr>
              <a:t>P system is integration</a:t>
            </a:r>
          </a:p>
          <a:p>
            <a:r>
              <a:rPr lang="en-US" sz="2400" dirty="0">
                <a:latin typeface="+mn-lt"/>
              </a:rPr>
              <a:t>Integration allows real-time updates</a:t>
            </a:r>
          </a:p>
        </p:txBody>
      </p:sp>
      <p:pic>
        <p:nvPicPr>
          <p:cNvPr id="5" name="Picture 4" descr="Four more boxes are added to Figure 7 dash 9. They are, Human Resources Applications, Inventory Applications, Manufacturing Applications, and Accounting Applications."/>
          <p:cNvPicPr>
            <a:picLocks noChangeAspect="1"/>
          </p:cNvPicPr>
          <p:nvPr/>
        </p:nvPicPr>
        <p:blipFill rotWithShape="1">
          <a:blip r:embed="rId3"/>
          <a:srcRect l="18433" b="9926"/>
          <a:stretch/>
        </p:blipFill>
        <p:spPr>
          <a:xfrm>
            <a:off x="4203928" y="1704861"/>
            <a:ext cx="4521273" cy="3234427"/>
          </a:xfrm>
          <a:prstGeom prst="rect">
            <a:avLst/>
          </a:prstGeom>
        </p:spPr>
      </p:pic>
    </p:spTree>
    <p:extLst>
      <p:ext uri="{BB962C8B-B14F-4D97-AF65-F5344CB8AC3E}">
        <p14:creationId xmlns:p14="http://schemas.microsoft.com/office/powerpoint/2010/main" val="3832554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Fixes a Workflow Problem?</a:t>
            </a:r>
          </a:p>
        </p:txBody>
      </p:sp>
      <p:sp>
        <p:nvSpPr>
          <p:cNvPr id="3" name="Text Placeholder 2"/>
          <p:cNvSpPr>
            <a:spLocks noGrp="1"/>
          </p:cNvSpPr>
          <p:nvPr>
            <p:ph type="body" idx="1"/>
          </p:nvPr>
        </p:nvSpPr>
        <p:spPr/>
        <p:txBody>
          <a:bodyPr/>
          <a:lstStyle/>
          <a:p>
            <a:pPr marL="0" indent="0">
              <a:buNone/>
            </a:pPr>
            <a:r>
              <a:rPr lang="en-US" sz="2400" b="1" dirty="0">
                <a:latin typeface="+mn-lt"/>
              </a:rPr>
              <a:t>So What?</a:t>
            </a:r>
          </a:p>
          <a:p>
            <a:r>
              <a:rPr lang="en-US" sz="2400" dirty="0">
                <a:latin typeface="+mn-lt"/>
              </a:rPr>
              <a:t>Computer programmer? No.</a:t>
            </a:r>
          </a:p>
          <a:p>
            <a:r>
              <a:rPr lang="en-US" sz="2400" dirty="0">
                <a:latin typeface="+mn-lt"/>
              </a:rPr>
              <a:t>Network engineer? No.</a:t>
            </a:r>
          </a:p>
          <a:p>
            <a:r>
              <a:rPr lang="en-US" sz="2400" dirty="0">
                <a:latin typeface="+mn-lt"/>
              </a:rPr>
              <a:t>Database administrator? No.</a:t>
            </a:r>
          </a:p>
          <a:p>
            <a:r>
              <a:rPr lang="en-US" sz="2400" b="1" dirty="0">
                <a:latin typeface="+mn-lt"/>
              </a:rPr>
              <a:t>Someone with knowledge of business. Yes!</a:t>
            </a:r>
          </a:p>
          <a:p>
            <a:pPr lvl="1"/>
            <a:r>
              <a:rPr lang="en-US" sz="2400" dirty="0">
                <a:latin typeface="+mn-lt"/>
              </a:rPr>
              <a:t>If workflow involves information system, someone knowledgeable and comfortable working with technical people.</a:t>
            </a:r>
          </a:p>
          <a:p>
            <a:pPr lvl="1"/>
            <a:r>
              <a:rPr lang="en-US" sz="2400" dirty="0">
                <a:latin typeface="+mn-lt"/>
              </a:rPr>
              <a:t>You with help of a </a:t>
            </a:r>
            <a:r>
              <a:rPr lang="en-US" sz="2400" b="1" dirty="0">
                <a:latin typeface="+mn-lt"/>
              </a:rPr>
              <a:t>business</a:t>
            </a:r>
            <a:r>
              <a:rPr lang="en-US" sz="2400" dirty="0">
                <a:latin typeface="+mn-lt"/>
              </a:rPr>
              <a:t> </a:t>
            </a:r>
            <a:r>
              <a:rPr lang="en-US" sz="2400" b="1" dirty="0">
                <a:latin typeface="+mn-lt"/>
              </a:rPr>
              <a:t>analyst</a:t>
            </a:r>
            <a:r>
              <a:rPr lang="en-US" sz="2400" dirty="0">
                <a:latin typeface="+mn-lt"/>
              </a:rPr>
              <a:t>.</a:t>
            </a:r>
          </a:p>
        </p:txBody>
      </p:sp>
    </p:spTree>
    <p:extLst>
      <p:ext uri="{BB962C8B-B14F-4D97-AF65-F5344CB8AC3E}">
        <p14:creationId xmlns:p14="http://schemas.microsoft.com/office/powerpoint/2010/main" val="592672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Pre-E</a:t>
            </a:r>
            <a:r>
              <a:rPr lang="en-US" sz="100" dirty="0"/>
              <a:t> </a:t>
            </a:r>
            <a:r>
              <a:rPr lang="en-US" dirty="0"/>
              <a:t>R</a:t>
            </a:r>
            <a:r>
              <a:rPr lang="en-US" sz="100" dirty="0"/>
              <a:t> </a:t>
            </a:r>
            <a:r>
              <a:rPr lang="en-US" dirty="0"/>
              <a:t>P Information System: Bicycle Manufacturer</a:t>
            </a:r>
          </a:p>
        </p:txBody>
      </p:sp>
      <p:sp>
        <p:nvSpPr>
          <p:cNvPr id="3" name="Text Placeholder 2"/>
          <p:cNvSpPr>
            <a:spLocks noGrp="1"/>
          </p:cNvSpPr>
          <p:nvPr>
            <p:ph type="body" idx="1"/>
          </p:nvPr>
        </p:nvSpPr>
        <p:spPr>
          <a:xfrm>
            <a:off x="457200" y="1600201"/>
            <a:ext cx="8229600" cy="440788"/>
          </a:xfrm>
        </p:spPr>
        <p:txBody>
          <a:bodyPr/>
          <a:lstStyle/>
          <a:p>
            <a:pPr marL="0" indent="0">
              <a:buNone/>
            </a:pPr>
            <a:r>
              <a:rPr lang="en-US" b="1" dirty="0">
                <a:latin typeface="+mn-lt"/>
              </a:rPr>
              <a:t>Figure 7-11 </a:t>
            </a:r>
            <a:r>
              <a:rPr lang="en-US" dirty="0">
                <a:latin typeface="+mn-lt"/>
              </a:rPr>
              <a:t>Pre-E</a:t>
            </a:r>
            <a:r>
              <a:rPr lang="en-US" sz="100" dirty="0">
                <a:latin typeface="+mn-lt"/>
              </a:rPr>
              <a:t> </a:t>
            </a:r>
            <a:r>
              <a:rPr lang="en-US" dirty="0">
                <a:latin typeface="+mn-lt"/>
              </a:rPr>
              <a:t>R</a:t>
            </a:r>
            <a:r>
              <a:rPr lang="en-US" sz="100" dirty="0">
                <a:latin typeface="+mn-lt"/>
              </a:rPr>
              <a:t> </a:t>
            </a:r>
            <a:r>
              <a:rPr lang="en-US" dirty="0">
                <a:latin typeface="+mn-lt"/>
              </a:rPr>
              <a:t>P Information Systems</a:t>
            </a:r>
          </a:p>
        </p:txBody>
      </p:sp>
      <p:pic>
        <p:nvPicPr>
          <p:cNvPr id="13" name="Picture 12" descr="Illustrations across a table show possible process from purchase of bicycle parts through manufacturing to delivery of completed bicycles to the customer. Columns have following heads. Inbound Logistics, Manufacturing, Outbound Logistics, Sales and Marketing, and Customer Service. The process tracks the purchase of bicycle parts through the manufacturing process and to delivery of completed bicycles to the customer. The vendor database is outside the process but shown verifying materials. The Raw Materials Database and Manufacturing Plan are under Manufacturing. Finished Goods Database is under Outbound Logistics. C R M database straddles Sales and Marking and Customer Service."/>
          <p:cNvPicPr>
            <a:picLocks noChangeAspect="1"/>
          </p:cNvPicPr>
          <p:nvPr/>
        </p:nvPicPr>
        <p:blipFill>
          <a:blip r:embed="rId3"/>
          <a:stretch>
            <a:fillRect/>
          </a:stretch>
        </p:blipFill>
        <p:spPr>
          <a:xfrm>
            <a:off x="521296" y="2228996"/>
            <a:ext cx="7827942" cy="4023709"/>
          </a:xfrm>
          <a:prstGeom prst="rect">
            <a:avLst/>
          </a:prstGeom>
        </p:spPr>
      </p:pic>
    </p:spTree>
    <p:extLst>
      <p:ext uri="{BB962C8B-B14F-4D97-AF65-F5344CB8AC3E}">
        <p14:creationId xmlns:p14="http://schemas.microsoft.com/office/powerpoint/2010/main" val="3462383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15371"/>
            <a:ext cx="8229600" cy="1097279"/>
          </a:xfrm>
        </p:spPr>
        <p:txBody>
          <a:bodyPr/>
          <a:lstStyle/>
          <a:p>
            <a:r>
              <a:rPr lang="en-US" dirty="0"/>
              <a:t>Figure 7-12</a:t>
            </a:r>
            <a:r>
              <a:rPr lang="en-US" sz="3600" dirty="0"/>
              <a:t> </a:t>
            </a:r>
            <a:r>
              <a:rPr lang="en-US" dirty="0"/>
              <a:t>E</a:t>
            </a:r>
            <a:r>
              <a:rPr lang="en-US" sz="100" dirty="0"/>
              <a:t> </a:t>
            </a:r>
            <a:r>
              <a:rPr lang="en-US" dirty="0"/>
              <a:t>R</a:t>
            </a:r>
            <a:r>
              <a:rPr lang="en-US" sz="100" dirty="0"/>
              <a:t> </a:t>
            </a:r>
            <a:r>
              <a:rPr lang="en-US" dirty="0"/>
              <a:t>P Information Systems</a:t>
            </a:r>
          </a:p>
        </p:txBody>
      </p:sp>
      <p:pic>
        <p:nvPicPr>
          <p:cNvPr id="6" name="Picture 5" descr="Figure 7 dash 11 is modified by adding a row for E R P applications and removing the databases within the process. In the E R P Applications row, Purchasing Module is halfway under Inbound Logistics. Materials Management Module overlaps Inbound Logistics and Manufacturing. Production &amp; Manufacturing Module is under Manufacturing. Sales &amp; Distribution Module is partially under Outbound Logistics but mostly under Sales and Marketing. Customer Relationship Module overlaps Sales and Marketing, and Customer Service. Financial &amp; Cost Module is partially under Customer Service and partially out of the process."/>
          <p:cNvPicPr>
            <a:picLocks noChangeAspect="1"/>
          </p:cNvPicPr>
          <p:nvPr/>
        </p:nvPicPr>
        <p:blipFill>
          <a:blip r:embed="rId3"/>
          <a:stretch>
            <a:fillRect/>
          </a:stretch>
        </p:blipFill>
        <p:spPr>
          <a:xfrm>
            <a:off x="703752" y="1610915"/>
            <a:ext cx="7736495" cy="4102964"/>
          </a:xfrm>
          <a:prstGeom prst="rect">
            <a:avLst/>
          </a:prstGeom>
        </p:spPr>
      </p:pic>
    </p:spTree>
    <p:extLst>
      <p:ext uri="{BB962C8B-B14F-4D97-AF65-F5344CB8AC3E}">
        <p14:creationId xmlns:p14="http://schemas.microsoft.com/office/powerpoint/2010/main" val="3469231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Paid Deletion </a:t>
            </a:r>
            <a:r>
              <a:rPr lang="en-US" sz="2000" b="0" dirty="0"/>
              <a:t>(1 of 2)</a:t>
            </a:r>
          </a:p>
        </p:txBody>
      </p:sp>
      <p:sp>
        <p:nvSpPr>
          <p:cNvPr id="3" name="Text Placeholder 2"/>
          <p:cNvSpPr>
            <a:spLocks noGrp="1"/>
          </p:cNvSpPr>
          <p:nvPr>
            <p:ph type="body" idx="1"/>
          </p:nvPr>
        </p:nvSpPr>
        <p:spPr/>
        <p:txBody>
          <a:bodyPr/>
          <a:lstStyle/>
          <a:p>
            <a:pPr marL="0" indent="0">
              <a:buNone/>
            </a:pPr>
            <a:r>
              <a:rPr lang="en-US" sz="2200" b="1" dirty="0">
                <a:latin typeface="+mn-lt"/>
              </a:rPr>
              <a:t>Ethics Guide</a:t>
            </a:r>
          </a:p>
          <a:p>
            <a:r>
              <a:rPr lang="en-US" sz="2200" dirty="0">
                <a:latin typeface="+mn-lt"/>
              </a:rPr>
              <a:t>A company experiences negative press.</a:t>
            </a:r>
          </a:p>
          <a:p>
            <a:pPr lvl="1"/>
            <a:r>
              <a:rPr lang="en-US" sz="2200" dirty="0">
                <a:latin typeface="+mn-lt"/>
              </a:rPr>
              <a:t>Manufacturing company dealing with environmental protection violations.</a:t>
            </a:r>
          </a:p>
          <a:p>
            <a:pPr lvl="1"/>
            <a:r>
              <a:rPr lang="en-US" sz="2200" dirty="0">
                <a:latin typeface="+mn-lt"/>
              </a:rPr>
              <a:t>A popular chain of restaurants had a long list of health-code violations.</a:t>
            </a:r>
          </a:p>
          <a:p>
            <a:r>
              <a:rPr lang="en-US" sz="2200" dirty="0">
                <a:latin typeface="+mn-lt"/>
              </a:rPr>
              <a:t>Companies offer Eric money to tweak the results of Web searches using key terms relevant to these negative incidents.</a:t>
            </a:r>
          </a:p>
          <a:p>
            <a:r>
              <a:rPr lang="en-US" sz="2200" dirty="0">
                <a:latin typeface="+mn-lt"/>
              </a:rPr>
              <a:t>Eric buries or deletes negative results without his employer knowing.</a:t>
            </a:r>
          </a:p>
        </p:txBody>
      </p:sp>
    </p:spTree>
    <p:extLst>
      <p:ext uri="{BB962C8B-B14F-4D97-AF65-F5344CB8AC3E}">
        <p14:creationId xmlns:p14="http://schemas.microsoft.com/office/powerpoint/2010/main" val="4237492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Paid Deletion </a:t>
            </a:r>
            <a:r>
              <a:rPr lang="en-US" sz="2000" b="0" dirty="0"/>
              <a:t>(2 of 2)</a:t>
            </a:r>
            <a:endParaRPr lang="en-US" dirty="0"/>
          </a:p>
        </p:txBody>
      </p:sp>
      <p:sp>
        <p:nvSpPr>
          <p:cNvPr id="3" name="Text Placeholder 2"/>
          <p:cNvSpPr>
            <a:spLocks noGrp="1"/>
          </p:cNvSpPr>
          <p:nvPr>
            <p:ph type="body" idx="1"/>
          </p:nvPr>
        </p:nvSpPr>
        <p:spPr/>
        <p:txBody>
          <a:bodyPr/>
          <a:lstStyle/>
          <a:p>
            <a:r>
              <a:rPr lang="en-US" sz="2400" dirty="0">
                <a:latin typeface="+mn-lt"/>
              </a:rPr>
              <a:t>What happens if someone finds out search results are being manipulated?</a:t>
            </a:r>
          </a:p>
          <a:p>
            <a:pPr lvl="1"/>
            <a:r>
              <a:rPr lang="en-US" sz="2400" dirty="0">
                <a:latin typeface="+mn-lt"/>
              </a:rPr>
              <a:t>Eric could be fired</a:t>
            </a:r>
          </a:p>
          <a:p>
            <a:pPr lvl="1"/>
            <a:r>
              <a:rPr lang="en-US" sz="2400" dirty="0">
                <a:latin typeface="+mn-lt"/>
              </a:rPr>
              <a:t>Company could be severely harmed</a:t>
            </a:r>
          </a:p>
          <a:p>
            <a:pPr lvl="1"/>
            <a:r>
              <a:rPr lang="en-US" sz="2400" dirty="0">
                <a:latin typeface="+mn-lt"/>
              </a:rPr>
              <a:t>Robin could lose her job too</a:t>
            </a:r>
          </a:p>
          <a:p>
            <a:r>
              <a:rPr lang="en-US" sz="2400" dirty="0">
                <a:latin typeface="+mn-lt"/>
              </a:rPr>
              <a:t>How might have Eric rationalized his fraudulent behavior?</a:t>
            </a:r>
          </a:p>
          <a:p>
            <a:r>
              <a:rPr lang="en-US" sz="2400" dirty="0">
                <a:latin typeface="+mn-lt"/>
              </a:rPr>
              <a:t>Even if Eric were caught, would he be guilty of a crime?</a:t>
            </a:r>
          </a:p>
        </p:txBody>
      </p:sp>
    </p:spTree>
    <p:extLst>
      <p:ext uri="{BB962C8B-B14F-4D97-AF65-F5344CB8AC3E}">
        <p14:creationId xmlns:p14="http://schemas.microsoft.com/office/powerpoint/2010/main" val="1121826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E</a:t>
            </a:r>
            <a:r>
              <a:rPr lang="en-US" sz="100" dirty="0"/>
              <a:t> </a:t>
            </a:r>
            <a:r>
              <a:rPr lang="en-US" dirty="0"/>
              <a:t>R</a:t>
            </a:r>
            <a:r>
              <a:rPr lang="en-US" sz="100" dirty="0"/>
              <a:t> </a:t>
            </a:r>
            <a:r>
              <a:rPr lang="en-US" dirty="0"/>
              <a:t>P Enabled Sales Dashboard</a:t>
            </a:r>
          </a:p>
        </p:txBody>
      </p:sp>
      <p:sp>
        <p:nvSpPr>
          <p:cNvPr id="3" name="Text Placeholder 2"/>
          <p:cNvSpPr>
            <a:spLocks noGrp="1"/>
          </p:cNvSpPr>
          <p:nvPr>
            <p:ph type="body" idx="1"/>
          </p:nvPr>
        </p:nvSpPr>
        <p:spPr>
          <a:xfrm>
            <a:off x="457200" y="1600200"/>
            <a:ext cx="8229600" cy="428965"/>
          </a:xfrm>
        </p:spPr>
        <p:txBody>
          <a:bodyPr/>
          <a:lstStyle/>
          <a:p>
            <a:pPr marL="0" indent="0">
              <a:spcBef>
                <a:spcPts val="600"/>
              </a:spcBef>
              <a:buNone/>
            </a:pPr>
            <a:r>
              <a:rPr lang="en-US" sz="1800" b="1" dirty="0">
                <a:latin typeface="+mn-lt"/>
              </a:rPr>
              <a:t>Figure 7-13 </a:t>
            </a:r>
            <a:r>
              <a:rPr lang="en-US" sz="1800" dirty="0">
                <a:latin typeface="+mn-lt"/>
              </a:rPr>
              <a:t>Sales Dashboard</a:t>
            </a:r>
            <a:endParaRPr lang="en-US" sz="1800" b="1" dirty="0">
              <a:latin typeface="+mn-lt"/>
            </a:endParaRPr>
          </a:p>
        </p:txBody>
      </p:sp>
      <p:pic>
        <p:nvPicPr>
          <p:cNvPr id="4" name="Picture 3" descr="A screenshot shows a sales dashboard. The dashboard shows sales performance on a map, using a pipeline graphic, in a graph, and in a pie chart."/>
          <p:cNvPicPr>
            <a:picLocks noChangeAspect="1"/>
          </p:cNvPicPr>
          <p:nvPr/>
        </p:nvPicPr>
        <p:blipFill>
          <a:blip r:embed="rId3"/>
          <a:stretch>
            <a:fillRect/>
          </a:stretch>
        </p:blipFill>
        <p:spPr>
          <a:xfrm>
            <a:off x="1168613" y="2275892"/>
            <a:ext cx="6806774" cy="3245792"/>
          </a:xfrm>
          <a:prstGeom prst="rect">
            <a:avLst/>
          </a:prstGeom>
        </p:spPr>
      </p:pic>
      <p:sp>
        <p:nvSpPr>
          <p:cNvPr id="5" name="Text Placeholder 4"/>
          <p:cNvSpPr>
            <a:spLocks noGrp="1"/>
          </p:cNvSpPr>
          <p:nvPr>
            <p:ph type="body" idx="2"/>
          </p:nvPr>
        </p:nvSpPr>
        <p:spPr>
          <a:xfrm>
            <a:off x="457200" y="5768411"/>
            <a:ext cx="8229600" cy="357752"/>
          </a:xfrm>
        </p:spPr>
        <p:txBody>
          <a:bodyPr/>
          <a:lstStyle/>
          <a:p>
            <a:pPr marL="0" indent="0">
              <a:buNone/>
            </a:pPr>
            <a:r>
              <a:rPr lang="en-US" b="1" dirty="0">
                <a:latin typeface="+mn-lt"/>
              </a:rPr>
              <a:t>Source: </a:t>
            </a:r>
            <a:r>
              <a:rPr lang="en-US" dirty="0">
                <a:latin typeface="+mn-lt"/>
              </a:rPr>
              <a:t>Microsoft Corporation</a:t>
            </a:r>
          </a:p>
        </p:txBody>
      </p:sp>
    </p:spTree>
    <p:extLst>
      <p:ext uri="{BB962C8B-B14F-4D97-AF65-F5344CB8AC3E}">
        <p14:creationId xmlns:p14="http://schemas.microsoft.com/office/powerpoint/2010/main" val="1014665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Application Integration (E</a:t>
            </a:r>
            <a:r>
              <a:rPr lang="en-US" sz="100" dirty="0"/>
              <a:t> </a:t>
            </a:r>
            <a:r>
              <a:rPr lang="en-US" dirty="0"/>
              <a:t>A</a:t>
            </a:r>
            <a:r>
              <a:rPr lang="en-US" sz="100" dirty="0"/>
              <a:t> </a:t>
            </a:r>
            <a:r>
              <a:rPr lang="en-US" dirty="0"/>
              <a:t>I)</a:t>
            </a:r>
          </a:p>
        </p:txBody>
      </p:sp>
      <p:sp>
        <p:nvSpPr>
          <p:cNvPr id="3" name="Text Placeholder 2"/>
          <p:cNvSpPr>
            <a:spLocks noGrp="1"/>
          </p:cNvSpPr>
          <p:nvPr>
            <p:ph type="body" idx="1"/>
          </p:nvPr>
        </p:nvSpPr>
        <p:spPr/>
        <p:txBody>
          <a:bodyPr/>
          <a:lstStyle/>
          <a:p>
            <a:r>
              <a:rPr lang="en-US" sz="2400" dirty="0">
                <a:latin typeface="+mn-lt"/>
              </a:rPr>
              <a:t>Connects system “islands.”</a:t>
            </a:r>
          </a:p>
          <a:p>
            <a:r>
              <a:rPr lang="en-US" sz="2400" dirty="0">
                <a:latin typeface="+mn-lt"/>
              </a:rPr>
              <a:t>Enables communicating and sharing data.</a:t>
            </a:r>
          </a:p>
          <a:p>
            <a:r>
              <a:rPr lang="en-US" sz="2400" dirty="0">
                <a:latin typeface="+mn-lt"/>
              </a:rPr>
              <a:t>Provides integrated information.</a:t>
            </a:r>
          </a:p>
          <a:p>
            <a:r>
              <a:rPr lang="en-US" sz="2400" dirty="0">
                <a:latin typeface="+mn-lt"/>
              </a:rPr>
              <a:t>Provides integrated layer on top of existing systems while leaving functional applications “as is.”</a:t>
            </a:r>
          </a:p>
          <a:p>
            <a:r>
              <a:rPr lang="en-US" sz="2400" dirty="0">
                <a:latin typeface="+mn-lt"/>
              </a:rPr>
              <a:t>Enables gradual move to E</a:t>
            </a:r>
            <a:r>
              <a:rPr lang="en-US" sz="100" dirty="0">
                <a:latin typeface="+mn-lt"/>
              </a:rPr>
              <a:t> </a:t>
            </a:r>
            <a:r>
              <a:rPr lang="en-US" sz="2400" dirty="0">
                <a:latin typeface="+mn-lt"/>
              </a:rPr>
              <a:t>R</a:t>
            </a:r>
            <a:r>
              <a:rPr lang="en-US" sz="100" dirty="0">
                <a:latin typeface="+mn-lt"/>
              </a:rPr>
              <a:t> </a:t>
            </a:r>
            <a:r>
              <a:rPr lang="en-US" sz="2400" dirty="0">
                <a:latin typeface="+mn-lt"/>
              </a:rPr>
              <a:t>P.</a:t>
            </a:r>
          </a:p>
        </p:txBody>
      </p:sp>
    </p:spTree>
    <p:extLst>
      <p:ext uri="{BB962C8B-B14F-4D97-AF65-F5344CB8AC3E}">
        <p14:creationId xmlns:p14="http://schemas.microsoft.com/office/powerpoint/2010/main" val="639787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7-14 Design and Implementation for the Five Components</a:t>
            </a:r>
          </a:p>
        </p:txBody>
      </p:sp>
      <p:pic>
        <p:nvPicPr>
          <p:cNvPr id="4" name="Picture 3" descr=" The E A I Server communicates with the E A I Metadata. In a row beneath, the server communicates through the E A I Interface with the C R M, Manufacturing systems, Accounting systems, and Human resources systems. The C R M sends requests to manufacturing systems through the E A I server."/>
          <p:cNvPicPr>
            <a:picLocks noChangeAspect="1"/>
          </p:cNvPicPr>
          <p:nvPr/>
        </p:nvPicPr>
        <p:blipFill>
          <a:blip r:embed="rId3"/>
          <a:stretch>
            <a:fillRect/>
          </a:stretch>
        </p:blipFill>
        <p:spPr>
          <a:xfrm>
            <a:off x="776302" y="1973565"/>
            <a:ext cx="7591397" cy="3259204"/>
          </a:xfrm>
          <a:prstGeom prst="rect">
            <a:avLst/>
          </a:prstGeom>
        </p:spPr>
      </p:pic>
    </p:spTree>
    <p:extLst>
      <p:ext uri="{BB962C8B-B14F-4D97-AF65-F5344CB8AC3E}">
        <p14:creationId xmlns:p14="http://schemas.microsoft.com/office/powerpoint/2010/main" val="2486744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Learning Objective 7.5</a:t>
            </a:r>
          </a:p>
        </p:txBody>
      </p:sp>
      <p:sp>
        <p:nvSpPr>
          <p:cNvPr id="3" name="Text Placeholder 2"/>
          <p:cNvSpPr>
            <a:spLocks noGrp="1"/>
          </p:cNvSpPr>
          <p:nvPr>
            <p:ph type="body" idx="1"/>
          </p:nvPr>
        </p:nvSpPr>
        <p:spPr/>
        <p:txBody>
          <a:bodyPr/>
          <a:lstStyle/>
          <a:p>
            <a:r>
              <a:rPr lang="en-US" sz="2400" dirty="0">
                <a:latin typeface="+mn-lt"/>
              </a:rPr>
              <a:t>What are the elements of an E</a:t>
            </a:r>
            <a:r>
              <a:rPr lang="en-US" sz="100" dirty="0">
                <a:latin typeface="+mn-lt"/>
              </a:rPr>
              <a:t> </a:t>
            </a:r>
            <a:r>
              <a:rPr lang="en-US" sz="2400" dirty="0">
                <a:latin typeface="+mn-lt"/>
              </a:rPr>
              <a:t>R</a:t>
            </a:r>
            <a:r>
              <a:rPr lang="en-US" sz="100" dirty="0">
                <a:latin typeface="+mn-lt"/>
              </a:rPr>
              <a:t> </a:t>
            </a:r>
            <a:r>
              <a:rPr lang="en-US" sz="2400" dirty="0">
                <a:latin typeface="+mn-lt"/>
              </a:rPr>
              <a:t>P system?</a:t>
            </a:r>
            <a:endParaRPr lang="en-IN" sz="2400" dirty="0">
              <a:latin typeface="+mn-lt"/>
            </a:endParaRPr>
          </a:p>
        </p:txBody>
      </p:sp>
    </p:spTree>
    <p:extLst>
      <p:ext uri="{BB962C8B-B14F-4D97-AF65-F5344CB8AC3E}">
        <p14:creationId xmlns:p14="http://schemas.microsoft.com/office/powerpoint/2010/main" val="3045432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an E</a:t>
            </a:r>
            <a:r>
              <a:rPr lang="en-US" sz="100" dirty="0"/>
              <a:t> </a:t>
            </a:r>
            <a:r>
              <a:rPr lang="en-US" dirty="0"/>
              <a:t>R</a:t>
            </a:r>
            <a:r>
              <a:rPr lang="en-US" sz="100" dirty="0"/>
              <a:t> </a:t>
            </a:r>
            <a:r>
              <a:rPr lang="en-US" dirty="0"/>
              <a:t>P System</a:t>
            </a:r>
          </a:p>
        </p:txBody>
      </p:sp>
      <p:sp>
        <p:nvSpPr>
          <p:cNvPr id="3" name="Text Placeholder 2"/>
          <p:cNvSpPr>
            <a:spLocks noGrp="1"/>
          </p:cNvSpPr>
          <p:nvPr>
            <p:ph type="body" idx="1"/>
          </p:nvPr>
        </p:nvSpPr>
        <p:spPr/>
        <p:txBody>
          <a:bodyPr/>
          <a:lstStyle/>
          <a:p>
            <a:r>
              <a:rPr lang="en-US" sz="2400" dirty="0">
                <a:latin typeface="+mn-lt"/>
              </a:rPr>
              <a:t>Hardware</a:t>
            </a:r>
          </a:p>
          <a:p>
            <a:r>
              <a:rPr lang="en-US" sz="2400" dirty="0">
                <a:latin typeface="+mn-lt"/>
              </a:rPr>
              <a:t>E</a:t>
            </a:r>
            <a:r>
              <a:rPr lang="en-US" sz="100" dirty="0">
                <a:latin typeface="+mn-lt"/>
              </a:rPr>
              <a:t> </a:t>
            </a:r>
            <a:r>
              <a:rPr lang="en-US" sz="2400" dirty="0">
                <a:latin typeface="+mn-lt"/>
              </a:rPr>
              <a:t>R</a:t>
            </a:r>
            <a:r>
              <a:rPr lang="en-US" sz="100" dirty="0">
                <a:latin typeface="+mn-lt"/>
              </a:rPr>
              <a:t> </a:t>
            </a:r>
            <a:r>
              <a:rPr lang="en-US" sz="2400" dirty="0">
                <a:latin typeface="+mn-lt"/>
              </a:rPr>
              <a:t>P Application programs</a:t>
            </a:r>
          </a:p>
          <a:p>
            <a:r>
              <a:rPr lang="en-US" sz="2400" dirty="0">
                <a:latin typeface="+mn-lt"/>
              </a:rPr>
              <a:t>E</a:t>
            </a:r>
            <a:r>
              <a:rPr lang="en-US" sz="100" dirty="0">
                <a:latin typeface="+mn-lt"/>
              </a:rPr>
              <a:t> </a:t>
            </a:r>
            <a:r>
              <a:rPr lang="en-US" sz="2400" dirty="0">
                <a:latin typeface="+mn-lt"/>
              </a:rPr>
              <a:t>R</a:t>
            </a:r>
            <a:r>
              <a:rPr lang="en-US" sz="100" dirty="0">
                <a:latin typeface="+mn-lt"/>
              </a:rPr>
              <a:t> </a:t>
            </a:r>
            <a:r>
              <a:rPr lang="en-US" sz="2400" dirty="0">
                <a:latin typeface="+mn-lt"/>
              </a:rPr>
              <a:t>P Databases</a:t>
            </a:r>
          </a:p>
          <a:p>
            <a:r>
              <a:rPr lang="en-US" sz="2400" dirty="0">
                <a:latin typeface="+mn-lt"/>
              </a:rPr>
              <a:t>Business process procedures</a:t>
            </a:r>
          </a:p>
          <a:p>
            <a:r>
              <a:rPr lang="en-US" sz="2400" dirty="0">
                <a:latin typeface="+mn-lt"/>
              </a:rPr>
              <a:t>Training and consulting</a:t>
            </a:r>
          </a:p>
        </p:txBody>
      </p:sp>
    </p:spTree>
    <p:extLst>
      <p:ext uri="{BB962C8B-B14F-4D97-AF65-F5344CB8AC3E}">
        <p14:creationId xmlns:p14="http://schemas.microsoft.com/office/powerpoint/2010/main" val="3812369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sz="100" dirty="0"/>
              <a:t> </a:t>
            </a:r>
            <a:r>
              <a:rPr lang="en-US" dirty="0"/>
              <a:t>R</a:t>
            </a:r>
            <a:r>
              <a:rPr lang="en-US" sz="100" dirty="0"/>
              <a:t> </a:t>
            </a:r>
            <a:r>
              <a:rPr lang="en-US" dirty="0"/>
              <a:t>P Applications</a:t>
            </a:r>
          </a:p>
        </p:txBody>
      </p:sp>
      <p:sp>
        <p:nvSpPr>
          <p:cNvPr id="3" name="Text Placeholder 2"/>
          <p:cNvSpPr>
            <a:spLocks noGrp="1"/>
          </p:cNvSpPr>
          <p:nvPr>
            <p:ph type="body" idx="1"/>
          </p:nvPr>
        </p:nvSpPr>
        <p:spPr/>
        <p:txBody>
          <a:bodyPr/>
          <a:lstStyle/>
          <a:p>
            <a:r>
              <a:rPr lang="en-US" sz="2400" dirty="0">
                <a:latin typeface="+mn-lt"/>
              </a:rPr>
              <a:t>True E</a:t>
            </a:r>
            <a:r>
              <a:rPr lang="en-US" sz="100" dirty="0">
                <a:latin typeface="+mn-lt"/>
              </a:rPr>
              <a:t> </a:t>
            </a:r>
            <a:r>
              <a:rPr lang="en-US" sz="2400" dirty="0">
                <a:latin typeface="+mn-lt"/>
              </a:rPr>
              <a:t>R</a:t>
            </a:r>
            <a:r>
              <a:rPr lang="en-US" sz="100" dirty="0">
                <a:latin typeface="+mn-lt"/>
              </a:rPr>
              <a:t> </a:t>
            </a:r>
            <a:r>
              <a:rPr lang="en-US" sz="2400" dirty="0">
                <a:latin typeface="+mn-lt"/>
              </a:rPr>
              <a:t>P Have Application that Integrate:</a:t>
            </a:r>
          </a:p>
          <a:p>
            <a:pPr lvl="1"/>
            <a:r>
              <a:rPr lang="en-US" sz="2400" dirty="0">
                <a:latin typeface="+mn-lt"/>
              </a:rPr>
              <a:t>Supply chain</a:t>
            </a:r>
          </a:p>
          <a:p>
            <a:pPr lvl="1"/>
            <a:r>
              <a:rPr lang="en-US" sz="2400" dirty="0">
                <a:latin typeface="+mn-lt"/>
              </a:rPr>
              <a:t>Manufacturing</a:t>
            </a:r>
          </a:p>
          <a:p>
            <a:pPr lvl="1"/>
            <a:r>
              <a:rPr lang="en-US" sz="2400" dirty="0">
                <a:latin typeface="+mn-lt"/>
              </a:rPr>
              <a:t>C</a:t>
            </a:r>
            <a:r>
              <a:rPr lang="en-US" sz="100" dirty="0">
                <a:latin typeface="+mn-lt"/>
              </a:rPr>
              <a:t> </a:t>
            </a:r>
            <a:r>
              <a:rPr lang="en-US" sz="2400" dirty="0">
                <a:latin typeface="+mn-lt"/>
              </a:rPr>
              <a:t>R</a:t>
            </a:r>
            <a:r>
              <a:rPr lang="en-US" sz="100" dirty="0">
                <a:latin typeface="+mn-lt"/>
              </a:rPr>
              <a:t> </a:t>
            </a:r>
            <a:r>
              <a:rPr lang="en-US" sz="2400" dirty="0">
                <a:latin typeface="+mn-lt"/>
              </a:rPr>
              <a:t>M</a:t>
            </a:r>
          </a:p>
          <a:p>
            <a:pPr lvl="1"/>
            <a:r>
              <a:rPr lang="en-US" sz="2400" dirty="0">
                <a:latin typeface="+mn-lt"/>
              </a:rPr>
              <a:t>Human resources</a:t>
            </a:r>
          </a:p>
          <a:p>
            <a:pPr lvl="1"/>
            <a:r>
              <a:rPr lang="en-US" sz="2400" dirty="0">
                <a:latin typeface="+mn-lt"/>
              </a:rPr>
              <a:t>Accounting</a:t>
            </a:r>
          </a:p>
          <a:p>
            <a:r>
              <a:rPr lang="en-US" sz="2400" dirty="0">
                <a:latin typeface="+mn-lt"/>
              </a:rPr>
              <a:t>(</a:t>
            </a:r>
            <a:r>
              <a:rPr lang="en-US" sz="2400" dirty="0">
                <a:latin typeface="+mn-lt"/>
                <a:hlinkClick r:id="rId3" tooltip="http://www.erpsoftware360.com/erp-101.htm"/>
              </a:rPr>
              <a:t>http://www.erpsoftware360.com/erp-101.htm</a:t>
            </a:r>
            <a:r>
              <a:rPr lang="en-US" sz="2400" dirty="0">
                <a:latin typeface="+mn-lt"/>
              </a:rPr>
              <a:t>)</a:t>
            </a:r>
          </a:p>
        </p:txBody>
      </p:sp>
    </p:spTree>
    <p:extLst>
      <p:ext uri="{BB962C8B-B14F-4D97-AF65-F5344CB8AC3E}">
        <p14:creationId xmlns:p14="http://schemas.microsoft.com/office/powerpoint/2010/main" val="3199435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sz="100" dirty="0"/>
              <a:t> </a:t>
            </a:r>
            <a:r>
              <a:rPr lang="en-US" dirty="0"/>
              <a:t>R</a:t>
            </a:r>
            <a:r>
              <a:rPr lang="en-US" sz="100" dirty="0"/>
              <a:t> </a:t>
            </a:r>
            <a:r>
              <a:rPr lang="en-US" dirty="0"/>
              <a:t>P Solution Components </a:t>
            </a:r>
            <a:r>
              <a:rPr lang="en-US" sz="2000" b="0" dirty="0"/>
              <a:t>(1 of 2)</a:t>
            </a:r>
          </a:p>
        </p:txBody>
      </p:sp>
      <p:sp>
        <p:nvSpPr>
          <p:cNvPr id="3" name="Text Placeholder 2"/>
          <p:cNvSpPr>
            <a:spLocks noGrp="1"/>
          </p:cNvSpPr>
          <p:nvPr>
            <p:ph type="body" idx="1"/>
          </p:nvPr>
        </p:nvSpPr>
        <p:spPr/>
        <p:txBody>
          <a:bodyPr/>
          <a:lstStyle/>
          <a:p>
            <a:r>
              <a:rPr lang="en-US" sz="2400" b="1" dirty="0">
                <a:latin typeface="+mn-lt"/>
              </a:rPr>
              <a:t>E</a:t>
            </a:r>
            <a:r>
              <a:rPr lang="en-US" sz="100" b="1" dirty="0">
                <a:latin typeface="+mn-lt"/>
              </a:rPr>
              <a:t> </a:t>
            </a:r>
            <a:r>
              <a:rPr lang="en-US" sz="2400" b="1" dirty="0">
                <a:latin typeface="+mn-lt"/>
              </a:rPr>
              <a:t>R</a:t>
            </a:r>
            <a:r>
              <a:rPr lang="en-US" sz="100" b="1" dirty="0">
                <a:latin typeface="+mn-lt"/>
              </a:rPr>
              <a:t> </a:t>
            </a:r>
            <a:r>
              <a:rPr lang="en-US" sz="2400" b="1" dirty="0">
                <a:latin typeface="+mn-lt"/>
              </a:rPr>
              <a:t>P Application Programs</a:t>
            </a:r>
          </a:p>
          <a:p>
            <a:pPr lvl="1"/>
            <a:r>
              <a:rPr lang="en-US" sz="2400" dirty="0">
                <a:latin typeface="+mn-lt"/>
              </a:rPr>
              <a:t>Configurable vendor applications.</a:t>
            </a:r>
          </a:p>
          <a:p>
            <a:r>
              <a:rPr lang="en-US" sz="2400" b="1" dirty="0">
                <a:latin typeface="+mn-lt"/>
              </a:rPr>
              <a:t>E</a:t>
            </a:r>
            <a:r>
              <a:rPr lang="en-US" sz="100" b="1" dirty="0">
                <a:latin typeface="+mn-lt"/>
              </a:rPr>
              <a:t> </a:t>
            </a:r>
            <a:r>
              <a:rPr lang="en-US" sz="2400" b="1" dirty="0">
                <a:latin typeface="+mn-lt"/>
              </a:rPr>
              <a:t>R</a:t>
            </a:r>
            <a:r>
              <a:rPr lang="en-US" sz="100" b="1" dirty="0">
                <a:latin typeface="+mn-lt"/>
              </a:rPr>
              <a:t> </a:t>
            </a:r>
            <a:r>
              <a:rPr lang="en-US" sz="2400" b="1" dirty="0">
                <a:latin typeface="+mn-lt"/>
              </a:rPr>
              <a:t>P Databases</a:t>
            </a:r>
          </a:p>
          <a:p>
            <a:pPr lvl="1"/>
            <a:r>
              <a:rPr lang="en-US" sz="2400" dirty="0">
                <a:latin typeface="+mn-lt"/>
              </a:rPr>
              <a:t>Trigger</a:t>
            </a:r>
          </a:p>
          <a:p>
            <a:pPr lvl="2"/>
            <a:r>
              <a:rPr lang="en-US" sz="2400" dirty="0">
                <a:latin typeface="+mn-lt"/>
              </a:rPr>
              <a:t>Computer program within database to keep database consistent when certain conditions arise.</a:t>
            </a:r>
          </a:p>
          <a:p>
            <a:pPr lvl="1"/>
            <a:r>
              <a:rPr lang="en-US" sz="2400" dirty="0">
                <a:latin typeface="+mn-lt"/>
              </a:rPr>
              <a:t>Stored Procedure</a:t>
            </a:r>
          </a:p>
          <a:p>
            <a:pPr lvl="2"/>
            <a:r>
              <a:rPr lang="en-US" sz="2400" dirty="0">
                <a:latin typeface="+mn-lt"/>
              </a:rPr>
              <a:t>Enforces business rules.</a:t>
            </a:r>
          </a:p>
        </p:txBody>
      </p:sp>
    </p:spTree>
    <p:extLst>
      <p:ext uri="{BB962C8B-B14F-4D97-AF65-F5344CB8AC3E}">
        <p14:creationId xmlns:p14="http://schemas.microsoft.com/office/powerpoint/2010/main" val="2067223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sz="100" dirty="0"/>
              <a:t> </a:t>
            </a:r>
            <a:r>
              <a:rPr lang="en-US" dirty="0"/>
              <a:t>R</a:t>
            </a:r>
            <a:r>
              <a:rPr lang="en-US" sz="100" dirty="0"/>
              <a:t> </a:t>
            </a:r>
            <a:r>
              <a:rPr lang="en-US" dirty="0"/>
              <a:t>P Solution Components </a:t>
            </a:r>
            <a:r>
              <a:rPr lang="en-US" sz="2000" b="0" dirty="0"/>
              <a:t>(2 of 2)</a:t>
            </a:r>
            <a:endParaRPr lang="en-US" dirty="0"/>
          </a:p>
        </p:txBody>
      </p:sp>
      <p:sp>
        <p:nvSpPr>
          <p:cNvPr id="3" name="Text Placeholder 2"/>
          <p:cNvSpPr>
            <a:spLocks noGrp="1"/>
          </p:cNvSpPr>
          <p:nvPr>
            <p:ph type="body" idx="1"/>
          </p:nvPr>
        </p:nvSpPr>
        <p:spPr/>
        <p:txBody>
          <a:bodyPr/>
          <a:lstStyle/>
          <a:p>
            <a:r>
              <a:rPr lang="en-US" sz="2400" dirty="0">
                <a:latin typeface="+mn-lt"/>
              </a:rPr>
              <a:t>Business Processes and Procedures</a:t>
            </a:r>
          </a:p>
          <a:p>
            <a:pPr lvl="1"/>
            <a:r>
              <a:rPr lang="en-US" sz="2400" dirty="0">
                <a:latin typeface="+mn-lt"/>
              </a:rPr>
              <a:t>Adapt to inherent processes and procedures, or design new ones?</a:t>
            </a:r>
          </a:p>
          <a:p>
            <a:r>
              <a:rPr lang="en-US" sz="2400" dirty="0">
                <a:latin typeface="+mn-lt"/>
              </a:rPr>
              <a:t>Training &amp; Consulting</a:t>
            </a:r>
          </a:p>
          <a:p>
            <a:pPr lvl="1"/>
            <a:r>
              <a:rPr lang="en-US" sz="2400" dirty="0">
                <a:latin typeface="+mn-lt"/>
              </a:rPr>
              <a:t>Training to implement.</a:t>
            </a:r>
          </a:p>
          <a:p>
            <a:pPr lvl="1"/>
            <a:r>
              <a:rPr lang="en-US" sz="2400" dirty="0">
                <a:latin typeface="+mn-lt"/>
              </a:rPr>
              <a:t>Top management support, preparing for change, dealing with resistance.</a:t>
            </a:r>
          </a:p>
          <a:p>
            <a:pPr lvl="1"/>
            <a:r>
              <a:rPr lang="en-US" sz="2400" dirty="0">
                <a:latin typeface="+mn-lt"/>
              </a:rPr>
              <a:t>Training to use.</a:t>
            </a:r>
          </a:p>
          <a:p>
            <a:r>
              <a:rPr lang="en-US" sz="2400" dirty="0">
                <a:latin typeface="+mn-lt"/>
              </a:rPr>
              <a:t>Industry-Specific Solutions</a:t>
            </a:r>
          </a:p>
        </p:txBody>
      </p:sp>
    </p:spTree>
    <p:extLst>
      <p:ext uri="{BB962C8B-B14F-4D97-AF65-F5344CB8AC3E}">
        <p14:creationId xmlns:p14="http://schemas.microsoft.com/office/powerpoint/2010/main" val="12315617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S</a:t>
            </a:r>
            <a:r>
              <a:rPr lang="en-US" sz="100" dirty="0"/>
              <a:t> </a:t>
            </a:r>
            <a:r>
              <a:rPr lang="en-US" dirty="0"/>
              <a:t>A</a:t>
            </a:r>
            <a:r>
              <a:rPr lang="en-US" sz="100" dirty="0"/>
              <a:t> </a:t>
            </a:r>
            <a:r>
              <a:rPr lang="en-US" dirty="0"/>
              <a:t>P Ordering Business Process Blueprint </a:t>
            </a:r>
            <a:r>
              <a:rPr lang="en-US" sz="2000" b="0" dirty="0"/>
              <a:t>(1 of 2)</a:t>
            </a:r>
          </a:p>
        </p:txBody>
      </p:sp>
      <p:sp>
        <p:nvSpPr>
          <p:cNvPr id="3" name="Text Placeholder 2"/>
          <p:cNvSpPr>
            <a:spLocks noGrp="1"/>
          </p:cNvSpPr>
          <p:nvPr>
            <p:ph type="body" idx="1"/>
          </p:nvPr>
        </p:nvSpPr>
        <p:spPr>
          <a:xfrm>
            <a:off x="457200" y="1600200"/>
            <a:ext cx="8229600" cy="449871"/>
          </a:xfrm>
        </p:spPr>
        <p:txBody>
          <a:bodyPr/>
          <a:lstStyle/>
          <a:p>
            <a:pPr marL="0" indent="0">
              <a:spcBef>
                <a:spcPts val="600"/>
              </a:spcBef>
              <a:buNone/>
            </a:pPr>
            <a:r>
              <a:rPr lang="en-US" sz="2000" b="1" dirty="0">
                <a:latin typeface="+mn-lt"/>
              </a:rPr>
              <a:t>Figure 7-15 </a:t>
            </a:r>
            <a:r>
              <a:rPr lang="en-US" sz="2000" dirty="0">
                <a:latin typeface="+mn-lt"/>
              </a:rPr>
              <a:t>S</a:t>
            </a:r>
            <a:r>
              <a:rPr lang="en-US" sz="100" dirty="0">
                <a:latin typeface="+mn-lt"/>
              </a:rPr>
              <a:t> </a:t>
            </a:r>
            <a:r>
              <a:rPr lang="en-US" sz="2000" dirty="0">
                <a:latin typeface="+mn-lt"/>
              </a:rPr>
              <a:t>A</a:t>
            </a:r>
            <a:r>
              <a:rPr lang="en-US" sz="100" dirty="0">
                <a:latin typeface="+mn-lt"/>
              </a:rPr>
              <a:t> </a:t>
            </a:r>
            <a:r>
              <a:rPr lang="en-US" sz="2000" dirty="0">
                <a:latin typeface="+mn-lt"/>
              </a:rPr>
              <a:t>P Ordering Process</a:t>
            </a:r>
          </a:p>
        </p:txBody>
      </p:sp>
      <p:pic>
        <p:nvPicPr>
          <p:cNvPr id="4" name="Picture 3" descr="The flowchart illustrates a purchase moving through the S A P ordering process. Note the following symbols used. A green hexagon is an event. An orange rectangle is a function. A blue oval is an organizational unit. A purple circle with a triangle is A N D. A green circle with X O R in it is labeled only one of several. At the top, 2 green hexagons flow into a purple circle with a triangle. The hexagons are labeled purchase requisition does not exist and R F Q to be created. From there, it flows into an orange rectangle labeled processing of R F Q issued to vendor. This exits to a blue oval labeled purchasing department, and separately to a green hexagon labeled R F Q’s transmitted to vendors. This hexagon, along with one labeled quotation is received, flow into a purple circle with a triangle. The circle flows into an orange square labeled processing of R F Q issued to vendor, which flows into a green circle, and a blue oval labeled purchasing department. The green circle diverges to 2 green hexagons. The first is labeled rejection is transmitted, and does not have any outflows. The second is labeled quotation is selected, and flows into an orange square labeled P O processing for stock material. This flows into a green hexagon labeled P O is transmitted, and then to a purple circle, which exits downwards and to a green hexagon labeled material with P O reference has arrived."/>
          <p:cNvPicPr>
            <a:picLocks noChangeAspect="1"/>
          </p:cNvPicPr>
          <p:nvPr/>
        </p:nvPicPr>
        <p:blipFill>
          <a:blip r:embed="rId3"/>
          <a:stretch>
            <a:fillRect/>
          </a:stretch>
        </p:blipFill>
        <p:spPr>
          <a:xfrm>
            <a:off x="824070" y="2216103"/>
            <a:ext cx="4811658" cy="3095719"/>
          </a:xfrm>
          <a:prstGeom prst="rect">
            <a:avLst/>
          </a:prstGeom>
        </p:spPr>
      </p:pic>
      <p:pic>
        <p:nvPicPr>
          <p:cNvPr id="5" name="Picture 4" descr="The symbol key for the flow chart. A green hexagon is an event. An orange rectangle is a function. A blue oval is an organizational unit. A purple circle with a triangle is A N D. A green circle with X O R in it is labeled only one of several."/>
          <p:cNvPicPr>
            <a:picLocks noChangeAspect="1"/>
          </p:cNvPicPr>
          <p:nvPr/>
        </p:nvPicPr>
        <p:blipFill>
          <a:blip r:embed="rId4"/>
          <a:stretch>
            <a:fillRect/>
          </a:stretch>
        </p:blipFill>
        <p:spPr>
          <a:xfrm>
            <a:off x="6583860" y="2710911"/>
            <a:ext cx="1922087" cy="1789285"/>
          </a:xfrm>
          <a:prstGeom prst="rect">
            <a:avLst/>
          </a:prstGeom>
        </p:spPr>
      </p:pic>
      <p:sp>
        <p:nvSpPr>
          <p:cNvPr id="6" name="Text Placeholder 5"/>
          <p:cNvSpPr>
            <a:spLocks noGrp="1"/>
          </p:cNvSpPr>
          <p:nvPr>
            <p:ph type="body" idx="2"/>
          </p:nvPr>
        </p:nvSpPr>
        <p:spPr>
          <a:xfrm>
            <a:off x="457200" y="5477854"/>
            <a:ext cx="8229600" cy="648309"/>
          </a:xfrm>
        </p:spPr>
        <p:txBody>
          <a:bodyPr/>
          <a:lstStyle/>
          <a:p>
            <a:pPr marL="0" indent="0">
              <a:buNone/>
            </a:pPr>
            <a:r>
              <a:rPr lang="en-US" b="1" dirty="0">
                <a:latin typeface="+mn-lt"/>
              </a:rPr>
              <a:t>Source: </a:t>
            </a:r>
            <a:r>
              <a:rPr lang="en-US" dirty="0">
                <a:latin typeface="+mn-lt"/>
              </a:rPr>
              <a:t>Based on Thomas A. Curran, Andrew Ladd, and Dennis Ladd, S</a:t>
            </a:r>
            <a:r>
              <a:rPr lang="en-US" sz="100" dirty="0">
                <a:latin typeface="+mn-lt"/>
              </a:rPr>
              <a:t> </a:t>
            </a:r>
            <a:r>
              <a:rPr lang="en-US" dirty="0">
                <a:latin typeface="+mn-lt"/>
              </a:rPr>
              <a:t>A</a:t>
            </a:r>
            <a:r>
              <a:rPr lang="en-US" sz="100" dirty="0">
                <a:latin typeface="+mn-lt"/>
              </a:rPr>
              <a:t> </a:t>
            </a:r>
            <a:r>
              <a:rPr lang="en-US" dirty="0">
                <a:latin typeface="+mn-lt"/>
              </a:rPr>
              <a:t>P/R/3 Reporting Business and Intelligence, 1st ed. copyright 2000.</a:t>
            </a:r>
          </a:p>
        </p:txBody>
      </p:sp>
    </p:spTree>
    <p:extLst>
      <p:ext uri="{BB962C8B-B14F-4D97-AF65-F5344CB8AC3E}">
        <p14:creationId xmlns:p14="http://schemas.microsoft.com/office/powerpoint/2010/main" val="7535437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S</a:t>
            </a:r>
            <a:r>
              <a:rPr lang="en-US" sz="100" dirty="0"/>
              <a:t> </a:t>
            </a:r>
            <a:r>
              <a:rPr lang="en-US" dirty="0"/>
              <a:t>A</a:t>
            </a:r>
            <a:r>
              <a:rPr lang="en-US" sz="100" dirty="0"/>
              <a:t> </a:t>
            </a:r>
            <a:r>
              <a:rPr lang="en-US" dirty="0"/>
              <a:t>P Ordering Business Process Blueprint </a:t>
            </a:r>
            <a:r>
              <a:rPr lang="en-US" sz="2000" b="0" dirty="0"/>
              <a:t>(2 of 2)</a:t>
            </a:r>
            <a:endParaRPr lang="en-US" dirty="0"/>
          </a:p>
        </p:txBody>
      </p:sp>
      <p:sp>
        <p:nvSpPr>
          <p:cNvPr id="3" name="Text Placeholder 2"/>
          <p:cNvSpPr>
            <a:spLocks noGrp="1"/>
          </p:cNvSpPr>
          <p:nvPr>
            <p:ph type="body" idx="1"/>
          </p:nvPr>
        </p:nvSpPr>
        <p:spPr>
          <a:xfrm>
            <a:off x="457200" y="1600201"/>
            <a:ext cx="8229600" cy="467882"/>
          </a:xfrm>
        </p:spPr>
        <p:txBody>
          <a:bodyPr/>
          <a:lstStyle/>
          <a:p>
            <a:pPr marL="0" indent="0">
              <a:spcBef>
                <a:spcPts val="600"/>
              </a:spcBef>
              <a:buNone/>
            </a:pPr>
            <a:r>
              <a:rPr lang="en-US" sz="2000" b="1" dirty="0">
                <a:latin typeface="+mn-lt"/>
              </a:rPr>
              <a:t>Figure 7-15 [Continued]</a:t>
            </a:r>
          </a:p>
        </p:txBody>
      </p:sp>
      <p:pic>
        <p:nvPicPr>
          <p:cNvPr id="4" name="Picture 3" descr="The purple circle leads to an orange square labeled goods received, proceed with P O reference for stock material. This flows into a blue oval reading goods receiving department, or a green circle that splits into 3 green hexagons. These hexagons are labeled goods to be returned, goods receipt cannot be posted, and stock is placed. The stock is placed hexagon and another green hexagon labeled billing documents with references received flow into a purple circle, which flows into an orange square labeled invoice processing with reference. This outflows into a blue circle labeled vendor processing, and into a green circle. The green circle flows into 2 green hexagons. One is labeled bill document cannot be posted. The other is labeled bill document posted and released for payment. This flows into an orange square labeled vendor processing."/>
          <p:cNvPicPr>
            <a:picLocks noChangeAspect="1"/>
          </p:cNvPicPr>
          <p:nvPr/>
        </p:nvPicPr>
        <p:blipFill>
          <a:blip r:embed="rId3"/>
          <a:stretch>
            <a:fillRect/>
          </a:stretch>
        </p:blipFill>
        <p:spPr>
          <a:xfrm>
            <a:off x="1061760" y="2403333"/>
            <a:ext cx="4773767" cy="2869205"/>
          </a:xfrm>
          <a:prstGeom prst="rect">
            <a:avLst/>
          </a:prstGeom>
        </p:spPr>
      </p:pic>
      <p:pic>
        <p:nvPicPr>
          <p:cNvPr id="5" name="Picture 4" descr="The symbol key for the flow chart. A green hexagon is an event. An orange rectangle is a function. A blue oval is an organizational unit. A purple circle with a triangle is A N D. A green circle with X O R in it is labeled only one of several."/>
          <p:cNvPicPr>
            <a:picLocks noChangeAspect="1"/>
          </p:cNvPicPr>
          <p:nvPr/>
        </p:nvPicPr>
        <p:blipFill>
          <a:blip r:embed="rId4"/>
          <a:stretch>
            <a:fillRect/>
          </a:stretch>
        </p:blipFill>
        <p:spPr>
          <a:xfrm>
            <a:off x="6721466" y="2682081"/>
            <a:ext cx="1722812" cy="1603778"/>
          </a:xfrm>
          <a:prstGeom prst="rect">
            <a:avLst/>
          </a:prstGeom>
        </p:spPr>
      </p:pic>
      <p:sp>
        <p:nvSpPr>
          <p:cNvPr id="6" name="Text Placeholder 5"/>
          <p:cNvSpPr>
            <a:spLocks noGrp="1"/>
          </p:cNvSpPr>
          <p:nvPr>
            <p:ph type="body" idx="2"/>
          </p:nvPr>
        </p:nvSpPr>
        <p:spPr>
          <a:xfrm>
            <a:off x="457200" y="5503492"/>
            <a:ext cx="8229600" cy="622671"/>
          </a:xfrm>
        </p:spPr>
        <p:txBody>
          <a:bodyPr/>
          <a:lstStyle/>
          <a:p>
            <a:pPr marL="0" indent="0">
              <a:buNone/>
            </a:pPr>
            <a:r>
              <a:rPr lang="en-US" b="1" dirty="0">
                <a:latin typeface="+mn-lt"/>
              </a:rPr>
              <a:t>Source: </a:t>
            </a:r>
            <a:r>
              <a:rPr lang="en-US" dirty="0">
                <a:latin typeface="+mn-lt"/>
              </a:rPr>
              <a:t>Based on Thomas A. Curran, Andrew Ladd, and Dennis Ladd, S</a:t>
            </a:r>
            <a:r>
              <a:rPr lang="en-US" sz="100" dirty="0">
                <a:latin typeface="+mn-lt"/>
              </a:rPr>
              <a:t> </a:t>
            </a:r>
            <a:r>
              <a:rPr lang="en-US" dirty="0">
                <a:latin typeface="+mn-lt"/>
              </a:rPr>
              <a:t>A</a:t>
            </a:r>
            <a:r>
              <a:rPr lang="en-US" sz="100" dirty="0">
                <a:latin typeface="+mn-lt"/>
              </a:rPr>
              <a:t> </a:t>
            </a:r>
            <a:r>
              <a:rPr lang="en-US" dirty="0">
                <a:latin typeface="+mn-lt"/>
              </a:rPr>
              <a:t>P/R/3 Reporting Business and Intelligence, 1st ed. copyright 2000.</a:t>
            </a:r>
          </a:p>
        </p:txBody>
      </p:sp>
    </p:spTree>
    <p:extLst>
      <p:ext uri="{BB962C8B-B14F-4D97-AF65-F5344CB8AC3E}">
        <p14:creationId xmlns:p14="http://schemas.microsoft.com/office/powerpoint/2010/main" val="19076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7-16 Characteristics of Top E</a:t>
            </a:r>
            <a:r>
              <a:rPr lang="en-US" sz="100" dirty="0"/>
              <a:t> </a:t>
            </a:r>
            <a:r>
              <a:rPr lang="en-US" dirty="0"/>
              <a:t>R</a:t>
            </a:r>
            <a:r>
              <a:rPr lang="en-US" sz="100" dirty="0"/>
              <a:t> </a:t>
            </a:r>
            <a:r>
              <a:rPr lang="en-US" dirty="0"/>
              <a:t>P Vendors </a:t>
            </a:r>
            <a:r>
              <a:rPr lang="en-US" sz="2000" b="0" dirty="0"/>
              <a:t>(1 of 2)</a:t>
            </a:r>
          </a:p>
        </p:txBody>
      </p:sp>
      <p:graphicFrame>
        <p:nvGraphicFramePr>
          <p:cNvPr id="6" name="Table 5"/>
          <p:cNvGraphicFramePr>
            <a:graphicFrameLocks noGrp="1"/>
          </p:cNvGraphicFramePr>
          <p:nvPr>
            <p:extLst>
              <p:ext uri="{D42A27DB-BD31-4B8C-83A1-F6EECF244321}">
                <p14:modId xmlns:p14="http://schemas.microsoft.com/office/powerpoint/2010/main" val="3220894063"/>
              </p:ext>
            </p:extLst>
          </p:nvPr>
        </p:nvGraphicFramePr>
        <p:xfrm>
          <a:off x="457200" y="1600200"/>
          <a:ext cx="8158480" cy="2678142"/>
        </p:xfrm>
        <a:graphic>
          <a:graphicData uri="http://schemas.openxmlformats.org/drawingml/2006/table">
            <a:tbl>
              <a:tblPr firstRow="1" bandRow="1">
                <a:tableStyleId>{5C22544A-7EE6-4342-B048-85BDC9FD1C3A}</a:tableStyleId>
              </a:tblPr>
              <a:tblGrid>
                <a:gridCol w="1017292">
                  <a:extLst>
                    <a:ext uri="{9D8B030D-6E8A-4147-A177-3AD203B41FA5}">
                      <a16:colId xmlns:a16="http://schemas.microsoft.com/office/drawing/2014/main" val="2690125284"/>
                    </a:ext>
                  </a:extLst>
                </a:gridCol>
                <a:gridCol w="1510829">
                  <a:extLst>
                    <a:ext uri="{9D8B030D-6E8A-4147-A177-3AD203B41FA5}">
                      <a16:colId xmlns:a16="http://schemas.microsoft.com/office/drawing/2014/main" val="2501801815"/>
                    </a:ext>
                  </a:extLst>
                </a:gridCol>
                <a:gridCol w="2196279">
                  <a:extLst>
                    <a:ext uri="{9D8B030D-6E8A-4147-A177-3AD203B41FA5}">
                      <a16:colId xmlns:a16="http://schemas.microsoft.com/office/drawing/2014/main" val="1392096223"/>
                    </a:ext>
                  </a:extLst>
                </a:gridCol>
                <a:gridCol w="3434080">
                  <a:extLst>
                    <a:ext uri="{9D8B030D-6E8A-4147-A177-3AD203B41FA5}">
                      <a16:colId xmlns:a16="http://schemas.microsoft.com/office/drawing/2014/main" val="3760116004"/>
                    </a:ext>
                  </a:extLst>
                </a:gridCol>
              </a:tblGrid>
              <a:tr h="300702">
                <a:tc>
                  <a:txBody>
                    <a:bodyPr/>
                    <a:lstStyle/>
                    <a:p>
                      <a:pPr algn="ctr" fontAlgn="ctr"/>
                      <a:r>
                        <a:rPr lang="en-US" sz="1200" u="none" strike="noStrike" dirty="0">
                          <a:solidFill>
                            <a:schemeClr val="tx1"/>
                          </a:solidFill>
                          <a:effectLst/>
                          <a:latin typeface="+mn-lt"/>
                        </a:rPr>
                        <a:t>Company</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u="none" strike="noStrike" dirty="0">
                          <a:solidFill>
                            <a:schemeClr val="tx1"/>
                          </a:solidFill>
                          <a:effectLst/>
                          <a:latin typeface="+mn-lt"/>
                        </a:rPr>
                        <a:t>E</a:t>
                      </a:r>
                      <a:r>
                        <a:rPr lang="en-US" sz="100" u="none" strike="noStrike" dirty="0">
                          <a:solidFill>
                            <a:schemeClr val="tx1"/>
                          </a:solidFill>
                          <a:effectLst/>
                          <a:latin typeface="+mn-lt"/>
                        </a:rPr>
                        <a:t> </a:t>
                      </a:r>
                      <a:r>
                        <a:rPr lang="en-US" sz="1200" u="none" strike="noStrike" dirty="0">
                          <a:solidFill>
                            <a:schemeClr val="tx1"/>
                          </a:solidFill>
                          <a:effectLst/>
                          <a:latin typeface="+mn-lt"/>
                        </a:rPr>
                        <a:t>R</a:t>
                      </a:r>
                      <a:r>
                        <a:rPr lang="en-US" sz="100" u="none" strike="noStrike" dirty="0">
                          <a:solidFill>
                            <a:schemeClr val="tx1"/>
                          </a:solidFill>
                          <a:effectLst/>
                          <a:latin typeface="+mn-lt"/>
                        </a:rPr>
                        <a:t> </a:t>
                      </a:r>
                      <a:r>
                        <a:rPr lang="en-US" sz="1200" u="none" strike="noStrike" dirty="0">
                          <a:solidFill>
                            <a:schemeClr val="tx1"/>
                          </a:solidFill>
                          <a:effectLst/>
                          <a:latin typeface="+mn-lt"/>
                        </a:rPr>
                        <a:t>P Market Rank</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u="none" strike="noStrike" dirty="0">
                          <a:solidFill>
                            <a:schemeClr val="tx1"/>
                          </a:solidFill>
                          <a:effectLst/>
                          <a:latin typeface="+mn-lt"/>
                        </a:rPr>
                        <a:t>Remarks</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u="none" strike="noStrike" dirty="0">
                          <a:solidFill>
                            <a:schemeClr val="tx1"/>
                          </a:solidFill>
                          <a:effectLst/>
                          <a:latin typeface="+mn-lt"/>
                        </a:rPr>
                        <a:t>Future</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9194694"/>
                  </a:ext>
                </a:extLst>
              </a:tr>
              <a:tr h="751756">
                <a:tc>
                  <a:txBody>
                    <a:bodyPr/>
                    <a:lstStyle/>
                    <a:p>
                      <a:pPr algn="l" fontAlgn="ctr"/>
                      <a:r>
                        <a:rPr lang="en-US" sz="1200" u="none" strike="noStrike" dirty="0">
                          <a:solidFill>
                            <a:schemeClr val="tx1"/>
                          </a:solidFill>
                          <a:effectLst/>
                          <a:latin typeface="+mn-lt"/>
                        </a:rPr>
                        <a:t>SAP</a:t>
                      </a:r>
                      <a:endParaRPr lang="en-US" sz="1200" b="0"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u="none" strike="noStrike" dirty="0">
                          <a:solidFill>
                            <a:schemeClr val="tx1"/>
                          </a:solidFill>
                          <a:effectLst/>
                          <a:latin typeface="+mn-lt"/>
                        </a:rPr>
                        <a:t>1</a:t>
                      </a:r>
                      <a:endParaRPr lang="en-US" sz="1200" b="0"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200" u="none" strike="noStrike" dirty="0">
                          <a:solidFill>
                            <a:schemeClr val="tx1"/>
                          </a:solidFill>
                          <a:effectLst/>
                          <a:latin typeface="+mn-lt"/>
                        </a:rPr>
                        <a:t>Led E</a:t>
                      </a:r>
                      <a:r>
                        <a:rPr lang="en-US" sz="100" u="none" strike="noStrike" dirty="0">
                          <a:solidFill>
                            <a:schemeClr val="tx1"/>
                          </a:solidFill>
                          <a:effectLst/>
                          <a:latin typeface="+mn-lt"/>
                        </a:rPr>
                        <a:t> </a:t>
                      </a:r>
                      <a:r>
                        <a:rPr lang="en-US" sz="1200" u="none" strike="noStrike" dirty="0">
                          <a:solidFill>
                            <a:schemeClr val="tx1"/>
                          </a:solidFill>
                          <a:effectLst/>
                          <a:latin typeface="+mn-lt"/>
                        </a:rPr>
                        <a:t>R</a:t>
                      </a:r>
                      <a:r>
                        <a:rPr lang="en-US" sz="100" u="none" strike="noStrike" dirty="0">
                          <a:solidFill>
                            <a:schemeClr val="tx1"/>
                          </a:solidFill>
                          <a:effectLst/>
                          <a:latin typeface="+mn-lt"/>
                        </a:rPr>
                        <a:t> </a:t>
                      </a:r>
                      <a:r>
                        <a:rPr lang="en-US" sz="1200" u="none" strike="noStrike" dirty="0">
                          <a:solidFill>
                            <a:schemeClr val="tx1"/>
                          </a:solidFill>
                          <a:effectLst/>
                          <a:latin typeface="+mn-lt"/>
                        </a:rPr>
                        <a:t>P success with client-server hardware. Largest vendor, most comprehensive solution. Largest customers. Expensive.</a:t>
                      </a:r>
                      <a:endParaRPr lang="en-US" sz="1200" b="0"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n-US" sz="1200" u="none" strike="noStrike" dirty="0">
                          <a:solidFill>
                            <a:schemeClr val="tx1"/>
                          </a:solidFill>
                          <a:effectLst/>
                          <a:latin typeface="+mn-lt"/>
                        </a:rPr>
                        <a:t>Technology older, but SAP is adapting to mobility and cloud trends. Expensive and seriously challenged by less expensive alternatives. Huge customer base. Future depends on effectively migrating traditional customers to the cloud. Claims number 1 in C</a:t>
                      </a:r>
                      <a:r>
                        <a:rPr lang="en-US" sz="100" u="none" strike="noStrike" dirty="0">
                          <a:solidFill>
                            <a:schemeClr val="tx1"/>
                          </a:solidFill>
                          <a:effectLst/>
                          <a:latin typeface="+mn-lt"/>
                        </a:rPr>
                        <a:t> </a:t>
                      </a:r>
                      <a:r>
                        <a:rPr lang="en-US" sz="1200" u="none" strike="noStrike" dirty="0">
                          <a:solidFill>
                            <a:schemeClr val="tx1"/>
                          </a:solidFill>
                          <a:effectLst/>
                          <a:latin typeface="+mn-lt"/>
                        </a:rPr>
                        <a:t>R</a:t>
                      </a:r>
                      <a:r>
                        <a:rPr lang="en-US" sz="100" u="none" strike="noStrike" dirty="0">
                          <a:solidFill>
                            <a:schemeClr val="tx1"/>
                          </a:solidFill>
                          <a:effectLst/>
                          <a:latin typeface="+mn-lt"/>
                        </a:rPr>
                        <a:t> </a:t>
                      </a:r>
                      <a:r>
                        <a:rPr lang="en-US" sz="1200" u="none" strike="noStrike" dirty="0">
                          <a:solidFill>
                            <a:schemeClr val="tx1"/>
                          </a:solidFill>
                          <a:effectLst/>
                          <a:latin typeface="+mn-lt"/>
                        </a:rPr>
                        <a:t>M.</a:t>
                      </a:r>
                      <a:endParaRPr lang="en-US" sz="1200" b="0"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4283889"/>
                  </a:ext>
                </a:extLst>
              </a:tr>
              <a:tr h="751756">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latin typeface="+mn-lt"/>
                        </a:rPr>
                        <a:t>Oracle</a:t>
                      </a:r>
                      <a:endParaRPr lang="en-US" sz="1200" b="0" i="0" u="none" strike="noStrike" dirty="0">
                        <a:solidFill>
                          <a:srgbClr val="000000"/>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chemeClr val="tx1"/>
                          </a:solidFill>
                          <a:effectLst/>
                          <a:latin typeface="+mn-lt"/>
                        </a:rPr>
                        <a:t>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latin typeface="+mn-lt"/>
                        </a:rPr>
                        <a:t>Combination of in-house and acquired (PeopleSoft, Siebel) products. Expensive.</a:t>
                      </a:r>
                      <a:endParaRPr lang="en-US" sz="1200" b="0" i="0" u="none" strike="noStrike" dirty="0">
                        <a:solidFill>
                          <a:srgbClr val="000000"/>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latin typeface="+mn-lt"/>
                        </a:rPr>
                        <a:t>Intensely competitive company with strong technology base. Large customer base. Flexible S</a:t>
                      </a:r>
                      <a:r>
                        <a:rPr lang="en-US" sz="100" u="none" strike="noStrike" dirty="0">
                          <a:effectLst/>
                          <a:latin typeface="+mn-lt"/>
                        </a:rPr>
                        <a:t> </a:t>
                      </a:r>
                      <a:r>
                        <a:rPr lang="en-US" sz="1200" u="none" strike="noStrike" dirty="0">
                          <a:effectLst/>
                          <a:latin typeface="+mn-lt"/>
                        </a:rPr>
                        <a:t>O</a:t>
                      </a:r>
                      <a:r>
                        <a:rPr lang="en-US" sz="100" u="none" strike="noStrike" dirty="0">
                          <a:effectLst/>
                          <a:latin typeface="+mn-lt"/>
                        </a:rPr>
                        <a:t> </a:t>
                      </a:r>
                      <a:r>
                        <a:rPr lang="en-US" sz="1200" u="none" strike="noStrike" dirty="0">
                          <a:effectLst/>
                          <a:latin typeface="+mn-lt"/>
                        </a:rPr>
                        <a:t>A architecture. Will leverage strong technology base into innovative and effective cloud-based solutions. Strong challenge to SAP market leadership. Claims number 1 in C</a:t>
                      </a:r>
                      <a:r>
                        <a:rPr lang="en-US" sz="100" u="none" strike="noStrike" dirty="0">
                          <a:effectLst/>
                          <a:latin typeface="+mn-lt"/>
                        </a:rPr>
                        <a:t> </a:t>
                      </a:r>
                      <a:r>
                        <a:rPr lang="en-US" sz="1200" u="none" strike="noStrike" dirty="0">
                          <a:effectLst/>
                          <a:latin typeface="+mn-lt"/>
                        </a:rPr>
                        <a:t>R</a:t>
                      </a:r>
                      <a:r>
                        <a:rPr lang="en-US" sz="100" u="none" strike="noStrike" dirty="0">
                          <a:effectLst/>
                          <a:latin typeface="+mn-lt"/>
                        </a:rPr>
                        <a:t> </a:t>
                      </a:r>
                      <a:r>
                        <a:rPr lang="en-US" sz="1200" u="none" strike="noStrike" dirty="0">
                          <a:effectLst/>
                          <a:latin typeface="+mn-lt"/>
                        </a:rPr>
                        <a:t>M.</a:t>
                      </a:r>
                      <a:endParaRPr lang="en-US" sz="1200" b="0" i="0" u="none" strike="noStrike" dirty="0">
                        <a:solidFill>
                          <a:srgbClr val="000000"/>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5664889"/>
                  </a:ext>
                </a:extLst>
              </a:tr>
            </a:tbl>
          </a:graphicData>
        </a:graphic>
      </p:graphicFrame>
    </p:spTree>
    <p:extLst>
      <p:ext uri="{BB962C8B-B14F-4D97-AF65-F5344CB8AC3E}">
        <p14:creationId xmlns:p14="http://schemas.microsoft.com/office/powerpoint/2010/main" val="3104529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7-16 Characteristics of Top E</a:t>
            </a:r>
            <a:r>
              <a:rPr lang="en-US" sz="100" dirty="0"/>
              <a:t> </a:t>
            </a:r>
            <a:r>
              <a:rPr lang="en-US" dirty="0"/>
              <a:t>R</a:t>
            </a:r>
            <a:r>
              <a:rPr lang="en-US" sz="100" dirty="0"/>
              <a:t> </a:t>
            </a:r>
            <a:r>
              <a:rPr lang="en-US" dirty="0"/>
              <a:t>P Vendors </a:t>
            </a:r>
            <a:r>
              <a:rPr lang="en-US" sz="2000" b="0" dirty="0"/>
              <a:t>(2 of 2)</a:t>
            </a:r>
            <a:endParaRPr lang="en-US" dirty="0"/>
          </a:p>
        </p:txBody>
      </p:sp>
      <p:sp>
        <p:nvSpPr>
          <p:cNvPr id="3" name="Text Placeholder 2"/>
          <p:cNvSpPr>
            <a:spLocks noGrp="1"/>
          </p:cNvSpPr>
          <p:nvPr>
            <p:ph type="body" idx="1"/>
          </p:nvPr>
        </p:nvSpPr>
        <p:spPr>
          <a:xfrm>
            <a:off x="457200" y="1475040"/>
            <a:ext cx="8229600" cy="399516"/>
          </a:xfrm>
        </p:spPr>
        <p:txBody>
          <a:bodyPr/>
          <a:lstStyle/>
          <a:p>
            <a:pPr marL="0" indent="0">
              <a:buNone/>
            </a:pPr>
            <a:r>
              <a:rPr lang="en-US" sz="1800" b="1" dirty="0">
                <a:latin typeface="+mn-lt"/>
              </a:rPr>
              <a:t>Figure 7-16 [Continued]</a:t>
            </a:r>
          </a:p>
        </p:txBody>
      </p:sp>
      <p:graphicFrame>
        <p:nvGraphicFramePr>
          <p:cNvPr id="4" name="Table 3"/>
          <p:cNvGraphicFramePr>
            <a:graphicFrameLocks noGrp="1"/>
          </p:cNvGraphicFramePr>
          <p:nvPr>
            <p:extLst>
              <p:ext uri="{D42A27DB-BD31-4B8C-83A1-F6EECF244321}">
                <p14:modId xmlns:p14="http://schemas.microsoft.com/office/powerpoint/2010/main" val="3335494992"/>
              </p:ext>
            </p:extLst>
          </p:nvPr>
        </p:nvGraphicFramePr>
        <p:xfrm>
          <a:off x="404541" y="1970092"/>
          <a:ext cx="8282259" cy="3318222"/>
        </p:xfrm>
        <a:graphic>
          <a:graphicData uri="http://schemas.openxmlformats.org/drawingml/2006/table">
            <a:tbl>
              <a:tblPr firstRow="1" bandRow="1">
                <a:tableStyleId>{5C22544A-7EE6-4342-B048-85BDC9FD1C3A}</a:tableStyleId>
              </a:tblPr>
              <a:tblGrid>
                <a:gridCol w="1061403">
                  <a:extLst>
                    <a:ext uri="{9D8B030D-6E8A-4147-A177-3AD203B41FA5}">
                      <a16:colId xmlns:a16="http://schemas.microsoft.com/office/drawing/2014/main" val="3121180911"/>
                    </a:ext>
                  </a:extLst>
                </a:gridCol>
                <a:gridCol w="1485854">
                  <a:extLst>
                    <a:ext uri="{9D8B030D-6E8A-4147-A177-3AD203B41FA5}">
                      <a16:colId xmlns:a16="http://schemas.microsoft.com/office/drawing/2014/main" val="2930678760"/>
                    </a:ext>
                  </a:extLst>
                </a:gridCol>
                <a:gridCol w="2191657">
                  <a:extLst>
                    <a:ext uri="{9D8B030D-6E8A-4147-A177-3AD203B41FA5}">
                      <a16:colId xmlns:a16="http://schemas.microsoft.com/office/drawing/2014/main" val="2155646291"/>
                    </a:ext>
                  </a:extLst>
                </a:gridCol>
                <a:gridCol w="3543345">
                  <a:extLst>
                    <a:ext uri="{9D8B030D-6E8A-4147-A177-3AD203B41FA5}">
                      <a16:colId xmlns:a16="http://schemas.microsoft.com/office/drawing/2014/main" val="2712168950"/>
                    </a:ext>
                  </a:extLst>
                </a:gridCol>
              </a:tblGrid>
              <a:tr h="300702">
                <a:tc>
                  <a:txBody>
                    <a:bodyPr/>
                    <a:lstStyle/>
                    <a:p>
                      <a:pPr algn="ctr" fontAlgn="ctr"/>
                      <a:r>
                        <a:rPr lang="en-US" sz="1200" u="none" strike="noStrike" dirty="0">
                          <a:solidFill>
                            <a:schemeClr val="tx1"/>
                          </a:solidFill>
                          <a:effectLst/>
                          <a:latin typeface="+mn-lt"/>
                        </a:rPr>
                        <a:t>Company</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u="none" strike="noStrike" dirty="0">
                          <a:solidFill>
                            <a:schemeClr val="tx1"/>
                          </a:solidFill>
                          <a:effectLst/>
                          <a:latin typeface="+mn-lt"/>
                        </a:rPr>
                        <a:t>E</a:t>
                      </a:r>
                      <a:r>
                        <a:rPr lang="en-US" sz="100" u="none" strike="noStrike" dirty="0">
                          <a:solidFill>
                            <a:schemeClr val="tx1"/>
                          </a:solidFill>
                          <a:effectLst/>
                          <a:latin typeface="+mn-lt"/>
                        </a:rPr>
                        <a:t> </a:t>
                      </a:r>
                      <a:r>
                        <a:rPr lang="en-US" sz="1200" u="none" strike="noStrike" dirty="0">
                          <a:solidFill>
                            <a:schemeClr val="tx1"/>
                          </a:solidFill>
                          <a:effectLst/>
                          <a:latin typeface="+mn-lt"/>
                        </a:rPr>
                        <a:t>R</a:t>
                      </a:r>
                      <a:r>
                        <a:rPr lang="en-US" sz="100" u="none" strike="noStrike" dirty="0">
                          <a:solidFill>
                            <a:schemeClr val="tx1"/>
                          </a:solidFill>
                          <a:effectLst/>
                          <a:latin typeface="+mn-lt"/>
                        </a:rPr>
                        <a:t> </a:t>
                      </a:r>
                      <a:r>
                        <a:rPr lang="en-US" sz="1200" u="none" strike="noStrike" dirty="0">
                          <a:solidFill>
                            <a:schemeClr val="tx1"/>
                          </a:solidFill>
                          <a:effectLst/>
                          <a:latin typeface="+mn-lt"/>
                        </a:rPr>
                        <a:t>P Market Rank</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u="none" strike="noStrike" dirty="0">
                          <a:solidFill>
                            <a:schemeClr val="tx1"/>
                          </a:solidFill>
                          <a:effectLst/>
                          <a:latin typeface="+mn-lt"/>
                        </a:rPr>
                        <a:t>Remarks</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u="none" strike="noStrike" dirty="0">
                          <a:solidFill>
                            <a:schemeClr val="tx1"/>
                          </a:solidFill>
                          <a:effectLst/>
                          <a:latin typeface="+mn-lt"/>
                        </a:rPr>
                        <a:t>Future</a:t>
                      </a:r>
                      <a:endParaRPr lang="en-US" sz="1200" b="1" i="0" u="none" strike="noStrike" dirty="0">
                        <a:solidFill>
                          <a:schemeClr val="tx1"/>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7694039"/>
                  </a:ext>
                </a:extLst>
              </a:tr>
              <a:tr h="72688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latin typeface="+mn-lt"/>
                        </a:rPr>
                        <a:t>Infor E</a:t>
                      </a:r>
                      <a:r>
                        <a:rPr lang="en-US" sz="100" u="none" strike="noStrike" dirty="0">
                          <a:effectLst/>
                          <a:latin typeface="+mn-lt"/>
                        </a:rPr>
                        <a:t> </a:t>
                      </a:r>
                      <a:r>
                        <a:rPr lang="en-US" sz="1200" u="none" strike="noStrike" dirty="0">
                          <a:effectLst/>
                          <a:latin typeface="+mn-lt"/>
                        </a:rPr>
                        <a:t>R</a:t>
                      </a:r>
                      <a:r>
                        <a:rPr lang="en-US" sz="100" u="none" strike="noStrike" dirty="0">
                          <a:effectLst/>
                          <a:latin typeface="+mn-lt"/>
                        </a:rPr>
                        <a:t> </a:t>
                      </a:r>
                      <a:r>
                        <a:rPr lang="en-US" sz="1200" u="none" strike="noStrike" dirty="0">
                          <a:effectLst/>
                          <a:latin typeface="+mn-lt"/>
                        </a:rPr>
                        <a:t>P</a:t>
                      </a:r>
                      <a:endParaRPr lang="en-US" sz="1200" b="0" i="0" u="none" strike="noStrike" dirty="0">
                        <a:solidFill>
                          <a:srgbClr val="000000"/>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chemeClr val="dk1"/>
                          </a:solidFill>
                          <a:effectLst/>
                          <a:latin typeface="+mn-lt"/>
                        </a:rPr>
                        <a:t>3</a:t>
                      </a:r>
                      <a:endParaRPr lang="en-US" sz="1200" b="0" i="0" u="none" strike="noStrike" dirty="0">
                        <a:solidFill>
                          <a:srgbClr val="000000"/>
                        </a:solidFill>
                        <a:effectLst/>
                        <a:latin typeface="+mn-lt"/>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Privately held corporation that acquired an E</a:t>
                      </a:r>
                      <a:r>
                        <a:rPr lang="en-US" sz="100" u="none" strike="noStrike" dirty="0">
                          <a:effectLst/>
                        </a:rPr>
                        <a:t> </a:t>
                      </a:r>
                      <a:r>
                        <a:rPr lang="en-US" sz="1200" u="none" strike="noStrike" dirty="0">
                          <a:effectLst/>
                        </a:rPr>
                        <a:t>R</a:t>
                      </a:r>
                      <a:r>
                        <a:rPr lang="en-US" sz="100" u="none" strike="noStrike" dirty="0">
                          <a:effectLst/>
                        </a:rPr>
                        <a:t> </a:t>
                      </a:r>
                      <a:r>
                        <a:rPr lang="en-US" sz="1200" u="none" strike="noStrike" dirty="0">
                          <a:effectLst/>
                        </a:rPr>
                        <a:t>P product named Baan, along with more than 20 others.</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Many solutions, not integrated, particularly specialized for manufacturing and supply chain management. Evolving with revolution in 3D printing practices.</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8341393"/>
                  </a:ext>
                </a:extLst>
              </a:tr>
              <a:tr h="72688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Microsoft Dynamics</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mn-lt"/>
                        </a:rPr>
                        <a:t>4</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Four products acquired: A</a:t>
                      </a:r>
                      <a:r>
                        <a:rPr lang="en-US" sz="100" u="none" strike="noStrike" dirty="0">
                          <a:effectLst/>
                        </a:rPr>
                        <a:t> </a:t>
                      </a:r>
                      <a:r>
                        <a:rPr lang="en-US" sz="1200" u="none" strike="noStrike" dirty="0">
                          <a:effectLst/>
                        </a:rPr>
                        <a:t>X, Nav, G</a:t>
                      </a:r>
                      <a:r>
                        <a:rPr lang="en-US" sz="100" u="none" strike="noStrike" dirty="0">
                          <a:effectLst/>
                        </a:rPr>
                        <a:t> </a:t>
                      </a:r>
                      <a:r>
                        <a:rPr lang="en-US" sz="1200" u="none" strike="noStrike" dirty="0">
                          <a:effectLst/>
                        </a:rPr>
                        <a:t>P, and S</a:t>
                      </a:r>
                      <a:r>
                        <a:rPr lang="en-US" sz="100" u="none" strike="noStrike" dirty="0">
                          <a:effectLst/>
                        </a:rPr>
                        <a:t> </a:t>
                      </a:r>
                      <a:r>
                        <a:rPr lang="en-US" sz="1200" u="none" strike="noStrike" dirty="0">
                          <a:effectLst/>
                        </a:rPr>
                        <a:t>L. A</a:t>
                      </a:r>
                      <a:r>
                        <a:rPr lang="en-US" sz="100" u="none" strike="noStrike" dirty="0">
                          <a:effectLst/>
                        </a:rPr>
                        <a:t> </a:t>
                      </a:r>
                      <a:r>
                        <a:rPr lang="en-US" sz="1200" u="none" strike="noStrike" dirty="0">
                          <a:effectLst/>
                        </a:rPr>
                        <a:t>X and Nav more comprehensive. S</a:t>
                      </a:r>
                      <a:r>
                        <a:rPr lang="en-US" sz="100" u="none" strike="noStrike" dirty="0">
                          <a:effectLst/>
                        </a:rPr>
                        <a:t> </a:t>
                      </a:r>
                      <a:r>
                        <a:rPr lang="en-US" sz="1200" u="none" strike="noStrike" dirty="0">
                          <a:effectLst/>
                        </a:rPr>
                        <a:t>L on the way out? Large V</a:t>
                      </a:r>
                      <a:r>
                        <a:rPr lang="en-US" sz="100" u="none" strike="noStrike" dirty="0">
                          <a:effectLst/>
                        </a:rPr>
                        <a:t> </a:t>
                      </a:r>
                      <a:r>
                        <a:rPr lang="en-US" sz="1200" u="none" strike="noStrike" dirty="0">
                          <a:effectLst/>
                        </a:rPr>
                        <a:t>A</a:t>
                      </a:r>
                      <a:r>
                        <a:rPr lang="en-US" sz="100" u="none" strike="noStrike" dirty="0">
                          <a:effectLst/>
                        </a:rPr>
                        <a:t> </a:t>
                      </a:r>
                      <a:r>
                        <a:rPr lang="en-US" sz="1200" u="none" strike="noStrike" dirty="0">
                          <a:effectLst/>
                        </a:rPr>
                        <a:t>R channel.</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Products not well integrated with Office. Not integrated at all with Microsoft development languages. Solutions not integrated and product direction uncertain. Microsoft Azure hosts Oracle and SAP products. Conflict with Azure hosting of Microsoft E</a:t>
                      </a:r>
                      <a:r>
                        <a:rPr lang="en-US" sz="100" u="none" strike="noStrike" dirty="0">
                          <a:effectLst/>
                        </a:rPr>
                        <a:t> </a:t>
                      </a:r>
                      <a:r>
                        <a:rPr lang="en-US" sz="1200" u="none" strike="noStrike" dirty="0">
                          <a:effectLst/>
                        </a:rPr>
                        <a:t>R</a:t>
                      </a:r>
                      <a:r>
                        <a:rPr lang="en-US" sz="100" u="none" strike="noStrike" dirty="0">
                          <a:effectLst/>
                        </a:rPr>
                        <a:t> </a:t>
                      </a:r>
                      <a:r>
                        <a:rPr lang="en-US" sz="1200" u="none" strike="noStrike" dirty="0">
                          <a:effectLst/>
                        </a:rPr>
                        <a:t>P products.</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1436420"/>
                  </a:ext>
                </a:extLst>
              </a:tr>
              <a:tr h="72688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Sage</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mn-lt"/>
                        </a:rPr>
                        <a:t>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Offers E</a:t>
                      </a:r>
                      <a:r>
                        <a:rPr lang="en-US" sz="100" u="none" strike="noStrike" dirty="0">
                          <a:effectLst/>
                        </a:rPr>
                        <a:t> </a:t>
                      </a:r>
                      <a:r>
                        <a:rPr lang="en-US" sz="1200" u="none" strike="noStrike" dirty="0">
                          <a:effectLst/>
                        </a:rPr>
                        <a:t>R</a:t>
                      </a:r>
                      <a:r>
                        <a:rPr lang="en-US" sz="100" u="none" strike="noStrike" dirty="0">
                          <a:effectLst/>
                        </a:rPr>
                        <a:t> </a:t>
                      </a:r>
                      <a:r>
                        <a:rPr lang="en-US" sz="1200" u="none" strike="noStrike" dirty="0">
                          <a:effectLst/>
                        </a:rPr>
                        <a:t>P, C</a:t>
                      </a:r>
                      <a:r>
                        <a:rPr lang="en-US" sz="100" u="none" strike="noStrike" dirty="0">
                          <a:effectLst/>
                        </a:rPr>
                        <a:t> </a:t>
                      </a:r>
                      <a:r>
                        <a:rPr lang="en-US" sz="1200" u="none" strike="noStrike" dirty="0">
                          <a:effectLst/>
                        </a:rPr>
                        <a:t>R</a:t>
                      </a:r>
                      <a:r>
                        <a:rPr lang="en-US" sz="100" u="none" strike="noStrike" dirty="0">
                          <a:effectLst/>
                        </a:rPr>
                        <a:t> </a:t>
                      </a:r>
                      <a:r>
                        <a:rPr lang="en-US" sz="1200" u="none" strike="noStrike" dirty="0">
                          <a:effectLst/>
                        </a:rPr>
                        <a:t>M, and financial-oriented functional system solutions.</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200" u="none" strike="noStrike" dirty="0">
                          <a:effectLst/>
                        </a:rPr>
                        <a:t>Sage adapted many of its legacy applications and solutions for the cloud and for mobile computing. Offers inexpensive, cloud-based solutions for startups and small businesses. Broad product suite.</a:t>
                      </a:r>
                      <a:endParaRPr lang="en-US" sz="1200" b="0"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8651855"/>
                  </a:ext>
                </a:extLst>
              </a:tr>
            </a:tbl>
          </a:graphicData>
        </a:graphic>
      </p:graphicFrame>
      <p:sp>
        <p:nvSpPr>
          <p:cNvPr id="5" name="Text Placeholder 4"/>
          <p:cNvSpPr>
            <a:spLocks noGrp="1"/>
          </p:cNvSpPr>
          <p:nvPr>
            <p:ph type="body" idx="2"/>
          </p:nvPr>
        </p:nvSpPr>
        <p:spPr>
          <a:xfrm>
            <a:off x="457200" y="5383850"/>
            <a:ext cx="8229600" cy="1034136"/>
          </a:xfrm>
        </p:spPr>
        <p:txBody>
          <a:bodyPr/>
          <a:lstStyle/>
          <a:p>
            <a:pPr marL="0" indent="0">
              <a:buNone/>
            </a:pPr>
            <a:r>
              <a:rPr lang="en-US" sz="1400" b="1" dirty="0">
                <a:latin typeface="+mn-lt"/>
              </a:rPr>
              <a:t>Source: </a:t>
            </a:r>
            <a:r>
              <a:rPr lang="en-US" sz="1400" dirty="0">
                <a:latin typeface="+mn-lt"/>
              </a:rPr>
              <a:t>Panorama Consulting Solutions, “Clash of the Titans 2016,” Panoramaconsulting.com, November 2015, </a:t>
            </a:r>
            <a:r>
              <a:rPr lang="en-US" sz="1400" dirty="0">
                <a:latin typeface="+mn-lt"/>
                <a:hlinkClick r:id="rId3" tooltip="http://go.panoramaconsulting.com/rs/603-UJX-107/images/Clash-ofthe-Titans-2016.pdf"/>
              </a:rPr>
              <a:t>http://go.panoramaconsulting.com/rs/603-U J X-107/images/Clash-ofthe-Titans-2016.pdf</a:t>
            </a:r>
            <a:r>
              <a:rPr lang="en-US" sz="1400" dirty="0">
                <a:latin typeface="+mn-lt"/>
              </a:rPr>
              <a:t>; Gartner, “E</a:t>
            </a:r>
            <a:r>
              <a:rPr lang="en-US" sz="100" dirty="0">
                <a:latin typeface="+mn-lt"/>
              </a:rPr>
              <a:t> </a:t>
            </a:r>
            <a:r>
              <a:rPr lang="en-US" sz="1400" dirty="0">
                <a:latin typeface="+mn-lt"/>
              </a:rPr>
              <a:t>R</a:t>
            </a:r>
            <a:r>
              <a:rPr lang="en-US" sz="100" dirty="0">
                <a:latin typeface="+mn-lt"/>
              </a:rPr>
              <a:t> </a:t>
            </a:r>
            <a:r>
              <a:rPr lang="en-US" sz="1400" dirty="0">
                <a:latin typeface="+mn-lt"/>
              </a:rPr>
              <a:t>P Software, Worldwide, 2015,” Gartner.com, April 29, 2016, </a:t>
            </a:r>
            <a:r>
              <a:rPr lang="en-US" sz="1400" dirty="0">
                <a:latin typeface="+mn-lt"/>
                <a:hlinkClick r:id="rId4" tooltip="www.gartner.com/doc/3300322/market-shareanalysis-erp-software"/>
              </a:rPr>
              <a:t>www.gartner.com/doc/3300322/market-shareanalysis-erp-software</a:t>
            </a:r>
            <a:r>
              <a:rPr lang="en-US" sz="1400" dirty="0">
                <a:latin typeface="+mn-lt"/>
              </a:rPr>
              <a:t>.</a:t>
            </a:r>
          </a:p>
        </p:txBody>
      </p:sp>
    </p:spTree>
    <p:extLst>
      <p:ext uri="{BB962C8B-B14F-4D97-AF65-F5344CB8AC3E}">
        <p14:creationId xmlns:p14="http://schemas.microsoft.com/office/powerpoint/2010/main" val="3735605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 </a:t>
            </a:r>
            <a:r>
              <a:rPr lang="en-US" sz="3400" dirty="0"/>
              <a:t>7.6</a:t>
            </a:r>
          </a:p>
        </p:txBody>
      </p:sp>
      <p:sp>
        <p:nvSpPr>
          <p:cNvPr id="3" name="Text Placeholder 2"/>
          <p:cNvSpPr>
            <a:spLocks noGrp="1"/>
          </p:cNvSpPr>
          <p:nvPr>
            <p:ph type="body" idx="1"/>
          </p:nvPr>
        </p:nvSpPr>
        <p:spPr/>
        <p:txBody>
          <a:bodyPr/>
          <a:lstStyle/>
          <a:p>
            <a:r>
              <a:rPr lang="en-US" sz="2400" dirty="0">
                <a:latin typeface="+mn-lt"/>
              </a:rPr>
              <a:t>What are the challenges of implementing and upgrading enterprise information systems?</a:t>
            </a:r>
            <a:endParaRPr lang="en-IN" sz="2400" dirty="0">
              <a:latin typeface="+mn-lt"/>
            </a:endParaRPr>
          </a:p>
        </p:txBody>
      </p:sp>
    </p:spTree>
    <p:extLst>
      <p:ext uri="{BB962C8B-B14F-4D97-AF65-F5344CB8AC3E}">
        <p14:creationId xmlns:p14="http://schemas.microsoft.com/office/powerpoint/2010/main" val="665867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Challenges of Implementing and Upgrading</a:t>
            </a:r>
          </a:p>
        </p:txBody>
      </p:sp>
      <p:sp>
        <p:nvSpPr>
          <p:cNvPr id="3" name="Text Placeholder 2"/>
          <p:cNvSpPr>
            <a:spLocks noGrp="1"/>
          </p:cNvSpPr>
          <p:nvPr>
            <p:ph type="body" idx="1"/>
          </p:nvPr>
        </p:nvSpPr>
        <p:spPr/>
        <p:txBody>
          <a:bodyPr/>
          <a:lstStyle/>
          <a:p>
            <a:pPr marL="0" indent="0">
              <a:buNone/>
            </a:pPr>
            <a:r>
              <a:rPr lang="en-US" sz="2400" b="1" dirty="0">
                <a:latin typeface="+mn-lt"/>
              </a:rPr>
              <a:t>Figure 7-17 </a:t>
            </a:r>
            <a:r>
              <a:rPr lang="en-US" sz="2400" dirty="0">
                <a:latin typeface="+mn-lt"/>
              </a:rPr>
              <a:t>Five Primary Factors</a:t>
            </a:r>
          </a:p>
          <a:p>
            <a:r>
              <a:rPr lang="en-US" sz="2400" dirty="0">
                <a:latin typeface="+mn-lt"/>
              </a:rPr>
              <a:t>Collaborative management</a:t>
            </a:r>
          </a:p>
          <a:p>
            <a:r>
              <a:rPr lang="en-US" sz="2400" dirty="0">
                <a:latin typeface="+mn-lt"/>
              </a:rPr>
              <a:t>Requirements gaps</a:t>
            </a:r>
          </a:p>
          <a:p>
            <a:r>
              <a:rPr lang="en-US" sz="2400" dirty="0">
                <a:latin typeface="+mn-lt"/>
              </a:rPr>
              <a:t>Transition problems</a:t>
            </a:r>
          </a:p>
          <a:p>
            <a:r>
              <a:rPr lang="en-US" sz="2400" dirty="0">
                <a:latin typeface="+mn-lt"/>
              </a:rPr>
              <a:t>Employee resistance</a:t>
            </a:r>
          </a:p>
          <a:p>
            <a:r>
              <a:rPr lang="en-US" sz="2400" dirty="0">
                <a:latin typeface="+mn-lt"/>
              </a:rPr>
              <a:t>New technology</a:t>
            </a:r>
          </a:p>
        </p:txBody>
      </p:sp>
    </p:spTree>
    <p:extLst>
      <p:ext uri="{BB962C8B-B14F-4D97-AF65-F5344CB8AC3E}">
        <p14:creationId xmlns:p14="http://schemas.microsoft.com/office/powerpoint/2010/main" val="3350290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Learning Objective 7.7</a:t>
            </a:r>
          </a:p>
        </p:txBody>
      </p:sp>
      <p:sp>
        <p:nvSpPr>
          <p:cNvPr id="3" name="Text Placeholder 2"/>
          <p:cNvSpPr>
            <a:spLocks noGrp="1"/>
          </p:cNvSpPr>
          <p:nvPr>
            <p:ph type="body" idx="1"/>
          </p:nvPr>
        </p:nvSpPr>
        <p:spPr/>
        <p:txBody>
          <a:bodyPr/>
          <a:lstStyle/>
          <a:p>
            <a:r>
              <a:rPr lang="en-US" sz="2400" dirty="0">
                <a:latin typeface="+mn-lt"/>
              </a:rPr>
              <a:t>How do inter-enterprise I</a:t>
            </a:r>
            <a:r>
              <a:rPr lang="en-US" sz="100" dirty="0">
                <a:latin typeface="+mn-lt"/>
              </a:rPr>
              <a:t> </a:t>
            </a:r>
            <a:r>
              <a:rPr lang="en-US" sz="2400" dirty="0">
                <a:latin typeface="+mn-lt"/>
              </a:rPr>
              <a:t>S solve the problems of enterprise silos?</a:t>
            </a:r>
            <a:endParaRPr lang="en-IN" sz="2400" dirty="0">
              <a:latin typeface="+mn-lt"/>
            </a:endParaRPr>
          </a:p>
        </p:txBody>
      </p:sp>
    </p:spTree>
    <p:extLst>
      <p:ext uri="{BB962C8B-B14F-4D97-AF65-F5344CB8AC3E}">
        <p14:creationId xmlns:p14="http://schemas.microsoft.com/office/powerpoint/2010/main" val="2951756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I</a:t>
            </a:r>
            <a:r>
              <a:rPr lang="en-US" sz="100" dirty="0"/>
              <a:t> </a:t>
            </a:r>
            <a:r>
              <a:rPr lang="en-US" dirty="0"/>
              <a:t>S Solve the Problems of Information Silos</a:t>
            </a:r>
          </a:p>
        </p:txBody>
      </p:sp>
      <p:sp>
        <p:nvSpPr>
          <p:cNvPr id="3" name="Text Placeholder 2"/>
          <p:cNvSpPr>
            <a:spLocks noGrp="1"/>
          </p:cNvSpPr>
          <p:nvPr>
            <p:ph type="body" idx="1"/>
          </p:nvPr>
        </p:nvSpPr>
        <p:spPr>
          <a:xfrm>
            <a:off x="457200" y="1600201"/>
            <a:ext cx="8229600" cy="459336"/>
          </a:xfrm>
        </p:spPr>
        <p:txBody>
          <a:bodyPr/>
          <a:lstStyle/>
          <a:p>
            <a:pPr marL="0" indent="0">
              <a:buNone/>
            </a:pPr>
            <a:r>
              <a:rPr lang="en-US" sz="2200" b="1" dirty="0">
                <a:latin typeface="+mn-lt"/>
              </a:rPr>
              <a:t>Figure 7-18 </a:t>
            </a:r>
            <a:r>
              <a:rPr lang="en-US" sz="2200" dirty="0">
                <a:latin typeface="+mn-lt"/>
              </a:rPr>
              <a:t>Information Silos Without A</a:t>
            </a:r>
            <a:r>
              <a:rPr lang="en-US" sz="100" dirty="0">
                <a:latin typeface="+mn-lt"/>
              </a:rPr>
              <a:t> </a:t>
            </a:r>
            <a:r>
              <a:rPr lang="en-US" sz="2200" dirty="0">
                <a:latin typeface="+mn-lt"/>
              </a:rPr>
              <a:t>R</a:t>
            </a:r>
            <a:r>
              <a:rPr lang="en-US" sz="100" dirty="0">
                <a:latin typeface="+mn-lt"/>
              </a:rPr>
              <a:t> </a:t>
            </a:r>
            <a:r>
              <a:rPr lang="en-US" sz="2200" dirty="0">
                <a:latin typeface="+mn-lt"/>
              </a:rPr>
              <a:t>E</a:t>
            </a:r>
            <a:r>
              <a:rPr lang="en-US" sz="100" dirty="0">
                <a:latin typeface="+mn-lt"/>
              </a:rPr>
              <a:t> </a:t>
            </a:r>
            <a:r>
              <a:rPr lang="en-US" sz="2200" dirty="0">
                <a:latin typeface="+mn-lt"/>
              </a:rPr>
              <a:t>S</a:t>
            </a:r>
          </a:p>
        </p:txBody>
      </p:sp>
      <p:pic>
        <p:nvPicPr>
          <p:cNvPr id="4" name="Picture 3" descr="The graphic shows the different information used by employers, health clubs, and home users as lists in information silos."/>
          <p:cNvPicPr>
            <a:picLocks noChangeAspect="1"/>
          </p:cNvPicPr>
          <p:nvPr/>
        </p:nvPicPr>
        <p:blipFill>
          <a:blip r:embed="rId3"/>
          <a:stretch>
            <a:fillRect/>
          </a:stretch>
        </p:blipFill>
        <p:spPr>
          <a:xfrm>
            <a:off x="1861387" y="2205341"/>
            <a:ext cx="5267401" cy="4096867"/>
          </a:xfrm>
          <a:prstGeom prst="rect">
            <a:avLst/>
          </a:prstGeom>
        </p:spPr>
      </p:pic>
    </p:spTree>
    <p:extLst>
      <p:ext uri="{BB962C8B-B14F-4D97-AF65-F5344CB8AC3E}">
        <p14:creationId xmlns:p14="http://schemas.microsoft.com/office/powerpoint/2010/main" val="27724303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Figure 7-19</a:t>
            </a:r>
            <a:r>
              <a:rPr lang="en-US" sz="3600" dirty="0"/>
              <a:t> </a:t>
            </a:r>
            <a:r>
              <a:rPr lang="en-US" dirty="0"/>
              <a:t>Inter-Enterprise A</a:t>
            </a:r>
            <a:r>
              <a:rPr lang="en-US" sz="100" dirty="0"/>
              <a:t> </a:t>
            </a:r>
            <a:r>
              <a:rPr lang="en-US" dirty="0"/>
              <a:t>R</a:t>
            </a:r>
            <a:r>
              <a:rPr lang="en-US" sz="100" dirty="0"/>
              <a:t> </a:t>
            </a:r>
            <a:r>
              <a:rPr lang="en-US" dirty="0"/>
              <a:t>E</a:t>
            </a:r>
            <a:r>
              <a:rPr lang="en-US" sz="100" dirty="0"/>
              <a:t> </a:t>
            </a:r>
            <a:r>
              <a:rPr lang="en-US" dirty="0"/>
              <a:t>S System</a:t>
            </a:r>
          </a:p>
        </p:txBody>
      </p:sp>
      <p:pic>
        <p:nvPicPr>
          <p:cNvPr id="4" name="Picture 3" descr="Rather than silos, the information is arrayed in a cloud around the A R E S database, with reports and results going in and out of the cloud to users."/>
          <p:cNvPicPr>
            <a:picLocks noChangeAspect="1"/>
          </p:cNvPicPr>
          <p:nvPr/>
        </p:nvPicPr>
        <p:blipFill>
          <a:blip r:embed="rId3"/>
          <a:stretch>
            <a:fillRect/>
          </a:stretch>
        </p:blipFill>
        <p:spPr>
          <a:xfrm>
            <a:off x="1828562" y="1445758"/>
            <a:ext cx="5486876" cy="4102964"/>
          </a:xfrm>
          <a:prstGeom prst="rect">
            <a:avLst/>
          </a:prstGeom>
        </p:spPr>
      </p:pic>
    </p:spTree>
    <p:extLst>
      <p:ext uri="{BB962C8B-B14F-4D97-AF65-F5344CB8AC3E}">
        <p14:creationId xmlns:p14="http://schemas.microsoft.com/office/powerpoint/2010/main" val="27417506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Learning Objective 7.8</a:t>
            </a:r>
          </a:p>
        </p:txBody>
      </p:sp>
      <p:sp>
        <p:nvSpPr>
          <p:cNvPr id="3" name="Text Placeholder 2"/>
          <p:cNvSpPr>
            <a:spLocks noGrp="1"/>
          </p:cNvSpPr>
          <p:nvPr>
            <p:ph type="body" idx="1"/>
          </p:nvPr>
        </p:nvSpPr>
        <p:spPr/>
        <p:txBody>
          <a:bodyPr/>
          <a:lstStyle/>
          <a:p>
            <a:r>
              <a:rPr lang="en-IN" sz="2400" dirty="0">
                <a:latin typeface="+mn-lt"/>
              </a:rPr>
              <a:t>2027?</a:t>
            </a:r>
          </a:p>
        </p:txBody>
      </p:sp>
    </p:spTree>
    <p:extLst>
      <p:ext uri="{BB962C8B-B14F-4D97-AF65-F5344CB8AC3E}">
        <p14:creationId xmlns:p14="http://schemas.microsoft.com/office/powerpoint/2010/main" val="3432745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Processes, Organizations, and Information Systems in 2027</a:t>
            </a:r>
          </a:p>
        </p:txBody>
      </p:sp>
      <p:sp>
        <p:nvSpPr>
          <p:cNvPr id="3" name="Text Placeholder 2"/>
          <p:cNvSpPr>
            <a:spLocks noGrp="1"/>
          </p:cNvSpPr>
          <p:nvPr>
            <p:ph type="body" idx="1"/>
          </p:nvPr>
        </p:nvSpPr>
        <p:spPr/>
        <p:txBody>
          <a:bodyPr/>
          <a:lstStyle/>
          <a:p>
            <a:r>
              <a:rPr lang="en-US" sz="2400" dirty="0">
                <a:latin typeface="+mn-lt"/>
              </a:rPr>
              <a:t>E</a:t>
            </a:r>
            <a:r>
              <a:rPr lang="en-US" sz="100" dirty="0">
                <a:latin typeface="+mn-lt"/>
              </a:rPr>
              <a:t> </a:t>
            </a:r>
            <a:r>
              <a:rPr lang="en-US" sz="2400" dirty="0">
                <a:latin typeface="+mn-lt"/>
              </a:rPr>
              <a:t>R</a:t>
            </a:r>
            <a:r>
              <a:rPr lang="en-US" sz="100" dirty="0">
                <a:latin typeface="+mn-lt"/>
              </a:rPr>
              <a:t> </a:t>
            </a:r>
            <a:r>
              <a:rPr lang="en-US" sz="2400" dirty="0">
                <a:latin typeface="+mn-lt"/>
              </a:rPr>
              <a:t>P vendors and customers resolved problems of cloud-based E</a:t>
            </a:r>
            <a:r>
              <a:rPr lang="en-US" sz="100" dirty="0">
                <a:latin typeface="+mn-lt"/>
              </a:rPr>
              <a:t> </a:t>
            </a:r>
            <a:r>
              <a:rPr lang="en-US" sz="2400" dirty="0">
                <a:latin typeface="+mn-lt"/>
              </a:rPr>
              <a:t>R</a:t>
            </a:r>
            <a:r>
              <a:rPr lang="en-US" sz="100" dirty="0">
                <a:latin typeface="+mn-lt"/>
              </a:rPr>
              <a:t> </a:t>
            </a:r>
            <a:r>
              <a:rPr lang="en-US" sz="2400" dirty="0">
                <a:latin typeface="+mn-lt"/>
              </a:rPr>
              <a:t>P.</a:t>
            </a:r>
          </a:p>
          <a:p>
            <a:r>
              <a:rPr lang="en-US" sz="2400" b="1" dirty="0">
                <a:latin typeface="+mn-lt"/>
              </a:rPr>
              <a:t>Hybrid</a:t>
            </a:r>
            <a:r>
              <a:rPr lang="en-US" sz="2400" dirty="0">
                <a:latin typeface="+mn-lt"/>
              </a:rPr>
              <a:t> </a:t>
            </a:r>
            <a:r>
              <a:rPr lang="en-US" sz="2400" b="1" dirty="0">
                <a:latin typeface="+mn-lt"/>
              </a:rPr>
              <a:t>model</a:t>
            </a:r>
          </a:p>
          <a:p>
            <a:pPr lvl="1"/>
            <a:r>
              <a:rPr lang="en-US" sz="2400" dirty="0">
                <a:latin typeface="+mn-lt"/>
              </a:rPr>
              <a:t>E</a:t>
            </a:r>
            <a:r>
              <a:rPr lang="en-US" sz="100" dirty="0">
                <a:latin typeface="+mn-lt"/>
              </a:rPr>
              <a:t> </a:t>
            </a:r>
            <a:r>
              <a:rPr lang="en-US" sz="2400" dirty="0">
                <a:latin typeface="+mn-lt"/>
              </a:rPr>
              <a:t>R</a:t>
            </a:r>
            <a:r>
              <a:rPr lang="en-US" sz="100" dirty="0">
                <a:latin typeface="+mn-lt"/>
              </a:rPr>
              <a:t> </a:t>
            </a:r>
            <a:r>
              <a:rPr lang="en-US" sz="2400" dirty="0">
                <a:latin typeface="+mn-lt"/>
              </a:rPr>
              <a:t>P customers store most of their data on cloud servers managed by cloud vendors and store sensitive data on their own servers.</a:t>
            </a:r>
          </a:p>
          <a:p>
            <a:r>
              <a:rPr lang="en-US" sz="2400" dirty="0">
                <a:latin typeface="+mn-lt"/>
              </a:rPr>
              <a:t>Gov’t, accounting, financial standards for monitoring organizations for appropriate compliance.</a:t>
            </a:r>
          </a:p>
          <a:p>
            <a:r>
              <a:rPr lang="en-US" sz="2400" dirty="0">
                <a:latin typeface="+mn-lt"/>
              </a:rPr>
              <a:t>Machines able to employ E</a:t>
            </a:r>
            <a:r>
              <a:rPr lang="en-US" sz="100" dirty="0">
                <a:latin typeface="+mn-lt"/>
              </a:rPr>
              <a:t> </a:t>
            </a:r>
            <a:r>
              <a:rPr lang="en-US" sz="2400" dirty="0">
                <a:latin typeface="+mn-lt"/>
              </a:rPr>
              <a:t>R</a:t>
            </a:r>
            <a:r>
              <a:rPr lang="en-US" sz="100" dirty="0">
                <a:latin typeface="+mn-lt"/>
              </a:rPr>
              <a:t> </a:t>
            </a:r>
            <a:r>
              <a:rPr lang="en-US" sz="2400" dirty="0">
                <a:latin typeface="+mn-lt"/>
              </a:rPr>
              <a:t>P system to schedule own maintenance.</a:t>
            </a:r>
          </a:p>
        </p:txBody>
      </p:sp>
    </p:spTree>
    <p:extLst>
      <p:ext uri="{BB962C8B-B14F-4D97-AF65-F5344CB8AC3E}">
        <p14:creationId xmlns:p14="http://schemas.microsoft.com/office/powerpoint/2010/main" val="41010850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It’s Not Me, It’s You </a:t>
            </a:r>
            <a:r>
              <a:rPr lang="en-US" sz="2000" b="0" dirty="0"/>
              <a:t>(1 of 2)</a:t>
            </a:r>
          </a:p>
        </p:txBody>
      </p:sp>
      <p:sp>
        <p:nvSpPr>
          <p:cNvPr id="3" name="Text Placeholder 2"/>
          <p:cNvSpPr>
            <a:spLocks noGrp="1"/>
          </p:cNvSpPr>
          <p:nvPr>
            <p:ph type="body" idx="1"/>
          </p:nvPr>
        </p:nvSpPr>
        <p:spPr/>
        <p:txBody>
          <a:bodyPr/>
          <a:lstStyle/>
          <a:p>
            <a:pPr marL="0" indent="0">
              <a:buNone/>
            </a:pPr>
            <a:r>
              <a:rPr lang="en-US" sz="2200" b="1" dirty="0">
                <a:latin typeface="+mn-lt"/>
              </a:rPr>
              <a:t>Security Guide</a:t>
            </a:r>
          </a:p>
          <a:p>
            <a:r>
              <a:rPr lang="en-US" sz="2200" dirty="0">
                <a:latin typeface="+mn-lt"/>
              </a:rPr>
              <a:t>Employees leaving a job may take advantage of their last moments with their employers.</a:t>
            </a:r>
          </a:p>
          <a:p>
            <a:r>
              <a:rPr lang="en-US" sz="2200" dirty="0">
                <a:latin typeface="+mn-lt"/>
              </a:rPr>
              <a:t>A survey of 945 adults who had been laid off, fired, or changed jobs:</a:t>
            </a:r>
          </a:p>
          <a:p>
            <a:pPr lvl="1"/>
            <a:r>
              <a:rPr lang="en-US" sz="2200" dirty="0">
                <a:latin typeface="+mn-lt"/>
              </a:rPr>
              <a:t>Sixty percent reported stealing data</a:t>
            </a:r>
          </a:p>
          <a:p>
            <a:pPr lvl="1"/>
            <a:r>
              <a:rPr lang="en-US" sz="2200" dirty="0">
                <a:latin typeface="+mn-lt"/>
              </a:rPr>
              <a:t>Seventy-nine percent knew that taking company data was wrong</a:t>
            </a:r>
          </a:p>
          <a:p>
            <a:pPr lvl="1"/>
            <a:r>
              <a:rPr lang="en-US" sz="2200" dirty="0">
                <a:latin typeface="+mn-lt"/>
              </a:rPr>
              <a:t>They took email lists, customer contact lists, employee records, and financial information</a:t>
            </a:r>
          </a:p>
          <a:p>
            <a:pPr lvl="1"/>
            <a:r>
              <a:rPr lang="en-US" sz="2200" dirty="0">
                <a:latin typeface="+mn-lt"/>
              </a:rPr>
              <a:t>Damage was $5,000 to $3 million per incident</a:t>
            </a:r>
          </a:p>
        </p:txBody>
      </p:sp>
    </p:spTree>
    <p:extLst>
      <p:ext uri="{BB962C8B-B14F-4D97-AF65-F5344CB8AC3E}">
        <p14:creationId xmlns:p14="http://schemas.microsoft.com/office/powerpoint/2010/main" val="9089550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It’s Not Me, It’s You </a:t>
            </a:r>
            <a:r>
              <a:rPr lang="en-US" sz="2000" b="0" dirty="0"/>
              <a:t>(2 of 2)</a:t>
            </a:r>
            <a:endParaRPr lang="en-US" dirty="0"/>
          </a:p>
        </p:txBody>
      </p:sp>
      <p:sp>
        <p:nvSpPr>
          <p:cNvPr id="3" name="Text Placeholder 2"/>
          <p:cNvSpPr>
            <a:spLocks noGrp="1"/>
          </p:cNvSpPr>
          <p:nvPr>
            <p:ph type="body" idx="1"/>
          </p:nvPr>
        </p:nvSpPr>
        <p:spPr/>
        <p:txBody>
          <a:bodyPr/>
          <a:lstStyle/>
          <a:p>
            <a:r>
              <a:rPr lang="en-US" sz="2200" dirty="0">
                <a:latin typeface="+mn-lt"/>
              </a:rPr>
              <a:t>The fraud triangle contends that </a:t>
            </a:r>
            <a:r>
              <a:rPr lang="en-US" sz="2200" b="1" dirty="0">
                <a:latin typeface="+mn-lt"/>
              </a:rPr>
              <a:t>pressure</a:t>
            </a:r>
            <a:r>
              <a:rPr lang="en-US" sz="2200" dirty="0">
                <a:latin typeface="+mn-lt"/>
              </a:rPr>
              <a:t>, </a:t>
            </a:r>
            <a:r>
              <a:rPr lang="en-US" sz="2200" b="1" dirty="0">
                <a:latin typeface="+mn-lt"/>
              </a:rPr>
              <a:t>opportunity</a:t>
            </a:r>
            <a:r>
              <a:rPr lang="en-US" sz="2200" dirty="0">
                <a:latin typeface="+mn-lt"/>
              </a:rPr>
              <a:t>, and </a:t>
            </a:r>
            <a:r>
              <a:rPr lang="en-US" sz="2200" b="1" dirty="0">
                <a:latin typeface="+mn-lt"/>
              </a:rPr>
              <a:t>rationalization</a:t>
            </a:r>
            <a:r>
              <a:rPr lang="en-US" sz="2200" i="1" dirty="0">
                <a:latin typeface="+mn-lt"/>
              </a:rPr>
              <a:t> </a:t>
            </a:r>
            <a:r>
              <a:rPr lang="en-US" sz="2200" dirty="0">
                <a:latin typeface="+mn-lt"/>
              </a:rPr>
              <a:t>are the three key factors in white-collar crime.</a:t>
            </a:r>
          </a:p>
          <a:p>
            <a:r>
              <a:rPr lang="en-US" sz="2200" dirty="0">
                <a:latin typeface="+mn-lt"/>
              </a:rPr>
              <a:t>Organizations are working to develop </a:t>
            </a:r>
            <a:r>
              <a:rPr lang="en-US" sz="2200" b="1" dirty="0">
                <a:latin typeface="+mn-lt"/>
              </a:rPr>
              <a:t>predictive</a:t>
            </a:r>
            <a:r>
              <a:rPr lang="en-US" sz="2200" dirty="0">
                <a:latin typeface="+mn-lt"/>
              </a:rPr>
              <a:t> </a:t>
            </a:r>
            <a:r>
              <a:rPr lang="en-US" sz="2200" b="1" dirty="0">
                <a:latin typeface="+mn-lt"/>
              </a:rPr>
              <a:t>tools</a:t>
            </a:r>
            <a:r>
              <a:rPr lang="en-US" sz="2200" dirty="0">
                <a:latin typeface="+mn-lt"/>
              </a:rPr>
              <a:t> that will help identify employees who may be preparing to steal data.</a:t>
            </a:r>
          </a:p>
          <a:p>
            <a:r>
              <a:rPr lang="en-US" sz="2200" dirty="0">
                <a:latin typeface="+mn-lt"/>
              </a:rPr>
              <a:t>Encryption and continual monitoring of data can be used to thwart data theft.</a:t>
            </a:r>
          </a:p>
          <a:p>
            <a:r>
              <a:rPr lang="en-US" sz="2200" dirty="0">
                <a:latin typeface="+mn-lt"/>
              </a:rPr>
              <a:t>Employee access to internal systems must be revoked when an employee leaves.</a:t>
            </a:r>
          </a:p>
        </p:txBody>
      </p:sp>
    </p:spTree>
    <p:extLst>
      <p:ext uri="{BB962C8B-B14F-4D97-AF65-F5344CB8AC3E}">
        <p14:creationId xmlns:p14="http://schemas.microsoft.com/office/powerpoint/2010/main" val="621786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Technical Manager</a:t>
            </a:r>
          </a:p>
        </p:txBody>
      </p:sp>
      <p:sp>
        <p:nvSpPr>
          <p:cNvPr id="3" name="Text Placeholder 2"/>
          <p:cNvSpPr>
            <a:spLocks noGrp="1"/>
          </p:cNvSpPr>
          <p:nvPr>
            <p:ph type="body" idx="1"/>
          </p:nvPr>
        </p:nvSpPr>
        <p:spPr>
          <a:xfrm>
            <a:off x="457200" y="1600200"/>
            <a:ext cx="8229600" cy="4684486"/>
          </a:xfrm>
        </p:spPr>
        <p:txBody>
          <a:bodyPr/>
          <a:lstStyle/>
          <a:p>
            <a:pPr marL="0" indent="0">
              <a:buNone/>
            </a:pPr>
            <a:r>
              <a:rPr lang="en-US" sz="2000" b="1" dirty="0">
                <a:latin typeface="+mn-lt"/>
              </a:rPr>
              <a:t>Career Guide</a:t>
            </a:r>
          </a:p>
          <a:p>
            <a:pPr marL="0" indent="0">
              <a:buNone/>
            </a:pPr>
            <a:r>
              <a:rPr lang="en-US" sz="1800" dirty="0">
                <a:latin typeface="+mn-lt"/>
              </a:rPr>
              <a:t>Andrew Yenchik at U</a:t>
            </a:r>
            <a:r>
              <a:rPr lang="en-US" sz="100" dirty="0">
                <a:latin typeface="+mn-lt"/>
              </a:rPr>
              <a:t> </a:t>
            </a:r>
            <a:r>
              <a:rPr lang="en-US" sz="1800" dirty="0">
                <a:latin typeface="+mn-lt"/>
              </a:rPr>
              <a:t>S</a:t>
            </a:r>
            <a:r>
              <a:rPr lang="en-US" sz="100" dirty="0">
                <a:latin typeface="+mn-lt"/>
              </a:rPr>
              <a:t> </a:t>
            </a:r>
            <a:r>
              <a:rPr lang="en-US" sz="1800" dirty="0">
                <a:latin typeface="+mn-lt"/>
              </a:rPr>
              <a:t>A</a:t>
            </a:r>
            <a:r>
              <a:rPr lang="en-US" sz="100" dirty="0">
                <a:latin typeface="+mn-lt"/>
              </a:rPr>
              <a:t> </a:t>
            </a:r>
            <a:r>
              <a:rPr lang="en-US" sz="1800" dirty="0">
                <a:latin typeface="+mn-lt"/>
              </a:rPr>
              <a:t>A</a:t>
            </a:r>
          </a:p>
          <a:p>
            <a:pPr marL="342900" lvl="1" indent="0">
              <a:buNone/>
            </a:pPr>
            <a:r>
              <a:rPr lang="en-US" sz="1800" dirty="0">
                <a:latin typeface="+mn-lt"/>
              </a:rPr>
              <a:t>Q. What attracted you to this field?</a:t>
            </a:r>
          </a:p>
          <a:p>
            <a:pPr marL="685800" lvl="2" indent="0">
              <a:buNone/>
            </a:pPr>
            <a:r>
              <a:rPr lang="en-US" sz="1800" dirty="0">
                <a:latin typeface="+mn-lt"/>
              </a:rPr>
              <a:t>A. “I wanted to find a field that mixed business and technical skills and that requires a problem-solving mind-set. I spent time with professors and professionals in fields that interested me. This included job shadowing, lunch meetings, phone calls, and private meetings.”</a:t>
            </a:r>
          </a:p>
          <a:p>
            <a:pPr marL="342900" lvl="1" indent="0">
              <a:buNone/>
            </a:pPr>
            <a:r>
              <a:rPr lang="en-US" sz="1800" dirty="0">
                <a:latin typeface="+mn-lt"/>
              </a:rPr>
              <a:t>Q. What advice would you give to someone who is considering working in your field?</a:t>
            </a:r>
          </a:p>
          <a:p>
            <a:pPr marL="685800" lvl="2" indent="0">
              <a:buNone/>
            </a:pPr>
            <a:r>
              <a:rPr lang="en-US" sz="1800" dirty="0">
                <a:latin typeface="+mn-lt"/>
              </a:rPr>
              <a:t>A. “Stretch yourself to gain a broad range of skills and experiences while in school and in the early years of your career. Take a difficult class in an area outside your comfort zone that will require a commitment of learning, work, and sacrifice on your part.”</a:t>
            </a:r>
          </a:p>
        </p:txBody>
      </p:sp>
    </p:spTree>
    <p:extLst>
      <p:ext uri="{BB962C8B-B14F-4D97-AF65-F5344CB8AC3E}">
        <p14:creationId xmlns:p14="http://schemas.microsoft.com/office/powerpoint/2010/main" val="15038515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Tale of Two Inter-organizational I</a:t>
            </a:r>
            <a:r>
              <a:rPr lang="en-US" sz="100" dirty="0"/>
              <a:t> </a:t>
            </a:r>
            <a:r>
              <a:rPr lang="en-US" dirty="0"/>
              <a:t>S</a:t>
            </a:r>
          </a:p>
        </p:txBody>
      </p:sp>
      <p:sp>
        <p:nvSpPr>
          <p:cNvPr id="3" name="Text Placeholder 2"/>
          <p:cNvSpPr>
            <a:spLocks noGrp="1"/>
          </p:cNvSpPr>
          <p:nvPr>
            <p:ph type="body" idx="1"/>
          </p:nvPr>
        </p:nvSpPr>
        <p:spPr/>
        <p:txBody>
          <a:bodyPr/>
          <a:lstStyle/>
          <a:p>
            <a:pPr marL="0" indent="0">
              <a:buNone/>
            </a:pPr>
            <a:r>
              <a:rPr lang="en-US" sz="2400" b="1" dirty="0">
                <a:latin typeface="+mn-lt"/>
              </a:rPr>
              <a:t>Case Study 7</a:t>
            </a:r>
          </a:p>
          <a:p>
            <a:r>
              <a:rPr lang="en-US" sz="2400" dirty="0">
                <a:latin typeface="+mn-lt"/>
              </a:rPr>
              <a:t>Access C</a:t>
            </a:r>
            <a:r>
              <a:rPr lang="en-US" sz="100" dirty="0">
                <a:latin typeface="+mn-lt"/>
              </a:rPr>
              <a:t> </a:t>
            </a:r>
            <a:r>
              <a:rPr lang="en-US" sz="2400" dirty="0">
                <a:latin typeface="+mn-lt"/>
              </a:rPr>
              <a:t>T</a:t>
            </a:r>
          </a:p>
          <a:p>
            <a:pPr lvl="1"/>
            <a:r>
              <a:rPr lang="en-US" sz="2400" dirty="0">
                <a:latin typeface="+mn-lt"/>
              </a:rPr>
              <a:t>Enrolled 208,301 and model for state-run exchanges.</a:t>
            </a:r>
          </a:p>
          <a:p>
            <a:r>
              <a:rPr lang="en-US" sz="2400" dirty="0">
                <a:latin typeface="+mn-lt"/>
              </a:rPr>
              <a:t>Cover Oregon</a:t>
            </a:r>
          </a:p>
          <a:p>
            <a:pPr lvl="1"/>
            <a:r>
              <a:rPr lang="en-US" sz="2400" dirty="0">
                <a:latin typeface="+mn-lt"/>
              </a:rPr>
              <a:t>Spent $250 million for system clearly inoperable.</a:t>
            </a:r>
          </a:p>
          <a:p>
            <a:pPr lvl="1"/>
            <a:r>
              <a:rPr lang="en-US" sz="2400" dirty="0">
                <a:latin typeface="+mn-lt"/>
              </a:rPr>
              <a:t>Exchange’s board of directors decided to stop development and utilize the federal exchange.</a:t>
            </a:r>
          </a:p>
        </p:txBody>
      </p:sp>
    </p:spTree>
    <p:extLst>
      <p:ext uri="{BB962C8B-B14F-4D97-AF65-F5344CB8AC3E}">
        <p14:creationId xmlns:p14="http://schemas.microsoft.com/office/powerpoint/2010/main" val="2840821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372902" cy="1097279"/>
          </a:xfrm>
        </p:spPr>
        <p:txBody>
          <a:bodyPr/>
          <a:lstStyle/>
          <a:p>
            <a:r>
              <a:rPr lang="en-US" dirty="0"/>
              <a:t>Figure 7-23 Healthcare Exchange Interorganizational I</a:t>
            </a:r>
            <a:r>
              <a:rPr lang="en-US" sz="100" dirty="0"/>
              <a:t> </a:t>
            </a:r>
            <a:r>
              <a:rPr lang="en-US" dirty="0"/>
              <a:t>S</a:t>
            </a:r>
          </a:p>
        </p:txBody>
      </p:sp>
      <p:pic>
        <p:nvPicPr>
          <p:cNvPr id="4" name="Picture 3" descr="One the left is a block of images labeled individuals and small businesses. Next to this is a divided square, with the left half labeled web site and the right half labeled back end analysis processes. 3 double arrows flow out of the right half. One leads to a stack of rectangles labeled health insurance company. One leads to a stack of ovals labeled state agency. One leads to a stack of rectangles labeled federal agency."/>
          <p:cNvPicPr>
            <a:picLocks noChangeAspect="1"/>
          </p:cNvPicPr>
          <p:nvPr/>
        </p:nvPicPr>
        <p:blipFill>
          <a:blip r:embed="rId2"/>
          <a:stretch>
            <a:fillRect/>
          </a:stretch>
        </p:blipFill>
        <p:spPr>
          <a:xfrm>
            <a:off x="1945670" y="1558397"/>
            <a:ext cx="5252660" cy="3904982"/>
          </a:xfrm>
          <a:prstGeom prst="rect">
            <a:avLst/>
          </a:prstGeom>
        </p:spPr>
      </p:pic>
    </p:spTree>
    <p:extLst>
      <p:ext uri="{BB962C8B-B14F-4D97-AF65-F5344CB8AC3E}">
        <p14:creationId xmlns:p14="http://schemas.microsoft.com/office/powerpoint/2010/main" val="451064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C</a:t>
            </a:r>
            <a:r>
              <a:rPr lang="en-US" sz="100" dirty="0"/>
              <a:t> </a:t>
            </a:r>
            <a:r>
              <a:rPr lang="en-US" dirty="0"/>
              <a:t>T </a:t>
            </a:r>
            <a:r>
              <a:rPr lang="en-US" sz="2000" b="0" dirty="0"/>
              <a:t>(1 of 2)</a:t>
            </a:r>
          </a:p>
        </p:txBody>
      </p:sp>
      <p:sp>
        <p:nvSpPr>
          <p:cNvPr id="3" name="Text Placeholder 2"/>
          <p:cNvSpPr>
            <a:spLocks noGrp="1"/>
          </p:cNvSpPr>
          <p:nvPr>
            <p:ph type="body" idx="1"/>
          </p:nvPr>
        </p:nvSpPr>
        <p:spPr/>
        <p:txBody>
          <a:bodyPr/>
          <a:lstStyle/>
          <a:p>
            <a:r>
              <a:rPr lang="en-US" sz="2400" dirty="0">
                <a:latin typeface="+mn-lt"/>
              </a:rPr>
              <a:t>Exchange went live in only 12 months.</a:t>
            </a:r>
          </a:p>
          <a:p>
            <a:r>
              <a:rPr lang="en-US" sz="2400" dirty="0">
                <a:latin typeface="+mn-lt"/>
              </a:rPr>
              <a:t>Counihan</a:t>
            </a:r>
          </a:p>
          <a:p>
            <a:pPr lvl="1"/>
            <a:r>
              <a:rPr lang="en-US" sz="2400" dirty="0">
                <a:latin typeface="+mn-lt"/>
              </a:rPr>
              <a:t>More than 30 years of experience working in insurance industry.</a:t>
            </a:r>
          </a:p>
          <a:p>
            <a:pPr lvl="1"/>
            <a:r>
              <a:rPr lang="en-US" sz="2400" dirty="0">
                <a:latin typeface="+mn-lt"/>
              </a:rPr>
              <a:t>Key player in development of Massachusetts healthcare system.</a:t>
            </a:r>
          </a:p>
          <a:p>
            <a:r>
              <a:rPr lang="en-US" sz="2400" dirty="0">
                <a:latin typeface="+mn-lt"/>
              </a:rPr>
              <a:t>Hired senior staff with deep experience in insurance.</a:t>
            </a:r>
          </a:p>
        </p:txBody>
      </p:sp>
    </p:spTree>
    <p:extLst>
      <p:ext uri="{BB962C8B-B14F-4D97-AF65-F5344CB8AC3E}">
        <p14:creationId xmlns:p14="http://schemas.microsoft.com/office/powerpoint/2010/main" val="30457314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C</a:t>
            </a:r>
            <a:r>
              <a:rPr lang="en-US" sz="100" dirty="0"/>
              <a:t> </a:t>
            </a:r>
            <a:r>
              <a:rPr lang="en-US" dirty="0"/>
              <a:t>T </a:t>
            </a:r>
            <a:r>
              <a:rPr lang="en-US" sz="2000" b="0" dirty="0"/>
              <a:t>(2 of 2)</a:t>
            </a:r>
            <a:endParaRPr lang="en-US" dirty="0"/>
          </a:p>
        </p:txBody>
      </p:sp>
      <p:sp>
        <p:nvSpPr>
          <p:cNvPr id="3" name="Text Placeholder 2"/>
          <p:cNvSpPr>
            <a:spLocks noGrp="1"/>
          </p:cNvSpPr>
          <p:nvPr>
            <p:ph type="body" idx="1"/>
          </p:nvPr>
        </p:nvSpPr>
        <p:spPr/>
        <p:txBody>
          <a:bodyPr/>
          <a:lstStyle/>
          <a:p>
            <a:r>
              <a:rPr lang="en-US" sz="2400" dirty="0">
                <a:latin typeface="+mn-lt"/>
              </a:rPr>
              <a:t>Wadleigh, director of application development for C</a:t>
            </a:r>
            <a:r>
              <a:rPr lang="en-US" sz="100" dirty="0">
                <a:latin typeface="+mn-lt"/>
              </a:rPr>
              <a:t> </a:t>
            </a:r>
            <a:r>
              <a:rPr lang="en-US" sz="2400" dirty="0">
                <a:latin typeface="+mn-lt"/>
              </a:rPr>
              <a:t>I</a:t>
            </a:r>
            <a:r>
              <a:rPr lang="en-US" sz="100" dirty="0">
                <a:latin typeface="+mn-lt"/>
              </a:rPr>
              <a:t> </a:t>
            </a:r>
            <a:r>
              <a:rPr lang="en-US" sz="2400" dirty="0">
                <a:latin typeface="+mn-lt"/>
              </a:rPr>
              <a:t>G</a:t>
            </a:r>
            <a:r>
              <a:rPr lang="en-US" sz="100" dirty="0">
                <a:latin typeface="+mn-lt"/>
              </a:rPr>
              <a:t> </a:t>
            </a:r>
            <a:r>
              <a:rPr lang="en-US" sz="2400" dirty="0">
                <a:latin typeface="+mn-lt"/>
              </a:rPr>
              <a:t>N</a:t>
            </a:r>
            <a:r>
              <a:rPr lang="en-US" sz="100" dirty="0">
                <a:latin typeface="+mn-lt"/>
              </a:rPr>
              <a:t> </a:t>
            </a:r>
            <a:r>
              <a:rPr lang="en-US" sz="2400" dirty="0">
                <a:latin typeface="+mn-lt"/>
              </a:rPr>
              <a:t>A, a health services organization.</a:t>
            </a:r>
          </a:p>
          <a:p>
            <a:r>
              <a:rPr lang="en-US" sz="2400" dirty="0">
                <a:latin typeface="+mn-lt"/>
              </a:rPr>
              <a:t>Primary assignment</a:t>
            </a:r>
          </a:p>
          <a:p>
            <a:pPr lvl="1"/>
            <a:r>
              <a:rPr lang="en-US" sz="2400" dirty="0">
                <a:latin typeface="+mn-lt"/>
              </a:rPr>
              <a:t>Hire and manage an outside contractor to develop exchange website and supporting backend code, and manage implementation of exchange information system. </a:t>
            </a:r>
          </a:p>
          <a:p>
            <a:r>
              <a:rPr lang="en-US" sz="2400" dirty="0">
                <a:latin typeface="+mn-lt"/>
              </a:rPr>
              <a:t>Created project plan and began search for contractor to develop the site.</a:t>
            </a:r>
          </a:p>
        </p:txBody>
      </p:sp>
    </p:spTree>
    <p:extLst>
      <p:ext uri="{BB962C8B-B14F-4D97-AF65-F5344CB8AC3E}">
        <p14:creationId xmlns:p14="http://schemas.microsoft.com/office/powerpoint/2010/main" val="21311191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 Oregon </a:t>
            </a:r>
            <a:r>
              <a:rPr lang="en-US" sz="2000" b="0" dirty="0"/>
              <a:t>(1 of 3)</a:t>
            </a:r>
          </a:p>
        </p:txBody>
      </p:sp>
      <p:sp>
        <p:nvSpPr>
          <p:cNvPr id="3" name="Text Placeholder 2"/>
          <p:cNvSpPr>
            <a:spLocks noGrp="1"/>
          </p:cNvSpPr>
          <p:nvPr>
            <p:ph type="body" idx="1"/>
          </p:nvPr>
        </p:nvSpPr>
        <p:spPr/>
        <p:txBody>
          <a:bodyPr/>
          <a:lstStyle/>
          <a:p>
            <a:r>
              <a:rPr lang="en-US" sz="2400" dirty="0">
                <a:latin typeface="+mn-lt"/>
              </a:rPr>
              <a:t>Did not hire a supervising contractor for project, instead took an active role in software’s development.</a:t>
            </a:r>
          </a:p>
          <a:p>
            <a:r>
              <a:rPr lang="en-US" sz="2400" dirty="0">
                <a:latin typeface="+mn-lt"/>
              </a:rPr>
              <a:t>Agency suffered high employee turnover, and had difficulty hiring and keeping qualified personnel.</a:t>
            </a:r>
          </a:p>
        </p:txBody>
      </p:sp>
    </p:spTree>
    <p:extLst>
      <p:ext uri="{BB962C8B-B14F-4D97-AF65-F5344CB8AC3E}">
        <p14:creationId xmlns:p14="http://schemas.microsoft.com/office/powerpoint/2010/main" val="42464121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 Oregon </a:t>
            </a:r>
            <a:r>
              <a:rPr lang="en-US" sz="2000" b="0" dirty="0"/>
              <a:t>(2 of 3)</a:t>
            </a:r>
            <a:endParaRPr lang="en-US" dirty="0"/>
          </a:p>
        </p:txBody>
      </p:sp>
      <p:sp>
        <p:nvSpPr>
          <p:cNvPr id="3" name="Text Placeholder 2"/>
          <p:cNvSpPr>
            <a:spLocks noGrp="1"/>
          </p:cNvSpPr>
          <p:nvPr>
            <p:ph type="body" idx="1"/>
          </p:nvPr>
        </p:nvSpPr>
        <p:spPr/>
        <p:txBody>
          <a:bodyPr/>
          <a:lstStyle/>
          <a:p>
            <a:r>
              <a:rPr lang="en-US" sz="2400" dirty="0">
                <a:latin typeface="+mn-lt"/>
              </a:rPr>
              <a:t>O</a:t>
            </a:r>
            <a:r>
              <a:rPr lang="en-US" sz="100" dirty="0">
                <a:latin typeface="+mn-lt"/>
              </a:rPr>
              <a:t> </a:t>
            </a:r>
            <a:r>
              <a:rPr lang="en-US" sz="2400" dirty="0">
                <a:latin typeface="+mn-lt"/>
              </a:rPr>
              <a:t>H</a:t>
            </a:r>
            <a:r>
              <a:rPr lang="en-US" sz="100" dirty="0">
                <a:latin typeface="+mn-lt"/>
              </a:rPr>
              <a:t> </a:t>
            </a:r>
            <a:r>
              <a:rPr lang="en-US" sz="2400" dirty="0">
                <a:latin typeface="+mn-lt"/>
              </a:rPr>
              <a:t>A hired software development company to create major software components.</a:t>
            </a:r>
          </a:p>
          <a:p>
            <a:pPr lvl="1"/>
            <a:r>
              <a:rPr lang="en-US" sz="2400" dirty="0">
                <a:latin typeface="+mn-lt"/>
              </a:rPr>
              <a:t>Two of three finalists dropped out at last minute, leaving Oracle Corporation a sole source vendor. </a:t>
            </a:r>
          </a:p>
          <a:p>
            <a:pPr lvl="1"/>
            <a:r>
              <a:rPr lang="en-US" sz="2400" dirty="0">
                <a:latin typeface="+mn-lt"/>
              </a:rPr>
              <a:t>Oracle negotiated time and materials contracts instead of contract for specific deliverables at specific prices.</a:t>
            </a:r>
          </a:p>
          <a:p>
            <a:pPr lvl="1"/>
            <a:r>
              <a:rPr lang="en-US" sz="2400" dirty="0">
                <a:latin typeface="+mn-lt"/>
              </a:rPr>
              <a:t>When problems developed, Oracle was paid tens of millions of additional money for change orders on same time and materials basis.</a:t>
            </a:r>
          </a:p>
        </p:txBody>
      </p:sp>
    </p:spTree>
    <p:extLst>
      <p:ext uri="{BB962C8B-B14F-4D97-AF65-F5344CB8AC3E}">
        <p14:creationId xmlns:p14="http://schemas.microsoft.com/office/powerpoint/2010/main" val="7738930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Cover Oregon </a:t>
            </a:r>
            <a:r>
              <a:rPr lang="en-US" sz="2000" b="0" dirty="0"/>
              <a:t>(3 of 3)</a:t>
            </a:r>
            <a:endParaRPr lang="en-US" dirty="0"/>
          </a:p>
        </p:txBody>
      </p:sp>
      <p:sp>
        <p:nvSpPr>
          <p:cNvPr id="3" name="Text Placeholder 2"/>
          <p:cNvSpPr>
            <a:spLocks noGrp="1"/>
          </p:cNvSpPr>
          <p:nvPr>
            <p:ph type="body" idx="1"/>
          </p:nvPr>
        </p:nvSpPr>
        <p:spPr/>
        <p:txBody>
          <a:bodyPr/>
          <a:lstStyle/>
          <a:p>
            <a:r>
              <a:rPr lang="en-US" sz="2200" dirty="0">
                <a:latin typeface="+mn-lt"/>
              </a:rPr>
              <a:t>Oregon legislature required state to hire a quality assurance contractor, Maximus Corporation, to oversee project.</a:t>
            </a:r>
          </a:p>
          <a:p>
            <a:r>
              <a:rPr lang="en-US" sz="2200" dirty="0">
                <a:latin typeface="+mn-lt"/>
              </a:rPr>
              <a:t>Maximus reported significant problems involving divided control, lack of clear requirements, inappropriate contracting methodology, lack of project planning, and lack of progress.</a:t>
            </a:r>
          </a:p>
          <a:p>
            <a:r>
              <a:rPr lang="en-US" sz="2200" dirty="0">
                <a:latin typeface="+mn-lt"/>
              </a:rPr>
              <a:t>Unclear who got those reports or what was done with them.</a:t>
            </a:r>
          </a:p>
          <a:p>
            <a:r>
              <a:rPr lang="en-US" sz="2200" dirty="0">
                <a:latin typeface="+mn-lt"/>
              </a:rPr>
              <a:t>Head of O</a:t>
            </a:r>
            <a:r>
              <a:rPr lang="en-US" sz="100" dirty="0">
                <a:latin typeface="+mn-lt"/>
              </a:rPr>
              <a:t> </a:t>
            </a:r>
            <a:r>
              <a:rPr lang="en-US" sz="2200" dirty="0">
                <a:latin typeface="+mn-lt"/>
              </a:rPr>
              <a:t>H</a:t>
            </a:r>
            <a:r>
              <a:rPr lang="en-US" sz="100" dirty="0">
                <a:latin typeface="+mn-lt"/>
              </a:rPr>
              <a:t> </a:t>
            </a:r>
            <a:r>
              <a:rPr lang="en-US" sz="2200" dirty="0">
                <a:latin typeface="+mn-lt"/>
              </a:rPr>
              <a:t>A project threatened to withhold Maximus’ payment.</a:t>
            </a:r>
          </a:p>
          <a:p>
            <a:r>
              <a:rPr lang="en-US" sz="2200" b="1" dirty="0">
                <a:latin typeface="+mn-lt"/>
              </a:rPr>
              <a:t>End result: Exchange development failed.</a:t>
            </a:r>
          </a:p>
        </p:txBody>
      </p:sp>
    </p:spTree>
    <p:extLst>
      <p:ext uri="{BB962C8B-B14F-4D97-AF65-F5344CB8AC3E}">
        <p14:creationId xmlns:p14="http://schemas.microsoft.com/office/powerpoint/2010/main" val="9697064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lt2"/>
                </a:solidFill>
              </a:rPr>
              <a:t>Copyright</a:t>
            </a:r>
            <a:endParaRPr lang="en-US" dirty="0"/>
          </a:p>
        </p:txBody>
      </p:sp>
      <p:pic>
        <p:nvPicPr>
          <p:cNvPr id="4" name="Picture 2" descr="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
          <p:cNvPicPr>
            <a:picLocks noChangeAspect="1" noChangeArrowheads="1"/>
          </p:cNvPicPr>
          <p:nvPr/>
        </p:nvPicPr>
        <p:blipFill>
          <a:blip r:embed="rId2"/>
          <a:srcRect/>
          <a:stretch>
            <a:fillRect/>
          </a:stretch>
        </p:blipFill>
        <p:spPr bwMode="auto">
          <a:xfrm>
            <a:off x="767157" y="2310096"/>
            <a:ext cx="7423150" cy="2438400"/>
          </a:xfrm>
          <a:prstGeom prst="rect">
            <a:avLst/>
          </a:prstGeom>
          <a:noFill/>
          <a:ln w="9525">
            <a:noFill/>
            <a:miter lim="800000"/>
            <a:headEnd/>
            <a:tailEnd/>
          </a:ln>
        </p:spPr>
      </p:pic>
    </p:spTree>
    <p:extLst>
      <p:ext uri="{BB962C8B-B14F-4D97-AF65-F5344CB8AC3E}">
        <p14:creationId xmlns:p14="http://schemas.microsoft.com/office/powerpoint/2010/main" val="964361951"/>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8602</TotalTime>
  <Words>4511</Words>
  <Application>Microsoft Macintosh PowerPoint</Application>
  <PresentationFormat>On-screen Show (4:3)</PresentationFormat>
  <Paragraphs>477</Paragraphs>
  <Slides>61</Slides>
  <Notes>40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61</vt:i4>
      </vt:variant>
    </vt:vector>
  </HeadingPairs>
  <TitlesOfParts>
    <vt:vector size="68" baseType="lpstr">
      <vt:lpstr>Arial</vt:lpstr>
      <vt:lpstr>Calibri</vt:lpstr>
      <vt:lpstr>Noto Sans Symbols</vt:lpstr>
      <vt:lpstr>Times New Roman</vt:lpstr>
      <vt:lpstr>Verdana</vt:lpstr>
      <vt:lpstr>508 Lecture</vt:lpstr>
      <vt:lpstr>1_508 Lecture</vt:lpstr>
      <vt:lpstr>Using M I S</vt:lpstr>
      <vt:lpstr>“We Could Also Sell Virtual Spinning Classes”</vt:lpstr>
      <vt:lpstr>Who Will Pay?</vt:lpstr>
      <vt:lpstr>Learning Objectives</vt:lpstr>
      <vt:lpstr>Learning Objective 7.1</vt:lpstr>
      <vt:lpstr>Figure 7-1 Business Process with Three Activities</vt:lpstr>
      <vt:lpstr>How Do Structured Processes Differ from Dynamic Processes?</vt:lpstr>
      <vt:lpstr>How Do Processes Vary by Organizational Scope? (1 of 2)</vt:lpstr>
      <vt:lpstr>How Do Processes Vary by Organizational Scope? (2 of 2)</vt:lpstr>
      <vt:lpstr>Figure 7-4 Characteristics of Information Systems</vt:lpstr>
      <vt:lpstr>Learning Objective 7.2</vt:lpstr>
      <vt:lpstr>Improving Process Quality (1 of 2)</vt:lpstr>
      <vt:lpstr>Improving Process Quality (2 of 2)</vt:lpstr>
      <vt:lpstr>Learning Objective 7.3</vt:lpstr>
      <vt:lpstr>Eliminating Information Silos</vt:lpstr>
      <vt:lpstr>Figure 7-5 Problems Created by Information Silos</vt:lpstr>
      <vt:lpstr>Solving the Problems of Information Silos (1 of 2)</vt:lpstr>
      <vt:lpstr>Solving the Problems of Information Silos (2 of 2)</vt:lpstr>
      <vt:lpstr>An Enterprise System for Patient Discharge</vt:lpstr>
      <vt:lpstr>Learning Objective 7.4</vt:lpstr>
      <vt:lpstr>Business Process Reengineering</vt:lpstr>
      <vt:lpstr>Emergence of Enterprise Application Solutions</vt:lpstr>
      <vt:lpstr>Customer Relationship Management (C R M)</vt:lpstr>
      <vt:lpstr>Figure 7-8 Customer Life Cycle</vt:lpstr>
      <vt:lpstr>Figure 7-9 C R M Applications</vt:lpstr>
      <vt:lpstr>Figure 7-10 E R P Applications</vt:lpstr>
      <vt:lpstr>Who Fixes a Workflow Problem?</vt:lpstr>
      <vt:lpstr>Pre-E R P Information System: Bicycle Manufacturer</vt:lpstr>
      <vt:lpstr>Figure 7-12 E R P Information Systems</vt:lpstr>
      <vt:lpstr>Paid Deletion (1 of 2)</vt:lpstr>
      <vt:lpstr>Paid Deletion (2 of 2)</vt:lpstr>
      <vt:lpstr>E R P Enabled Sales Dashboard</vt:lpstr>
      <vt:lpstr>Enterprise Application Integration (E A I)</vt:lpstr>
      <vt:lpstr>Figure 7-14 Design and Implementation for the Five Components</vt:lpstr>
      <vt:lpstr>Learning Objective 7.5</vt:lpstr>
      <vt:lpstr>Elements of an E R P System</vt:lpstr>
      <vt:lpstr>E R P Applications</vt:lpstr>
      <vt:lpstr>E R P Solution Components (1 of 2)</vt:lpstr>
      <vt:lpstr>E R P Solution Components (2 of 2)</vt:lpstr>
      <vt:lpstr>Example of S A P Ordering Business Process Blueprint (1 of 2)</vt:lpstr>
      <vt:lpstr>Example of S A P Ordering Business Process Blueprint (2 of 2)</vt:lpstr>
      <vt:lpstr>Figure 7-16 Characteristics of Top E R P Vendors (1 of 2)</vt:lpstr>
      <vt:lpstr>Figure 7-16 Characteristics of Top E R P Vendors (2 of 2)</vt:lpstr>
      <vt:lpstr>Learning Objective 7.6</vt:lpstr>
      <vt:lpstr>Challenges of Implementing and Upgrading</vt:lpstr>
      <vt:lpstr>Learning Objective 7.7</vt:lpstr>
      <vt:lpstr>Enterprise I S Solve the Problems of Information Silos</vt:lpstr>
      <vt:lpstr>Figure 7-19 Inter-Enterprise A R E S System</vt:lpstr>
      <vt:lpstr>Learning Objective 7.8</vt:lpstr>
      <vt:lpstr>Processes, Organizations, and Information Systems in 2027</vt:lpstr>
      <vt:lpstr>It’s Not Me, It’s You (1 of 2)</vt:lpstr>
      <vt:lpstr>It’s Not Me, It’s You (2 of 2)</vt:lpstr>
      <vt:lpstr>IT Technical Manager</vt:lpstr>
      <vt:lpstr>A Tale of Two Inter-organizational I S</vt:lpstr>
      <vt:lpstr>Figure 7-23 Healthcare Exchange Interorganizational I S</vt:lpstr>
      <vt:lpstr>Access C T (1 of 2)</vt:lpstr>
      <vt:lpstr>Access C T (2 of 2)</vt:lpstr>
      <vt:lpstr>Cover Oregon (1 of 3)</vt:lpstr>
      <vt:lpstr>Cover Oregon (2 of 3)</vt:lpstr>
      <vt:lpstr>Cover Oregon (3 of 3)</vt:lpstr>
      <vt:lpstr>Copyright</vt:lpstr>
    </vt:vector>
  </TitlesOfParts>
  <Company>SPi</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MIS, 10e</dc:title>
  <dc:subject>MIS</dc:subject>
  <dc:creator>Kroenke/Boyle</dc:creator>
  <cp:keywords>Using MIS</cp:keywords>
  <cp:lastModifiedBy>Lyan almasoud</cp:lastModifiedBy>
  <cp:revision>1141</cp:revision>
  <dcterms:modified xsi:type="dcterms:W3CDTF">2018-10-19T23:39:53Z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