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2" r:id="rId1"/>
  </p:sldMasterIdLst>
  <p:notesMasterIdLst>
    <p:notesMasterId r:id="rId17"/>
  </p:notesMasterIdLst>
  <p:sldIdLst>
    <p:sldId id="270" r:id="rId2"/>
    <p:sldId id="256" r:id="rId3"/>
    <p:sldId id="257" r:id="rId4"/>
    <p:sldId id="258" r:id="rId5"/>
    <p:sldId id="259" r:id="rId6"/>
    <p:sldId id="271" r:id="rId7"/>
    <p:sldId id="260" r:id="rId8"/>
    <p:sldId id="261" r:id="rId9"/>
    <p:sldId id="262" r:id="rId10"/>
    <p:sldId id="263" r:id="rId11"/>
    <p:sldId id="266" r:id="rId12"/>
    <p:sldId id="267" r:id="rId13"/>
    <p:sldId id="264" r:id="rId14"/>
    <p:sldId id="265" r:id="rId15"/>
    <p:sldId id="268" r:id="rId16"/>
  </p:sldIdLst>
  <p:sldSz cx="12192000" cy="6858000"/>
  <p:notesSz cx="6858000" cy="9144000"/>
  <p:defaultTextStyle>
    <a:defPPr>
      <a:defRPr lang="en-K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29D5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40" autoAdjust="0"/>
    <p:restoredTop sz="71350" autoAdjust="0"/>
  </p:normalViewPr>
  <p:slideViewPr>
    <p:cSldViewPr snapToGrid="0">
      <p:cViewPr varScale="1">
        <p:scale>
          <a:sx n="52" d="100"/>
          <a:sy n="52" d="100"/>
        </p:scale>
        <p:origin x="1374"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3E43C9-55C6-4111-A35F-8682BA4C23B2}" type="datetimeFigureOut">
              <a:rPr lang="en-US" smtClean="0"/>
              <a:t>5/10/2021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E40A5DB-F94E-4B4C-B7B0-362CD1F37C73}" type="slidenum">
              <a:rPr lang="en-US" smtClean="0"/>
              <a:t>‹#›</a:t>
            </a:fld>
            <a:endParaRPr lang="en-US"/>
          </a:p>
        </p:txBody>
      </p:sp>
    </p:spTree>
    <p:extLst>
      <p:ext uri="{BB962C8B-B14F-4D97-AF65-F5344CB8AC3E}">
        <p14:creationId xmlns:p14="http://schemas.microsoft.com/office/powerpoint/2010/main" val="1268059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gn="l">
              <a:lnSpc>
                <a:spcPct val="200000"/>
              </a:lnSpc>
              <a:buFont typeface="Arial" panose="020B0604020202020204" pitchFamily="34" charset="0"/>
              <a:buNone/>
            </a:pPr>
            <a:r>
              <a:rPr lang="en-US" sz="1200" dirty="0" smtClean="0">
                <a:solidFill>
                  <a:srgbClr val="242021"/>
                </a:solidFill>
                <a:latin typeface="Times New Roman" panose="02020603050405020304" pitchFamily="18" charset="0"/>
                <a:cs typeface="Times New Roman" panose="02020603050405020304" pitchFamily="18" charset="0"/>
              </a:rPr>
              <a:t>I realized the following:</a:t>
            </a:r>
          </a:p>
          <a:p>
            <a:pPr marL="0" indent="0" algn="l">
              <a:lnSpc>
                <a:spcPct val="200000"/>
              </a:lnSpc>
              <a:buFont typeface="Wingdings" panose="05000000000000000000" pitchFamily="2" charset="2"/>
              <a:buNone/>
            </a:pPr>
            <a:r>
              <a:rPr lang="en-US" sz="1200" b="0" i="0" dirty="0" smtClean="0">
                <a:solidFill>
                  <a:srgbClr val="242021"/>
                </a:solidFill>
                <a:effectLst/>
                <a:latin typeface="Times New Roman" panose="02020603050405020304" pitchFamily="18" charset="0"/>
                <a:cs typeface="Times New Roman" panose="02020603050405020304" pitchFamily="18" charset="0"/>
              </a:rPr>
              <a:t>High-intensity exercise training contributes to the production and accumulation of blood lactate, which is cleared by active recovery.</a:t>
            </a:r>
            <a:r>
              <a:rPr lang="en-US" sz="1200" dirty="0" smtClean="0">
                <a:latin typeface="Times New Roman" panose="02020603050405020304" pitchFamily="18" charset="0"/>
                <a:cs typeface="Times New Roman" panose="02020603050405020304" pitchFamily="18" charset="0"/>
              </a:rPr>
              <a:t> </a:t>
            </a:r>
            <a:r>
              <a:rPr lang="en-US" sz="1200" dirty="0" smtClean="0">
                <a:solidFill>
                  <a:srgbClr val="242021"/>
                </a:solidFill>
                <a:latin typeface="Times New Roman" panose="02020603050405020304" pitchFamily="18" charset="0"/>
                <a:cs typeface="Times New Roman" panose="02020603050405020304" pitchFamily="18" charset="0"/>
              </a:rPr>
              <a:t>T</a:t>
            </a:r>
            <a:r>
              <a:rPr lang="en-US" sz="1200" b="0" i="0" dirty="0" smtClean="0">
                <a:solidFill>
                  <a:srgbClr val="242021"/>
                </a:solidFill>
                <a:effectLst/>
                <a:latin typeface="Times New Roman" panose="02020603050405020304" pitchFamily="18" charset="0"/>
                <a:cs typeface="Times New Roman" panose="02020603050405020304" pitchFamily="18" charset="0"/>
              </a:rPr>
              <a:t>he beneficial effects of exercise training depend on the intensity at which the exercise training</a:t>
            </a:r>
            <a:r>
              <a:rPr lang="en-US" sz="1200" b="0" i="0" baseline="0" dirty="0" smtClean="0">
                <a:solidFill>
                  <a:srgbClr val="242021"/>
                </a:solidFill>
                <a:effectLst/>
                <a:latin typeface="Times New Roman" panose="02020603050405020304" pitchFamily="18" charset="0"/>
                <a:cs typeface="Times New Roman" panose="02020603050405020304" pitchFamily="18" charset="0"/>
              </a:rPr>
              <a:t> </a:t>
            </a:r>
            <a:r>
              <a:rPr lang="en-US" sz="1200" b="0" i="0" dirty="0" smtClean="0">
                <a:solidFill>
                  <a:srgbClr val="242021"/>
                </a:solidFill>
                <a:effectLst/>
                <a:latin typeface="Times New Roman" panose="02020603050405020304" pitchFamily="18" charset="0"/>
                <a:cs typeface="Times New Roman" panose="02020603050405020304" pitchFamily="18" charset="0"/>
              </a:rPr>
              <a:t>is performed, with high intensities superior to moderate-to-low intensities(Haram </a:t>
            </a:r>
            <a:r>
              <a:rPr lang="en-US" sz="1200" b="0" i="1" dirty="0" smtClean="0">
                <a:solidFill>
                  <a:srgbClr val="242021"/>
                </a:solidFill>
                <a:effectLst/>
                <a:latin typeface="Times New Roman" panose="02020603050405020304" pitchFamily="18" charset="0"/>
                <a:cs typeface="Times New Roman" panose="02020603050405020304" pitchFamily="18" charset="0"/>
              </a:rPr>
              <a:t>et al., </a:t>
            </a:r>
            <a:r>
              <a:rPr lang="en-US" sz="1200" b="0" i="0" dirty="0" smtClean="0">
                <a:solidFill>
                  <a:srgbClr val="242021"/>
                </a:solidFill>
                <a:effectLst/>
                <a:latin typeface="Times New Roman" panose="02020603050405020304" pitchFamily="18" charset="0"/>
                <a:cs typeface="Times New Roman" panose="02020603050405020304" pitchFamily="18" charset="0"/>
              </a:rPr>
              <a:t>2009</a:t>
            </a:r>
            <a:r>
              <a:rPr lang="en-US" sz="1200" dirty="0" smtClean="0">
                <a:latin typeface="Times New Roman" panose="02020603050405020304" pitchFamily="18" charset="0"/>
                <a:cs typeface="Times New Roman" panose="02020603050405020304" pitchFamily="18" charset="0"/>
              </a:rPr>
              <a:t> )</a:t>
            </a:r>
            <a:r>
              <a:rPr lang="en-US" sz="1200" b="0" i="0" dirty="0" smtClean="0">
                <a:solidFill>
                  <a:srgbClr val="242021"/>
                </a:solidFill>
                <a:effectLst/>
                <a:latin typeface="Times New Roman" panose="02020603050405020304" pitchFamily="18" charset="0"/>
                <a:cs typeface="Times New Roman" panose="02020603050405020304" pitchFamily="18" charset="0"/>
              </a:rPr>
              <a:t>.</a:t>
            </a:r>
            <a:r>
              <a:rPr lang="en-US" sz="1200" dirty="0" smtClean="0">
                <a:latin typeface="Times New Roman" panose="02020603050405020304" pitchFamily="18" charset="0"/>
                <a:cs typeface="Times New Roman" panose="02020603050405020304" pitchFamily="18" charset="0"/>
              </a:rPr>
              <a:t> </a:t>
            </a:r>
            <a:r>
              <a:rPr lang="en-US" sz="1200" baseline="0" dirty="0" smtClean="0">
                <a:latin typeface="Times New Roman" panose="02020603050405020304" pitchFamily="18" charset="0"/>
                <a:cs typeface="Times New Roman" panose="02020603050405020304" pitchFamily="18" charset="0"/>
              </a:rPr>
              <a:t> </a:t>
            </a:r>
            <a:r>
              <a:rPr lang="en-US" sz="1200" b="0" i="0" dirty="0" smtClean="0">
                <a:solidFill>
                  <a:srgbClr val="242021"/>
                </a:solidFill>
                <a:effectLst/>
                <a:latin typeface="Times New Roman" panose="02020603050405020304" pitchFamily="18" charset="0"/>
                <a:cs typeface="Times New Roman" panose="02020603050405020304" pitchFamily="18" charset="0"/>
              </a:rPr>
              <a:t>Since high-intensity exercise is performed above the lactate threshold –that is, the intensity at which lactate starts to accumulate in skeletal muscle – the exercise is normally carried out in repeated bouts that are interspersed with recovery periods, as in an interval training regime. The reason for lactate accumulation is that more of the pyruvate is converted to lactate by lactate dehydrogenase, primarily as a result of</a:t>
            </a:r>
            <a:r>
              <a:rPr lang="en-US" sz="1200" b="0" i="0" baseline="0" dirty="0" smtClean="0">
                <a:solidFill>
                  <a:srgbClr val="242021"/>
                </a:solidFill>
                <a:effectLst/>
                <a:latin typeface="Times New Roman" panose="02020603050405020304" pitchFamily="18" charset="0"/>
                <a:cs typeface="Times New Roman" panose="02020603050405020304" pitchFamily="18" charset="0"/>
              </a:rPr>
              <a:t> </a:t>
            </a:r>
            <a:r>
              <a:rPr lang="en-US" sz="1200" b="0" i="0" dirty="0" smtClean="0">
                <a:solidFill>
                  <a:srgbClr val="242021"/>
                </a:solidFill>
                <a:effectLst/>
                <a:latin typeface="Times New Roman" panose="02020603050405020304" pitchFamily="18" charset="0"/>
                <a:cs typeface="Times New Roman" panose="02020603050405020304" pitchFamily="18" charset="0"/>
              </a:rPr>
              <a:t>changes in the intramuscular redox state, and because oxidation of the excess lactate relies on redistribution by the blood flow to other muscles and the heart and liver (Gladden, 2004; Wasserman et al., 1986). Thus, muscle lactate is mirrored by blood lactate.</a:t>
            </a:r>
            <a:r>
              <a:rPr lang="en-US" sz="1200" dirty="0" smtClean="0">
                <a:latin typeface="Times New Roman" panose="02020603050405020304" pitchFamily="18" charset="0"/>
                <a:cs typeface="Times New Roman" panose="02020603050405020304" pitchFamily="18" charset="0"/>
              </a:rPr>
              <a:t> </a:t>
            </a:r>
            <a:br>
              <a:rPr lang="en-US" sz="1200" dirty="0" smtClean="0">
                <a:latin typeface="Times New Roman" panose="02020603050405020304" pitchFamily="18" charset="0"/>
                <a:cs typeface="Times New Roman" panose="02020603050405020304" pitchFamily="18" charset="0"/>
              </a:rPr>
            </a:br>
            <a:endParaRPr lang="en-US" sz="1200" dirty="0"/>
          </a:p>
        </p:txBody>
      </p:sp>
      <p:sp>
        <p:nvSpPr>
          <p:cNvPr id="4" name="Slide Number Placeholder 3"/>
          <p:cNvSpPr>
            <a:spLocks noGrp="1"/>
          </p:cNvSpPr>
          <p:nvPr>
            <p:ph type="sldNum" sz="quarter" idx="10"/>
          </p:nvPr>
        </p:nvSpPr>
        <p:spPr/>
        <p:txBody>
          <a:bodyPr/>
          <a:lstStyle/>
          <a:p>
            <a:fld id="{AE40A5DB-F94E-4B4C-B7B0-362CD1F37C73}" type="slidenum">
              <a:rPr lang="en-US" smtClean="0"/>
              <a:t>2</a:t>
            </a:fld>
            <a:endParaRPr lang="en-US"/>
          </a:p>
        </p:txBody>
      </p:sp>
    </p:spTree>
    <p:extLst>
      <p:ext uri="{BB962C8B-B14F-4D97-AF65-F5344CB8AC3E}">
        <p14:creationId xmlns:p14="http://schemas.microsoft.com/office/powerpoint/2010/main" val="40463991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lnSpc>
                <a:spcPct val="200000"/>
              </a:lnSpc>
              <a:buFont typeface="Wingdings" panose="05000000000000000000" pitchFamily="2" charset="2"/>
              <a:buNone/>
            </a:pPr>
            <a:r>
              <a:rPr lang="en-US" sz="1200" b="0" i="0" dirty="0" smtClean="0">
                <a:solidFill>
                  <a:srgbClr val="000000"/>
                </a:solidFill>
                <a:effectLst/>
                <a:latin typeface="Times New Roman" panose="02020603050405020304" pitchFamily="18" charset="0"/>
              </a:rPr>
              <a:t>I also noted that transport of lactate, or more accurately lactic acid, across the plasma membrane of all cells is </a:t>
            </a:r>
            <a:r>
              <a:rPr lang="en-US" sz="1200" b="0" i="0" dirty="0" err="1" smtClean="0">
                <a:solidFill>
                  <a:srgbClr val="000000"/>
                </a:solidFill>
                <a:effectLst/>
                <a:latin typeface="Times New Roman" panose="02020603050405020304" pitchFamily="18" charset="0"/>
              </a:rPr>
              <a:t>catalysed</a:t>
            </a:r>
            <a:r>
              <a:rPr lang="en-US" sz="1200" b="0" i="0" dirty="0" smtClean="0">
                <a:solidFill>
                  <a:srgbClr val="000000"/>
                </a:solidFill>
                <a:effectLst/>
                <a:latin typeface="Times New Roman" panose="02020603050405020304" pitchFamily="18" charset="0"/>
              </a:rPr>
              <a:t> by proton-linked </a:t>
            </a:r>
            <a:r>
              <a:rPr lang="en-US" sz="1200" b="0" i="0" dirty="0" err="1" smtClean="0">
                <a:solidFill>
                  <a:srgbClr val="000000"/>
                </a:solidFill>
                <a:effectLst/>
                <a:latin typeface="Times New Roman" panose="02020603050405020304" pitchFamily="18" charset="0"/>
              </a:rPr>
              <a:t>monocarboxylate</a:t>
            </a:r>
            <a:r>
              <a:rPr lang="en-US" sz="1200" b="0" i="0" dirty="0" smtClean="0">
                <a:solidFill>
                  <a:srgbClr val="000000"/>
                </a:solidFill>
                <a:effectLst/>
                <a:latin typeface="Times New Roman" panose="02020603050405020304" pitchFamily="18" charset="0"/>
              </a:rPr>
              <a:t> transporters (MCTs). </a:t>
            </a:r>
            <a:r>
              <a:rPr lang="en-US" sz="1200" b="0" i="0" dirty="0" smtClean="0">
                <a:solidFill>
                  <a:srgbClr val="000000"/>
                </a:solidFill>
                <a:effectLst/>
                <a:latin typeface="Times New Roman" panose="02020603050405020304" pitchFamily="18" charset="0"/>
                <a:cs typeface="Times New Roman" panose="02020603050405020304" pitchFamily="18" charset="0"/>
              </a:rPr>
              <a:t>MCTs are also responsible for enabling the transport of pyruvate and the ketone bodies acetoacetate, β-</a:t>
            </a:r>
            <a:r>
              <a:rPr lang="en-US" sz="1200" b="0" i="0" dirty="0" err="1" smtClean="0">
                <a:solidFill>
                  <a:srgbClr val="000000"/>
                </a:solidFill>
                <a:effectLst/>
                <a:latin typeface="Times New Roman" panose="02020603050405020304" pitchFamily="18" charset="0"/>
                <a:cs typeface="Times New Roman" panose="02020603050405020304" pitchFamily="18" charset="0"/>
              </a:rPr>
              <a:t>hydroxybutyrate</a:t>
            </a:r>
            <a:r>
              <a:rPr lang="en-US" sz="1200" b="0" i="0" dirty="0" smtClean="0">
                <a:solidFill>
                  <a:srgbClr val="000000"/>
                </a:solidFill>
                <a:effectLst/>
                <a:latin typeface="Times New Roman" panose="02020603050405020304" pitchFamily="18" charset="0"/>
                <a:cs typeface="Times New Roman" panose="02020603050405020304" pitchFamily="18" charset="0"/>
              </a:rPr>
              <a:t> and acetate. As such they are critical for metabolic communication between cells.</a:t>
            </a:r>
            <a:endParaRPr lang="en-KE" sz="1200" dirty="0" smtClean="0">
              <a:latin typeface="Times New Roman" panose="02020603050405020304" pitchFamily="18" charset="0"/>
              <a:cs typeface="Times New Roman" panose="02020603050405020304" pitchFamily="18" charset="0"/>
            </a:endParaRPr>
          </a:p>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AE40A5DB-F94E-4B4C-B7B0-362CD1F37C73}" type="slidenum">
              <a:rPr lang="en-US" smtClean="0"/>
              <a:t>11</a:t>
            </a:fld>
            <a:endParaRPr lang="en-US"/>
          </a:p>
        </p:txBody>
      </p:sp>
    </p:spTree>
    <p:extLst>
      <p:ext uri="{BB962C8B-B14F-4D97-AF65-F5344CB8AC3E}">
        <p14:creationId xmlns:p14="http://schemas.microsoft.com/office/powerpoint/2010/main" val="11405561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200000"/>
              </a:lnSpc>
              <a:buFont typeface="Wingdings" panose="05000000000000000000" pitchFamily="2" charset="2"/>
              <a:buNone/>
            </a:pPr>
            <a:r>
              <a:rPr lang="en-US" sz="1200" i="0" dirty="0" smtClean="0">
                <a:solidFill>
                  <a:srgbClr val="202124"/>
                </a:solidFill>
                <a:effectLst/>
                <a:latin typeface="Times New Roman" panose="02020603050405020304" pitchFamily="18" charset="0"/>
                <a:cs typeface="Times New Roman" panose="02020603050405020304" pitchFamily="18" charset="0"/>
              </a:rPr>
              <a:t>It also came to my attention that glucose is the only energy source used by the brain (with the exception of ketone bodies during times of fasting), testes, erythrocytes, and kidney medulla.</a:t>
            </a:r>
            <a:r>
              <a:rPr lang="en-US" sz="1200" i="0" baseline="0" dirty="0" smtClean="0">
                <a:solidFill>
                  <a:srgbClr val="202124"/>
                </a:solidFill>
                <a:effectLst/>
                <a:latin typeface="Times New Roman" panose="02020603050405020304" pitchFamily="18" charset="0"/>
                <a:cs typeface="Times New Roman" panose="02020603050405020304" pitchFamily="18" charset="0"/>
              </a:rPr>
              <a:t> </a:t>
            </a:r>
            <a:r>
              <a:rPr lang="en-US" sz="1200" i="0" dirty="0" smtClean="0">
                <a:solidFill>
                  <a:srgbClr val="202124"/>
                </a:solidFill>
                <a:effectLst/>
                <a:latin typeface="Times New Roman" panose="02020603050405020304" pitchFamily="18" charset="0"/>
                <a:cs typeface="Times New Roman" panose="02020603050405020304" pitchFamily="18" charset="0"/>
              </a:rPr>
              <a:t>Gluconeogenesis is the metabolic process by which organisms produce sugars (namely glucose) for catabolic reactions from non-carbohydrate precursors. </a:t>
            </a:r>
          </a:p>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AE40A5DB-F94E-4B4C-B7B0-362CD1F37C73}" type="slidenum">
              <a:rPr lang="en-US" smtClean="0"/>
              <a:t>12</a:t>
            </a:fld>
            <a:endParaRPr lang="en-US"/>
          </a:p>
        </p:txBody>
      </p:sp>
    </p:spTree>
    <p:extLst>
      <p:ext uri="{BB962C8B-B14F-4D97-AF65-F5344CB8AC3E}">
        <p14:creationId xmlns:p14="http://schemas.microsoft.com/office/powerpoint/2010/main" val="16524767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200000"/>
              </a:lnSpc>
              <a:buFont typeface="Wingdings" panose="05000000000000000000" pitchFamily="2" charset="2"/>
              <a:buNone/>
            </a:pPr>
            <a:r>
              <a:rPr lang="en-AU" sz="1200" dirty="0" smtClean="0">
                <a:latin typeface="Times New Roman" panose="02020603050405020304" pitchFamily="18" charset="0"/>
                <a:cs typeface="Times New Roman" panose="02020603050405020304" pitchFamily="18" charset="0"/>
              </a:rPr>
              <a:t>I also established that neither lactic acid nor lactate are direct causes of fatigue at higher workloads </a:t>
            </a:r>
            <a:r>
              <a:rPr lang="en-AU" sz="1200" baseline="0" dirty="0" smtClean="0">
                <a:latin typeface="Times New Roman" panose="02020603050405020304" pitchFamily="18" charset="0"/>
                <a:cs typeface="Times New Roman" panose="02020603050405020304" pitchFamily="18" charset="0"/>
              </a:rPr>
              <a:t> </a:t>
            </a:r>
            <a:r>
              <a:rPr lang="en-US" sz="1200" dirty="0" smtClean="0">
                <a:latin typeface="Times New Roman" panose="02020603050405020304" pitchFamily="18" charset="0"/>
                <a:cs typeface="Times New Roman" panose="02020603050405020304" pitchFamily="18" charset="0"/>
              </a:rPr>
              <a:t>Lactate is an important source of energy in working and non-working tissue, as well as the heart, brain, liver, and kidneys.</a:t>
            </a:r>
            <a:r>
              <a:rPr lang="en-US" sz="1200" baseline="0" dirty="0" smtClean="0">
                <a:latin typeface="Times New Roman" panose="02020603050405020304" pitchFamily="18" charset="0"/>
                <a:cs typeface="Times New Roman" panose="02020603050405020304" pitchFamily="18" charset="0"/>
              </a:rPr>
              <a:t> </a:t>
            </a:r>
            <a:r>
              <a:rPr lang="en-AU" sz="1200" dirty="0" smtClean="0">
                <a:latin typeface="Times New Roman" panose="02020603050405020304" pitchFamily="18" charset="0"/>
                <a:cs typeface="Times New Roman" panose="02020603050405020304" pitchFamily="18" charset="0"/>
              </a:rPr>
              <a:t>The cause of delayed onset muscle soreness (DOMS) is multifaceted, however does not include lactic acid or lactate.</a:t>
            </a:r>
            <a:r>
              <a:rPr lang="en-AU" sz="1200" baseline="0" dirty="0" smtClean="0">
                <a:latin typeface="Times New Roman" panose="02020603050405020304" pitchFamily="18" charset="0"/>
                <a:cs typeface="Times New Roman" panose="02020603050405020304" pitchFamily="18" charset="0"/>
              </a:rPr>
              <a:t> </a:t>
            </a:r>
            <a:r>
              <a:rPr lang="en-AU" sz="1200" dirty="0" smtClean="0">
                <a:latin typeface="Times New Roman" panose="02020603050405020304" pitchFamily="18" charset="0"/>
                <a:cs typeface="Times New Roman" panose="02020603050405020304" pitchFamily="18" charset="0"/>
              </a:rPr>
              <a:t>Lactate threshold is measurable and trainable variable that can help to monitor training adaptation </a:t>
            </a:r>
          </a:p>
        </p:txBody>
      </p:sp>
      <p:sp>
        <p:nvSpPr>
          <p:cNvPr id="4" name="Slide Number Placeholder 3"/>
          <p:cNvSpPr>
            <a:spLocks noGrp="1"/>
          </p:cNvSpPr>
          <p:nvPr>
            <p:ph type="sldNum" sz="quarter" idx="10"/>
          </p:nvPr>
        </p:nvSpPr>
        <p:spPr/>
        <p:txBody>
          <a:bodyPr/>
          <a:lstStyle/>
          <a:p>
            <a:fld id="{AE40A5DB-F94E-4B4C-B7B0-362CD1F37C73}" type="slidenum">
              <a:rPr lang="en-US" smtClean="0"/>
              <a:t>13</a:t>
            </a:fld>
            <a:endParaRPr lang="en-US"/>
          </a:p>
        </p:txBody>
      </p:sp>
    </p:spTree>
    <p:extLst>
      <p:ext uri="{BB962C8B-B14F-4D97-AF65-F5344CB8AC3E}">
        <p14:creationId xmlns:p14="http://schemas.microsoft.com/office/powerpoint/2010/main" val="42753005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0" dirty="0" smtClean="0">
                <a:solidFill>
                  <a:srgbClr val="202124"/>
                </a:solidFill>
                <a:effectLst/>
                <a:latin typeface="Times New Roman" panose="02020603050405020304" pitchFamily="18" charset="0"/>
                <a:cs typeface="Times New Roman" panose="02020603050405020304" pitchFamily="18" charset="0"/>
              </a:rPr>
              <a:t>I came to notice that as exercise intensity increases there comes a break point where blood lactate levels will start to rise (production starts to exceed clearance). This is often referred to as the lactate threshold (LT). If exercise intensity continues to increase a second and often more obvious increase in lactate accumulation is seen.</a:t>
            </a:r>
            <a:endParaRPr lang="en-KE" sz="1200" dirty="0" smtClean="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AE40A5DB-F94E-4B4C-B7B0-362CD1F37C73}" type="slidenum">
              <a:rPr lang="en-US" smtClean="0"/>
              <a:t>14</a:t>
            </a:fld>
            <a:endParaRPr lang="en-US"/>
          </a:p>
        </p:txBody>
      </p:sp>
    </p:spTree>
    <p:extLst>
      <p:ext uri="{BB962C8B-B14F-4D97-AF65-F5344CB8AC3E}">
        <p14:creationId xmlns:p14="http://schemas.microsoft.com/office/powerpoint/2010/main" val="25131901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lnSpc>
                <a:spcPct val="200000"/>
              </a:lnSpc>
              <a:buFont typeface="Wingdings" panose="05000000000000000000" pitchFamily="2" charset="2"/>
              <a:buNone/>
            </a:pPr>
            <a:r>
              <a:rPr lang="en-US" sz="1400" b="0" i="0" dirty="0" smtClean="0">
                <a:solidFill>
                  <a:srgbClr val="242021"/>
                </a:solidFill>
                <a:effectLst/>
                <a:latin typeface="Times New Roman" panose="02020603050405020304" pitchFamily="18" charset="0"/>
                <a:cs typeface="Times New Roman" panose="02020603050405020304" pitchFamily="18" charset="0"/>
              </a:rPr>
              <a:t>Since most of the lactate is oxidized by skeletal muscles working at a lower intensity, and since the</a:t>
            </a:r>
            <a:br>
              <a:rPr lang="en-US" sz="1400" b="0" i="0" dirty="0" smtClean="0">
                <a:solidFill>
                  <a:srgbClr val="242021"/>
                </a:solidFill>
                <a:effectLst/>
                <a:latin typeface="Times New Roman" panose="02020603050405020304" pitchFamily="18" charset="0"/>
                <a:cs typeface="Times New Roman" panose="02020603050405020304" pitchFamily="18" charset="0"/>
              </a:rPr>
            </a:br>
            <a:r>
              <a:rPr lang="en-US" sz="1400" b="0" i="0" dirty="0" smtClean="0">
                <a:solidFill>
                  <a:srgbClr val="242021"/>
                </a:solidFill>
                <a:effectLst/>
                <a:latin typeface="Times New Roman" panose="02020603050405020304" pitchFamily="18" charset="0"/>
                <a:cs typeface="Times New Roman" panose="02020603050405020304" pitchFamily="18" charset="0"/>
              </a:rPr>
              <a:t>lactate redistribution occurs via the blood flow (Gladden, 2004), I found out that active rather than passive recovery</a:t>
            </a:r>
            <a:br>
              <a:rPr lang="en-US" sz="1400" b="0" i="0" dirty="0" smtClean="0">
                <a:solidFill>
                  <a:srgbClr val="242021"/>
                </a:solidFill>
                <a:effectLst/>
                <a:latin typeface="Times New Roman" panose="02020603050405020304" pitchFamily="18" charset="0"/>
                <a:cs typeface="Times New Roman" panose="02020603050405020304" pitchFamily="18" charset="0"/>
              </a:rPr>
            </a:br>
            <a:r>
              <a:rPr lang="en-US" sz="1400" b="0" i="0" dirty="0" smtClean="0">
                <a:solidFill>
                  <a:srgbClr val="242021"/>
                </a:solidFill>
                <a:effectLst/>
                <a:latin typeface="Times New Roman" panose="02020603050405020304" pitchFamily="18" charset="0"/>
                <a:cs typeface="Times New Roman" panose="02020603050405020304" pitchFamily="18" charset="0"/>
              </a:rPr>
              <a:t>after lactate-accumulating exercise appears to be more effective at clearing accumulated lactate (</a:t>
            </a:r>
            <a:r>
              <a:rPr lang="en-US" sz="1400" b="0" i="0" dirty="0" err="1" smtClean="0">
                <a:solidFill>
                  <a:srgbClr val="242021"/>
                </a:solidFill>
                <a:effectLst/>
                <a:latin typeface="Times New Roman" panose="02020603050405020304" pitchFamily="18" charset="0"/>
                <a:cs typeface="Times New Roman" panose="02020603050405020304" pitchFamily="18" charset="0"/>
              </a:rPr>
              <a:t>Belcastro</a:t>
            </a:r>
            <a:r>
              <a:rPr lang="en-US" sz="1400" b="0" i="0" dirty="0" smtClean="0">
                <a:solidFill>
                  <a:srgbClr val="242021"/>
                </a:solidFill>
                <a:effectLst/>
                <a:latin typeface="Times New Roman" panose="02020603050405020304" pitchFamily="18" charset="0"/>
                <a:cs typeface="Times New Roman" panose="02020603050405020304" pitchFamily="18" charset="0"/>
              </a:rPr>
              <a:t> </a:t>
            </a:r>
            <a:r>
              <a:rPr lang="en-US" sz="1400" b="0" i="1" dirty="0" smtClean="0">
                <a:solidFill>
                  <a:srgbClr val="242021"/>
                </a:solidFill>
                <a:effectLst/>
                <a:latin typeface="Times New Roman" panose="02020603050405020304" pitchFamily="18" charset="0"/>
                <a:cs typeface="Times New Roman" panose="02020603050405020304" pitchFamily="18" charset="0"/>
              </a:rPr>
              <a:t>et al.</a:t>
            </a:r>
            <a:r>
              <a:rPr lang="en-US" sz="1400" b="0" i="0" dirty="0" smtClean="0">
                <a:solidFill>
                  <a:srgbClr val="242021"/>
                </a:solidFill>
                <a:effectLst/>
                <a:latin typeface="Times New Roman" panose="02020603050405020304" pitchFamily="18" charset="0"/>
                <a:cs typeface="Times New Roman" panose="02020603050405020304" pitchFamily="18" charset="0"/>
              </a:rPr>
              <a:t>, 1975; </a:t>
            </a:r>
            <a:r>
              <a:rPr lang="en-US" sz="1400" b="0" i="0" dirty="0" err="1" smtClean="0">
                <a:solidFill>
                  <a:srgbClr val="242021"/>
                </a:solidFill>
                <a:effectLst/>
                <a:latin typeface="Times New Roman" panose="02020603050405020304" pitchFamily="18" charset="0"/>
                <a:cs typeface="Times New Roman" panose="02020603050405020304" pitchFamily="18" charset="0"/>
              </a:rPr>
              <a:t>Hermansen</a:t>
            </a:r>
            <a:r>
              <a:rPr lang="en-US" sz="1400" b="0" i="0" dirty="0" smtClean="0">
                <a:solidFill>
                  <a:srgbClr val="242021"/>
                </a:solidFill>
                <a:effectLst/>
                <a:latin typeface="Times New Roman" panose="02020603050405020304" pitchFamily="18" charset="0"/>
                <a:cs typeface="Times New Roman" panose="02020603050405020304" pitchFamily="18" charset="0"/>
              </a:rPr>
              <a:t> </a:t>
            </a:r>
            <a:r>
              <a:rPr lang="en-US" sz="1400" b="0" i="1" dirty="0" smtClean="0">
                <a:solidFill>
                  <a:srgbClr val="242021"/>
                </a:solidFill>
                <a:effectLst/>
                <a:latin typeface="Times New Roman" panose="02020603050405020304" pitchFamily="18" charset="0"/>
                <a:cs typeface="Times New Roman" panose="02020603050405020304" pitchFamily="18" charset="0"/>
              </a:rPr>
              <a:t>et al., </a:t>
            </a:r>
            <a:r>
              <a:rPr lang="en-US" sz="1400" b="0" i="0" dirty="0" smtClean="0">
                <a:solidFill>
                  <a:srgbClr val="242021"/>
                </a:solidFill>
                <a:effectLst/>
                <a:latin typeface="Times New Roman" panose="02020603050405020304" pitchFamily="18" charset="0"/>
                <a:cs typeface="Times New Roman" panose="02020603050405020304" pitchFamily="18" charset="0"/>
              </a:rPr>
              <a:t>1972).</a:t>
            </a:r>
          </a:p>
          <a:p>
            <a:pPr lvl="1">
              <a:lnSpc>
                <a:spcPct val="200000"/>
              </a:lnSpc>
              <a:buFont typeface="Wingdings" panose="05000000000000000000" pitchFamily="2" charset="2"/>
              <a:buNone/>
            </a:pPr>
            <a:r>
              <a:rPr lang="en-US" sz="1400" b="0" i="0" dirty="0" smtClean="0">
                <a:solidFill>
                  <a:srgbClr val="242021"/>
                </a:solidFill>
                <a:effectLst/>
                <a:latin typeface="Times New Roman" panose="02020603050405020304" pitchFamily="18" charset="0"/>
                <a:cs typeface="Times New Roman" panose="02020603050405020304" pitchFamily="18" charset="0"/>
              </a:rPr>
              <a:t>There is </a:t>
            </a:r>
            <a:r>
              <a:rPr lang="en-US" sz="1400" dirty="0" smtClean="0">
                <a:solidFill>
                  <a:srgbClr val="242021"/>
                </a:solidFill>
                <a:latin typeface="Times New Roman" panose="02020603050405020304" pitchFamily="18" charset="0"/>
                <a:cs typeface="Times New Roman" panose="02020603050405020304" pitchFamily="18" charset="0"/>
              </a:rPr>
              <a:t>h</a:t>
            </a:r>
            <a:r>
              <a:rPr lang="en-US" sz="1400" b="0" i="0" dirty="0" smtClean="0">
                <a:solidFill>
                  <a:srgbClr val="242021"/>
                </a:solidFill>
                <a:effectLst/>
                <a:latin typeface="Times New Roman" panose="02020603050405020304" pitchFamily="18" charset="0"/>
                <a:cs typeface="Times New Roman" panose="02020603050405020304" pitchFamily="18" charset="0"/>
              </a:rPr>
              <a:t>owever, no commonly agreed strategy or optimal intensity of active recovery for clearing accumulated lactate has yet been identified. Previous studies have suggested active recovery intensities in the range 25–63% of maximal oxygen uptake (</a:t>
            </a:r>
            <a:r>
              <a:rPr lang="en-US" sz="1400" b="0" i="0" dirty="0" err="1" smtClean="0">
                <a:solidFill>
                  <a:srgbClr val="242021"/>
                </a:solidFill>
                <a:effectLst/>
                <a:latin typeface="Times New Roman" panose="02020603050405020304" pitchFamily="18" charset="0"/>
                <a:cs typeface="Times New Roman" panose="02020603050405020304" pitchFamily="18" charset="0"/>
              </a:rPr>
              <a:t>Boileau</a:t>
            </a:r>
            <a:r>
              <a:rPr lang="en-US" sz="1400" b="0" i="0" dirty="0" smtClean="0">
                <a:solidFill>
                  <a:srgbClr val="242021"/>
                </a:solidFill>
                <a:effectLst/>
                <a:latin typeface="Times New Roman" panose="02020603050405020304" pitchFamily="18" charset="0"/>
                <a:cs typeface="Times New Roman" panose="02020603050405020304" pitchFamily="18" charset="0"/>
              </a:rPr>
              <a:t> et al., 1983; </a:t>
            </a:r>
            <a:r>
              <a:rPr lang="en-US" sz="1400" b="0" i="0" dirty="0" err="1" smtClean="0">
                <a:solidFill>
                  <a:srgbClr val="242021"/>
                </a:solidFill>
                <a:effectLst/>
                <a:latin typeface="Times New Roman" panose="02020603050405020304" pitchFamily="18" charset="0"/>
                <a:cs typeface="Times New Roman" panose="02020603050405020304" pitchFamily="18" charset="0"/>
              </a:rPr>
              <a:t>Hermansen</a:t>
            </a:r>
            <a:r>
              <a:rPr lang="en-US" sz="1400" b="0" i="0" dirty="0" smtClean="0">
                <a:solidFill>
                  <a:srgbClr val="242021"/>
                </a:solidFill>
                <a:effectLst/>
                <a:latin typeface="Times New Roman" panose="02020603050405020304" pitchFamily="18" charset="0"/>
                <a:cs typeface="Times New Roman" panose="02020603050405020304" pitchFamily="18" charset="0"/>
              </a:rPr>
              <a:t> </a:t>
            </a:r>
            <a:r>
              <a:rPr lang="en-US" sz="1400" b="0" i="1" dirty="0" smtClean="0">
                <a:solidFill>
                  <a:srgbClr val="242021"/>
                </a:solidFill>
                <a:effectLst/>
                <a:latin typeface="Times New Roman" panose="02020603050405020304" pitchFamily="18" charset="0"/>
                <a:cs typeface="Times New Roman" panose="02020603050405020304" pitchFamily="18" charset="0"/>
              </a:rPr>
              <a:t>et al., </a:t>
            </a:r>
            <a:r>
              <a:rPr lang="en-US" sz="1400" b="0" i="0" dirty="0" smtClean="0">
                <a:solidFill>
                  <a:srgbClr val="242021"/>
                </a:solidFill>
                <a:effectLst/>
                <a:latin typeface="Times New Roman" panose="02020603050405020304" pitchFamily="18" charset="0"/>
                <a:cs typeface="Times New Roman" panose="02020603050405020304" pitchFamily="18" charset="0"/>
              </a:rPr>
              <a:t>1972), but these studies quantified the</a:t>
            </a:r>
            <a:r>
              <a:rPr lang="en-US" sz="1400" dirty="0" smtClean="0">
                <a:latin typeface="Times New Roman" panose="02020603050405020304" pitchFamily="18" charset="0"/>
                <a:cs typeface="Times New Roman" panose="02020603050405020304" pitchFamily="18" charset="0"/>
              </a:rPr>
              <a:t> </a:t>
            </a:r>
            <a:r>
              <a:rPr lang="en-US" sz="1400" b="0" i="0" dirty="0" smtClean="0">
                <a:solidFill>
                  <a:srgbClr val="242021"/>
                </a:solidFill>
                <a:effectLst/>
                <a:latin typeface="Times New Roman" panose="02020603050405020304" pitchFamily="18" charset="0"/>
                <a:cs typeface="Times New Roman" panose="02020603050405020304" pitchFamily="18" charset="0"/>
              </a:rPr>
              <a:t>intensity of the active recovery to maximal aerobic capacity (V_ O2max), where lactate production has a non-linear relationship to workload.</a:t>
            </a:r>
            <a:r>
              <a:rPr lang="en-US" sz="1400" dirty="0" smtClean="0">
                <a:latin typeface="Times New Roman" panose="02020603050405020304" pitchFamily="18" charset="0"/>
                <a:cs typeface="Times New Roman" panose="02020603050405020304" pitchFamily="18" charset="0"/>
              </a:rPr>
              <a:t> </a:t>
            </a:r>
            <a:endParaRPr lang="en-US" dirty="0"/>
          </a:p>
        </p:txBody>
      </p:sp>
      <p:sp>
        <p:nvSpPr>
          <p:cNvPr id="4" name="Slide Number Placeholder 3"/>
          <p:cNvSpPr>
            <a:spLocks noGrp="1"/>
          </p:cNvSpPr>
          <p:nvPr>
            <p:ph type="sldNum" sz="quarter" idx="10"/>
          </p:nvPr>
        </p:nvSpPr>
        <p:spPr/>
        <p:txBody>
          <a:bodyPr/>
          <a:lstStyle/>
          <a:p>
            <a:fld id="{AE40A5DB-F94E-4B4C-B7B0-362CD1F37C73}" type="slidenum">
              <a:rPr lang="en-US" smtClean="0"/>
              <a:t>3</a:t>
            </a:fld>
            <a:endParaRPr lang="en-US"/>
          </a:p>
        </p:txBody>
      </p:sp>
    </p:spTree>
    <p:extLst>
      <p:ext uri="{BB962C8B-B14F-4D97-AF65-F5344CB8AC3E}">
        <p14:creationId xmlns:p14="http://schemas.microsoft.com/office/powerpoint/2010/main" val="1155918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lnSpc>
                <a:spcPct val="200000"/>
              </a:lnSpc>
              <a:buFont typeface="Wingdings" panose="05000000000000000000" pitchFamily="2" charset="2"/>
              <a:buNone/>
            </a:pPr>
            <a:r>
              <a:rPr lang="en-US" sz="1200" dirty="0" smtClean="0">
                <a:latin typeface="Times New Roman" panose="02020603050405020304" pitchFamily="18" charset="0"/>
                <a:cs typeface="Times New Roman" panose="02020603050405020304" pitchFamily="18" charset="0"/>
              </a:rPr>
              <a:t>I found out that  Pyruvic </a:t>
            </a:r>
            <a:r>
              <a:rPr lang="en-US" sz="1200" b="0" i="0" dirty="0" smtClean="0">
                <a:solidFill>
                  <a:srgbClr val="333333"/>
                </a:solidFill>
                <a:effectLst/>
                <a:latin typeface="Times New Roman" panose="02020603050405020304" pitchFamily="18" charset="0"/>
                <a:cs typeface="Times New Roman" panose="02020603050405020304" pitchFamily="18" charset="0"/>
              </a:rPr>
              <a:t>Lactic acid, or lactate, is a chemical byproduct of anaerobic respiration — the process by which cells produce energy without oxygen around. </a:t>
            </a:r>
            <a:r>
              <a:rPr lang="en-US" sz="1200" dirty="0" smtClean="0">
                <a:latin typeface="Times New Roman" panose="02020603050405020304" pitchFamily="18" charset="0"/>
                <a:cs typeface="Times New Roman" panose="02020603050405020304" pitchFamily="18" charset="0"/>
              </a:rPr>
              <a:t> I also realized that it  is produced during exercise whereby  glycogen and glucose are broken down into pyruvate, which is then converted into ATP.</a:t>
            </a:r>
            <a:r>
              <a:rPr lang="en-US" sz="1200" baseline="0" dirty="0" smtClean="0">
                <a:latin typeface="Times New Roman" panose="02020603050405020304" pitchFamily="18" charset="0"/>
                <a:cs typeface="Times New Roman" panose="02020603050405020304" pitchFamily="18" charset="0"/>
              </a:rPr>
              <a:t> </a:t>
            </a:r>
            <a:r>
              <a:rPr lang="en-US" sz="1200" dirty="0" smtClean="0">
                <a:latin typeface="Times New Roman" panose="02020603050405020304" pitchFamily="18" charset="0"/>
                <a:cs typeface="Times New Roman" panose="02020603050405020304" pitchFamily="18" charset="0"/>
              </a:rPr>
              <a:t>It can be reduced to lactic acid or join the mitochondria for oxidation (aerobic or metabolic processes involving O2) (anaerobic metabolism).</a:t>
            </a:r>
            <a:r>
              <a:rPr lang="en-US" sz="1200" baseline="0" dirty="0" smtClean="0">
                <a:latin typeface="Times New Roman" panose="02020603050405020304" pitchFamily="18" charset="0"/>
                <a:cs typeface="Times New Roman" panose="02020603050405020304" pitchFamily="18" charset="0"/>
              </a:rPr>
              <a:t> </a:t>
            </a:r>
            <a:r>
              <a:rPr lang="en-AU" sz="1200" dirty="0" smtClean="0">
                <a:latin typeface="Times New Roman" panose="02020603050405020304" pitchFamily="18" charset="0"/>
                <a:cs typeface="Times New Roman" panose="02020603050405020304" pitchFamily="18" charset="0"/>
              </a:rPr>
              <a:t>Lactic acid is a weak acid and rapidly dissociate into lactate and hydrogen ions, so there's never much lactic acid in the muscle and even less in blood </a:t>
            </a:r>
          </a:p>
        </p:txBody>
      </p:sp>
      <p:sp>
        <p:nvSpPr>
          <p:cNvPr id="4" name="Slide Number Placeholder 3"/>
          <p:cNvSpPr>
            <a:spLocks noGrp="1"/>
          </p:cNvSpPr>
          <p:nvPr>
            <p:ph type="sldNum" sz="quarter" idx="10"/>
          </p:nvPr>
        </p:nvSpPr>
        <p:spPr/>
        <p:txBody>
          <a:bodyPr/>
          <a:lstStyle/>
          <a:p>
            <a:fld id="{AE40A5DB-F94E-4B4C-B7B0-362CD1F37C73}" type="slidenum">
              <a:rPr lang="en-US" smtClean="0"/>
              <a:t>4</a:t>
            </a:fld>
            <a:endParaRPr lang="en-US"/>
          </a:p>
        </p:txBody>
      </p:sp>
    </p:spTree>
    <p:extLst>
      <p:ext uri="{BB962C8B-B14F-4D97-AF65-F5344CB8AC3E}">
        <p14:creationId xmlns:p14="http://schemas.microsoft.com/office/powerpoint/2010/main" val="4636929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During</a:t>
            </a:r>
            <a:r>
              <a:rPr lang="en-US" baseline="0" dirty="0" smtClean="0"/>
              <a:t> glycolysis glucose is Brocken down to pyruvate and energy . Glycolysis is a couple of reactions where 6-carbon is converted into 2 3-carbon </a:t>
            </a:r>
            <a:r>
              <a:rPr lang="en-US" baseline="0" dirty="0" err="1" smtClean="0"/>
              <a:t>keto</a:t>
            </a:r>
            <a:r>
              <a:rPr lang="en-US" baseline="0" dirty="0" smtClean="0"/>
              <a:t>-acids .</a:t>
            </a:r>
            <a:r>
              <a:rPr lang="pt-BR" sz="1200" b="1" i="0" kern="1200" dirty="0" smtClean="0">
                <a:solidFill>
                  <a:schemeClr val="tx1"/>
                </a:solidFill>
                <a:effectLst/>
                <a:latin typeface="+mn-lt"/>
                <a:ea typeface="+mn-ea"/>
                <a:cs typeface="+mn-cs"/>
              </a:rPr>
              <a:t> Glucose</a:t>
            </a:r>
            <a:r>
              <a:rPr lang="pt-BR" sz="1200" b="0" i="0" kern="1200" dirty="0" smtClean="0">
                <a:solidFill>
                  <a:schemeClr val="tx1"/>
                </a:solidFill>
                <a:effectLst/>
                <a:latin typeface="+mn-lt"/>
                <a:ea typeface="+mn-ea"/>
                <a:cs typeface="+mn-cs"/>
              </a:rPr>
              <a:t> + 2 NAD+ + 2 ADP + 2 Pi --&gt; 2 </a:t>
            </a:r>
            <a:r>
              <a:rPr lang="pt-BR" sz="1200" b="1" i="0" kern="1200" dirty="0" smtClean="0">
                <a:solidFill>
                  <a:schemeClr val="tx1"/>
                </a:solidFill>
                <a:effectLst/>
                <a:latin typeface="+mn-lt"/>
                <a:ea typeface="+mn-ea"/>
                <a:cs typeface="+mn-cs"/>
              </a:rPr>
              <a:t>Pyruvate</a:t>
            </a:r>
            <a:r>
              <a:rPr lang="pt-BR" sz="1200" b="0" i="0" kern="1200" dirty="0" smtClean="0">
                <a:solidFill>
                  <a:schemeClr val="tx1"/>
                </a:solidFill>
                <a:effectLst/>
                <a:latin typeface="+mn-lt"/>
                <a:ea typeface="+mn-ea"/>
                <a:cs typeface="+mn-cs"/>
              </a:rPr>
              <a:t> + 2 NADH + 2 H+ + 2 ATP + 2 H2O).</a:t>
            </a:r>
            <a:r>
              <a:rPr lang="pt-BR" sz="1200" b="0" i="0" kern="1200" baseline="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Physiol</a:t>
            </a:r>
            <a:r>
              <a:rPr lang="en-US" sz="1200" b="0" i="0" kern="1200" smtClean="0">
                <a:solidFill>
                  <a:schemeClr val="tx1"/>
                </a:solidFill>
                <a:effectLst/>
                <a:latin typeface="+mn-lt"/>
                <a:ea typeface="+mn-ea"/>
                <a:cs typeface="+mn-cs"/>
              </a:rPr>
              <a:t>,</a:t>
            </a:r>
            <a:r>
              <a:rPr lang="en-US" sz="1200" b="0" i="0" kern="1200" baseline="0" smtClean="0">
                <a:solidFill>
                  <a:schemeClr val="tx1"/>
                </a:solidFill>
                <a:effectLst/>
                <a:latin typeface="+mn-lt"/>
                <a:ea typeface="+mn-ea"/>
                <a:cs typeface="+mn-cs"/>
              </a:rPr>
              <a:t> </a:t>
            </a:r>
            <a:r>
              <a:rPr lang="en-US" sz="1200" b="0" i="0" kern="1200" smtClean="0">
                <a:solidFill>
                  <a:schemeClr val="tx1"/>
                </a:solidFill>
                <a:effectLst/>
                <a:latin typeface="+mn-lt"/>
                <a:ea typeface="+mn-ea"/>
                <a:cs typeface="+mn-cs"/>
              </a:rPr>
              <a:t>2019)</a:t>
            </a:r>
            <a:r>
              <a:rPr lang="pt-BR" sz="1200" b="0" i="0" kern="1200" baseline="0" dirty="0" smtClean="0">
                <a:solidFill>
                  <a:schemeClr val="tx1"/>
                </a:solidFill>
                <a:effectLst/>
                <a:latin typeface="+mn-lt"/>
                <a:ea typeface="+mn-ea"/>
                <a:cs typeface="+mn-cs"/>
              </a:rPr>
              <a:t>The forme of glucause used in this glycolysis is 6-phospate(</a:t>
            </a:r>
            <a:r>
              <a:rPr lang="en-US" sz="1200" b="0" i="0" kern="1200" dirty="0" err="1" smtClean="0">
                <a:solidFill>
                  <a:schemeClr val="tx1"/>
                </a:solidFill>
                <a:effectLst/>
                <a:latin typeface="+mn-lt"/>
                <a:ea typeface="+mn-ea"/>
                <a:cs typeface="+mn-cs"/>
              </a:rPr>
              <a:t>Oncol</a:t>
            </a:r>
            <a:r>
              <a:rPr lang="en-US" sz="1200" b="0" i="0" kern="1200" dirty="0" smtClean="0">
                <a:solidFill>
                  <a:schemeClr val="tx1"/>
                </a:solidFill>
                <a:effectLst/>
                <a:latin typeface="+mn-lt"/>
                <a:ea typeface="+mn-ea"/>
                <a:cs typeface="+mn-cs"/>
              </a:rPr>
              <a:t> L,2019)</a:t>
            </a:r>
            <a:endParaRPr lang="en-US" dirty="0"/>
          </a:p>
        </p:txBody>
      </p:sp>
      <p:sp>
        <p:nvSpPr>
          <p:cNvPr id="4" name="Slide Number Placeholder 3"/>
          <p:cNvSpPr>
            <a:spLocks noGrp="1"/>
          </p:cNvSpPr>
          <p:nvPr>
            <p:ph type="sldNum" sz="quarter" idx="10"/>
          </p:nvPr>
        </p:nvSpPr>
        <p:spPr/>
        <p:txBody>
          <a:bodyPr/>
          <a:lstStyle/>
          <a:p>
            <a:fld id="{AE40A5DB-F94E-4B4C-B7B0-362CD1F37C73}" type="slidenum">
              <a:rPr lang="en-US" smtClean="0"/>
              <a:t>5</a:t>
            </a:fld>
            <a:endParaRPr lang="en-US"/>
          </a:p>
        </p:txBody>
      </p:sp>
    </p:spTree>
    <p:extLst>
      <p:ext uri="{BB962C8B-B14F-4D97-AF65-F5344CB8AC3E}">
        <p14:creationId xmlns:p14="http://schemas.microsoft.com/office/powerpoint/2010/main" val="22906584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a:t>
            </a:r>
            <a:r>
              <a:rPr lang="en-US" baseline="0" dirty="0" smtClean="0"/>
              <a:t> animals, pyruvate which is formed from glucose turns into lactic acid.in this case, there is one 6-carbon glucose molecule and 2NAD+ molecules</a:t>
            </a:r>
            <a:r>
              <a:rPr lang="en-US" sz="1200" b="0" i="0" kern="1200" dirty="0" smtClean="0">
                <a:solidFill>
                  <a:schemeClr val="tx1"/>
                </a:solidFill>
                <a:effectLst/>
                <a:latin typeface="+mn-lt"/>
                <a:ea typeface="+mn-ea"/>
                <a:cs typeface="+mn-cs"/>
              </a:rPr>
              <a:t> (</a:t>
            </a:r>
            <a:r>
              <a:rPr lang="en-US" sz="1200" b="0" i="1" kern="1200" dirty="0" err="1" smtClean="0">
                <a:solidFill>
                  <a:schemeClr val="tx1"/>
                </a:solidFill>
                <a:effectLst/>
                <a:latin typeface="+mn-lt"/>
                <a:ea typeface="+mn-ea"/>
                <a:cs typeface="+mn-cs"/>
              </a:rPr>
              <a:t>Abedon</a:t>
            </a:r>
            <a:r>
              <a:rPr lang="en-US" sz="1200" b="0" i="1" kern="1200" dirty="0" smtClean="0">
                <a:solidFill>
                  <a:schemeClr val="tx1"/>
                </a:solidFill>
                <a:effectLst/>
                <a:latin typeface="+mn-lt"/>
                <a:ea typeface="+mn-ea"/>
                <a:cs typeface="+mn-cs"/>
              </a:rPr>
              <a:t>  S,1998)</a:t>
            </a:r>
            <a:r>
              <a:rPr lang="en-US" baseline="0" dirty="0" smtClean="0"/>
              <a:t>. There also exists 2 phosphates which attach to the ends of molecule of glucose and glucose splits into 2 3-pyruvate precursors. Here, the molecules of NAD+ are converted to 2NADH  and also a more phosphate group attach to carbons. Here, the ADP takes the phosphates and 2 ATP  molecules is created.</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Benninga</a:t>
            </a:r>
            <a:r>
              <a:rPr lang="en-US" sz="1200" b="0" i="0" kern="1200" dirty="0" smtClean="0">
                <a:solidFill>
                  <a:schemeClr val="tx1"/>
                </a:solidFill>
                <a:effectLst/>
                <a:latin typeface="+mn-lt"/>
                <a:ea typeface="+mn-ea"/>
                <a:cs typeface="+mn-cs"/>
              </a:rPr>
              <a:t> H 1990)</a:t>
            </a:r>
            <a:endParaRPr lang="en-US" dirty="0"/>
          </a:p>
        </p:txBody>
      </p:sp>
      <p:sp>
        <p:nvSpPr>
          <p:cNvPr id="4" name="Slide Number Placeholder 3"/>
          <p:cNvSpPr>
            <a:spLocks noGrp="1"/>
          </p:cNvSpPr>
          <p:nvPr>
            <p:ph type="sldNum" sz="quarter" idx="10"/>
          </p:nvPr>
        </p:nvSpPr>
        <p:spPr/>
        <p:txBody>
          <a:bodyPr/>
          <a:lstStyle/>
          <a:p>
            <a:fld id="{AE40A5DB-F94E-4B4C-B7B0-362CD1F37C73}" type="slidenum">
              <a:rPr lang="en-US" smtClean="0"/>
              <a:t>6</a:t>
            </a:fld>
            <a:endParaRPr lang="en-US"/>
          </a:p>
        </p:txBody>
      </p:sp>
    </p:spTree>
    <p:extLst>
      <p:ext uri="{BB962C8B-B14F-4D97-AF65-F5344CB8AC3E}">
        <p14:creationId xmlns:p14="http://schemas.microsoft.com/office/powerpoint/2010/main" val="31009574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200000"/>
              </a:lnSpc>
              <a:buFont typeface="Wingdings" panose="05000000000000000000" pitchFamily="2" charset="2"/>
              <a:buNone/>
            </a:pPr>
            <a:r>
              <a:rPr lang="en-US" sz="1200" i="0" dirty="0" smtClean="0">
                <a:solidFill>
                  <a:srgbClr val="202124"/>
                </a:solidFill>
                <a:effectLst/>
                <a:latin typeface="Times New Roman" panose="02020603050405020304" pitchFamily="18" charset="0"/>
                <a:cs typeface="Times New Roman" panose="02020603050405020304" pitchFamily="18" charset="0"/>
              </a:rPr>
              <a:t>In my research I found out that Lactate is produced from pyruvate only under anaerobic conditions. The glycolytic pathway produces pyruvate, which in the presence of oxygen will be further metabolized in the citric acid cycle to produce NADH and FADH</a:t>
            </a:r>
            <a:r>
              <a:rPr lang="en-US" sz="1200" i="0" baseline="-25000" dirty="0" smtClean="0">
                <a:solidFill>
                  <a:srgbClr val="202124"/>
                </a:solidFill>
                <a:effectLst/>
                <a:latin typeface="Times New Roman" panose="02020603050405020304" pitchFamily="18" charset="0"/>
                <a:cs typeface="Times New Roman" panose="02020603050405020304" pitchFamily="18" charset="0"/>
              </a:rPr>
              <a:t>2</a:t>
            </a:r>
            <a:r>
              <a:rPr lang="en-US" sz="1200" i="0" dirty="0" smtClean="0">
                <a:solidFill>
                  <a:srgbClr val="202124"/>
                </a:solidFill>
                <a:effectLst/>
                <a:latin typeface="Times New Roman" panose="02020603050405020304" pitchFamily="18" charset="0"/>
                <a:cs typeface="Times New Roman" panose="02020603050405020304" pitchFamily="18" charset="0"/>
              </a:rPr>
              <a:t> for oxidative phosphorylation in the mitochondria.</a:t>
            </a:r>
            <a:r>
              <a:rPr lang="en-US" sz="1200" dirty="0" smtClean="0">
                <a:latin typeface="Times New Roman" panose="02020603050405020304" pitchFamily="18" charset="0"/>
                <a:cs typeface="Times New Roman" panose="02020603050405020304" pitchFamily="18" charset="0"/>
              </a:rPr>
              <a:t> In the process of glycolysis, a net profit of two ATP was produced, two NAD+ were reduced to two NADH + H+, and glucose was split into two pyruvate molecules. When oxygen is not present, pyruvate will undergo a process called fermentation. I realized that In the process of fermentation the NADH + H+ from glycolysis will be recycled back to NAD+ so that glycolysis can continue. </a:t>
            </a:r>
            <a:endParaRPr lang="en-KE" sz="1200" dirty="0" smtClean="0">
              <a:latin typeface="Times New Roman" panose="02020603050405020304" pitchFamily="18" charset="0"/>
              <a:cs typeface="Times New Roman" panose="02020603050405020304" pitchFamily="18" charset="0"/>
            </a:endParaRPr>
          </a:p>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AE40A5DB-F94E-4B4C-B7B0-362CD1F37C73}" type="slidenum">
              <a:rPr lang="en-US" smtClean="0"/>
              <a:t>7</a:t>
            </a:fld>
            <a:endParaRPr lang="en-US"/>
          </a:p>
        </p:txBody>
      </p:sp>
    </p:spTree>
    <p:extLst>
      <p:ext uri="{BB962C8B-B14F-4D97-AF65-F5344CB8AC3E}">
        <p14:creationId xmlns:p14="http://schemas.microsoft.com/office/powerpoint/2010/main" val="26894252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200000"/>
              </a:lnSpc>
              <a:buFont typeface="Wingdings" panose="05000000000000000000" pitchFamily="2" charset="2"/>
              <a:buNone/>
            </a:pPr>
            <a:r>
              <a:rPr lang="en-US" sz="1200" dirty="0" smtClean="0">
                <a:solidFill>
                  <a:srgbClr val="000000"/>
                </a:solidFill>
                <a:latin typeface="Times New Roman" panose="02020603050405020304" pitchFamily="18" charset="0"/>
              </a:rPr>
              <a:t>I came to find out that L</a:t>
            </a:r>
            <a:r>
              <a:rPr lang="en-US" sz="1200" b="0" i="0" dirty="0" smtClean="0">
                <a:solidFill>
                  <a:srgbClr val="000000"/>
                </a:solidFill>
                <a:effectLst/>
                <a:latin typeface="Times New Roman" panose="02020603050405020304" pitchFamily="18" charset="0"/>
              </a:rPr>
              <a:t>actic acidosis is attributed to anaerobic glycolysis due to inadequate oxygen delivery. However, it has become clear that the mechanism of </a:t>
            </a:r>
            <a:r>
              <a:rPr lang="en-US" sz="1200" b="0" i="0" dirty="0" err="1" smtClean="0">
                <a:solidFill>
                  <a:srgbClr val="000000"/>
                </a:solidFill>
                <a:effectLst/>
                <a:latin typeface="Times New Roman" panose="02020603050405020304" pitchFamily="18" charset="0"/>
              </a:rPr>
              <a:t>hyperlactemia</a:t>
            </a:r>
            <a:r>
              <a:rPr lang="en-US" sz="1200" b="0" i="0" dirty="0" smtClean="0">
                <a:solidFill>
                  <a:srgbClr val="000000"/>
                </a:solidFill>
                <a:effectLst/>
                <a:latin typeface="Times New Roman" panose="02020603050405020304" pitchFamily="18" charset="0"/>
              </a:rPr>
              <a:t> is multifactorial and due to factors beyond hypoxic tissue injury. For example, James et al. proposed that lactic acidosis refractory to standard resuscitation is frequently due to increased aerobic glycolysis in skeletal muscle secondary to epinephrine-stimulated Na</a:t>
            </a:r>
            <a:r>
              <a:rPr lang="en-US" sz="1200" b="0" i="0" baseline="30000" dirty="0" smtClean="0">
                <a:solidFill>
                  <a:srgbClr val="000000"/>
                </a:solidFill>
                <a:effectLst/>
                <a:latin typeface="Times New Roman" panose="02020603050405020304" pitchFamily="18" charset="0"/>
              </a:rPr>
              <a:t>+</a:t>
            </a:r>
            <a:r>
              <a:rPr lang="en-US" sz="1200" b="0" i="0" dirty="0" smtClean="0">
                <a:solidFill>
                  <a:srgbClr val="000000"/>
                </a:solidFill>
                <a:effectLst/>
                <a:latin typeface="Times New Roman" panose="02020603050405020304" pitchFamily="18" charset="0"/>
              </a:rPr>
              <a:t>, K</a:t>
            </a:r>
            <a:r>
              <a:rPr lang="en-US" sz="1200" b="0" i="0" baseline="30000" dirty="0" smtClean="0">
                <a:solidFill>
                  <a:srgbClr val="000000"/>
                </a:solidFill>
                <a:effectLst/>
                <a:latin typeface="Times New Roman" panose="02020603050405020304" pitchFamily="18" charset="0"/>
              </a:rPr>
              <a:t>+</a:t>
            </a:r>
            <a:r>
              <a:rPr lang="en-US" sz="1200" b="0" i="0" dirty="0" smtClean="0">
                <a:solidFill>
                  <a:srgbClr val="000000"/>
                </a:solidFill>
                <a:effectLst/>
                <a:latin typeface="Times New Roman" panose="02020603050405020304" pitchFamily="18" charset="0"/>
              </a:rPr>
              <a:t>-ATPase activity and not to anaerobic glycolysis from </a:t>
            </a:r>
            <a:r>
              <a:rPr lang="en-US" sz="1200" b="0" i="0" dirty="0" err="1" smtClean="0">
                <a:solidFill>
                  <a:srgbClr val="000000"/>
                </a:solidFill>
                <a:effectLst/>
                <a:latin typeface="Times New Roman" panose="02020603050405020304" pitchFamily="18" charset="0"/>
              </a:rPr>
              <a:t>hypoperfusion</a:t>
            </a:r>
            <a:r>
              <a:rPr lang="en-US" sz="1200" b="0" i="0" dirty="0" smtClean="0">
                <a:solidFill>
                  <a:srgbClr val="000000"/>
                </a:solidFill>
                <a:effectLst/>
                <a:latin typeface="Times New Roman" panose="02020603050405020304" pitchFamily="18" charset="0"/>
              </a:rPr>
              <a:t>, and warned that continued attempts at resuscitation targeting lactate levels could lead to unnecessary blood transfusion and use of inotropic agents. Gutierrez et al. emphasized that the etiology of prolonged lactic acidosis in sepsis is often multifactorial, making it an unreliable marker of oxygen debt and inadequate resuscitation. </a:t>
            </a:r>
            <a:endParaRPr lang="en-KE" sz="1200" dirty="0" smtClean="0"/>
          </a:p>
        </p:txBody>
      </p:sp>
      <p:sp>
        <p:nvSpPr>
          <p:cNvPr id="4" name="Slide Number Placeholder 3"/>
          <p:cNvSpPr>
            <a:spLocks noGrp="1"/>
          </p:cNvSpPr>
          <p:nvPr>
            <p:ph type="sldNum" sz="quarter" idx="10"/>
          </p:nvPr>
        </p:nvSpPr>
        <p:spPr/>
        <p:txBody>
          <a:bodyPr/>
          <a:lstStyle/>
          <a:p>
            <a:fld id="{AE40A5DB-F94E-4B4C-B7B0-362CD1F37C73}" type="slidenum">
              <a:rPr lang="en-US" smtClean="0"/>
              <a:t>8</a:t>
            </a:fld>
            <a:endParaRPr lang="en-US"/>
          </a:p>
        </p:txBody>
      </p:sp>
    </p:spTree>
    <p:extLst>
      <p:ext uri="{BB962C8B-B14F-4D97-AF65-F5344CB8AC3E}">
        <p14:creationId xmlns:p14="http://schemas.microsoft.com/office/powerpoint/2010/main" val="17249087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200000"/>
              </a:lnSpc>
              <a:buFont typeface="Wingdings" panose="05000000000000000000" pitchFamily="2" charset="2"/>
              <a:buNone/>
            </a:pPr>
            <a:r>
              <a:rPr lang="en-US" sz="1200" i="0" dirty="0" smtClean="0">
                <a:effectLst/>
                <a:latin typeface="Times New Roman" panose="02020603050405020304" pitchFamily="18" charset="0"/>
                <a:cs typeface="Times New Roman" panose="02020603050405020304" pitchFamily="18" charset="0"/>
              </a:rPr>
              <a:t>I also came to know that when the enzyme lactase binds to the disaccharide lactose, its active sites cleave lactose into its two constituent sugars: glucose and galactose. Glucose and galactose are then free to be absorbed through the intestinal epithelial cells and transported into the bloodstream.</a:t>
            </a:r>
            <a:r>
              <a:rPr lang="en-US" sz="1200" i="0" baseline="0" dirty="0" smtClean="0">
                <a:effectLst/>
                <a:latin typeface="Times New Roman" panose="02020603050405020304" pitchFamily="18" charset="0"/>
                <a:cs typeface="Times New Roman" panose="02020603050405020304" pitchFamily="18" charset="0"/>
              </a:rPr>
              <a:t> </a:t>
            </a:r>
            <a:r>
              <a:rPr lang="en-US" sz="1200" i="0" dirty="0" smtClean="0">
                <a:effectLst/>
                <a:latin typeface="Times New Roman" panose="02020603050405020304" pitchFamily="18" charset="0"/>
                <a:cs typeface="Times New Roman" panose="02020603050405020304" pitchFamily="18" charset="0"/>
              </a:rPr>
              <a:t>Lactic acid, or lactate, builds up within many tissues, including muscles, and then enters the bloodstream. The body can use small quantities of lactate as energy.</a:t>
            </a:r>
          </a:p>
        </p:txBody>
      </p:sp>
      <p:sp>
        <p:nvSpPr>
          <p:cNvPr id="4" name="Slide Number Placeholder 3"/>
          <p:cNvSpPr>
            <a:spLocks noGrp="1"/>
          </p:cNvSpPr>
          <p:nvPr>
            <p:ph type="sldNum" sz="quarter" idx="10"/>
          </p:nvPr>
        </p:nvSpPr>
        <p:spPr/>
        <p:txBody>
          <a:bodyPr/>
          <a:lstStyle/>
          <a:p>
            <a:fld id="{AE40A5DB-F94E-4B4C-B7B0-362CD1F37C73}" type="slidenum">
              <a:rPr lang="en-US" smtClean="0"/>
              <a:t>9</a:t>
            </a:fld>
            <a:endParaRPr lang="en-US"/>
          </a:p>
        </p:txBody>
      </p:sp>
    </p:spTree>
    <p:extLst>
      <p:ext uri="{BB962C8B-B14F-4D97-AF65-F5344CB8AC3E}">
        <p14:creationId xmlns:p14="http://schemas.microsoft.com/office/powerpoint/2010/main" val="19849926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200000"/>
              </a:lnSpc>
              <a:buFont typeface="Wingdings" panose="05000000000000000000" pitchFamily="2" charset="2"/>
              <a:buNone/>
            </a:pPr>
            <a:r>
              <a:rPr lang="en-US" sz="1200" i="0" strike="noStrike" dirty="0" smtClean="0">
                <a:effectLst/>
                <a:latin typeface="Times New Roman" panose="02020603050405020304" pitchFamily="18" charset="0"/>
                <a:cs typeface="Times New Roman" panose="02020603050405020304" pitchFamily="18" charset="0"/>
              </a:rPr>
              <a:t>I came to know that the Lactic acid  produced from pyruvate </a:t>
            </a:r>
            <a:r>
              <a:rPr lang="en-US" sz="1200" dirty="0" smtClean="0">
                <a:latin typeface="Times New Roman" panose="02020603050405020304" pitchFamily="18" charset="0"/>
                <a:cs typeface="Times New Roman" panose="02020603050405020304" pitchFamily="18" charset="0"/>
              </a:rPr>
              <a:t>produced </a:t>
            </a:r>
            <a:r>
              <a:rPr lang="en-US" sz="1200" i="0" strike="noStrike" dirty="0" smtClean="0">
                <a:effectLst/>
                <a:latin typeface="Times New Roman" panose="02020603050405020304" pitchFamily="18" charset="0"/>
                <a:cs typeface="Times New Roman" panose="02020603050405020304" pitchFamily="18" charset="0"/>
              </a:rPr>
              <a:t>is then free to leave the call and awaits a few possible fates. It can either be:</a:t>
            </a:r>
          </a:p>
          <a:p>
            <a:pPr>
              <a:lnSpc>
                <a:spcPct val="200000"/>
              </a:lnSpc>
              <a:buFont typeface="Wingdings" panose="05000000000000000000" pitchFamily="2" charset="2"/>
              <a:buNone/>
            </a:pPr>
            <a:r>
              <a:rPr lang="en-US" sz="1200" i="0" dirty="0" smtClean="0">
                <a:effectLst/>
                <a:latin typeface="Times New Roman" panose="02020603050405020304" pitchFamily="18" charset="0"/>
                <a:cs typeface="Times New Roman" panose="02020603050405020304" pitchFamily="18" charset="0"/>
              </a:rPr>
              <a:t>Converted back to pyruvate in a well-oxygenated cell ,which can then enter the mitochondria and undergo oxidative phosphorylation to yield large amounts of energy.</a:t>
            </a:r>
          </a:p>
          <a:p>
            <a:pPr>
              <a:lnSpc>
                <a:spcPct val="200000"/>
              </a:lnSpc>
              <a:buFont typeface="Wingdings" panose="05000000000000000000" pitchFamily="2" charset="2"/>
              <a:buNone/>
            </a:pPr>
            <a:r>
              <a:rPr lang="en-US" sz="1200" i="0" dirty="0" smtClean="0">
                <a:effectLst/>
                <a:latin typeface="Times New Roman" panose="02020603050405020304" pitchFamily="18" charset="0"/>
                <a:cs typeface="Times New Roman" panose="02020603050405020304" pitchFamily="18" charset="0"/>
              </a:rPr>
              <a:t>It is then converted back into glucose via a process known as gluconeogenesis in the liver. This glucose is then free to enter the bloodstream to be used again or can be stored in the liver for future use.</a:t>
            </a:r>
            <a:r>
              <a:rPr lang="en-US" sz="1200" i="0" baseline="0" dirty="0" smtClean="0">
                <a:effectLst/>
                <a:latin typeface="Times New Roman" panose="02020603050405020304" pitchFamily="18" charset="0"/>
                <a:cs typeface="Times New Roman" panose="02020603050405020304" pitchFamily="18" charset="0"/>
              </a:rPr>
              <a:t> </a:t>
            </a:r>
            <a:r>
              <a:rPr lang="en-US" sz="1200" i="0" dirty="0" smtClean="0">
                <a:effectLst/>
                <a:latin typeface="Times New Roman" panose="02020603050405020304" pitchFamily="18" charset="0"/>
                <a:cs typeface="Times New Roman" panose="02020603050405020304" pitchFamily="18" charset="0"/>
              </a:rPr>
              <a:t>Be metabolized by certain cells in the body as a direct fuel source.</a:t>
            </a:r>
          </a:p>
        </p:txBody>
      </p:sp>
      <p:sp>
        <p:nvSpPr>
          <p:cNvPr id="4" name="Slide Number Placeholder 3"/>
          <p:cNvSpPr>
            <a:spLocks noGrp="1"/>
          </p:cNvSpPr>
          <p:nvPr>
            <p:ph type="sldNum" sz="quarter" idx="10"/>
          </p:nvPr>
        </p:nvSpPr>
        <p:spPr/>
        <p:txBody>
          <a:bodyPr/>
          <a:lstStyle/>
          <a:p>
            <a:fld id="{AE40A5DB-F94E-4B4C-B7B0-362CD1F37C73}" type="slidenum">
              <a:rPr lang="en-US" smtClean="0"/>
              <a:t>10</a:t>
            </a:fld>
            <a:endParaRPr lang="en-US"/>
          </a:p>
        </p:txBody>
      </p:sp>
    </p:spTree>
    <p:extLst>
      <p:ext uri="{BB962C8B-B14F-4D97-AF65-F5344CB8AC3E}">
        <p14:creationId xmlns:p14="http://schemas.microsoft.com/office/powerpoint/2010/main" val="6872446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D4F31AC-2A75-468E-8761-4B7B1EF46A21}" type="datetimeFigureOut">
              <a:rPr lang="en-KE" smtClean="0"/>
              <a:t>05/10/2021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31781825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4F31AC-2A75-468E-8761-4B7B1EF46A21}" type="datetimeFigureOut">
              <a:rPr lang="en-KE" smtClean="0"/>
              <a:t>05/10/2021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2469670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4F31AC-2A75-468E-8761-4B7B1EF46A21}" type="datetimeFigureOut">
              <a:rPr lang="en-KE" smtClean="0"/>
              <a:t>05/10/2021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9061528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4F31AC-2A75-468E-8761-4B7B1EF46A21}" type="datetimeFigureOut">
              <a:rPr lang="en-KE" smtClean="0"/>
              <a:t>05/10/2021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16870712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4F31AC-2A75-468E-8761-4B7B1EF46A21}" type="datetimeFigureOut">
              <a:rPr lang="en-KE" smtClean="0"/>
              <a:t>05/10/2021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576415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4F31AC-2A75-468E-8761-4B7B1EF46A21}" type="datetimeFigureOut">
              <a:rPr lang="en-KE" smtClean="0"/>
              <a:t>05/10/2021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36928994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D4F31AC-2A75-468E-8761-4B7B1EF46A21}" type="datetimeFigureOut">
              <a:rPr lang="en-KE" smtClean="0"/>
              <a:t>05/10/2021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5377620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D4F31AC-2A75-468E-8761-4B7B1EF46A21}" type="datetimeFigureOut">
              <a:rPr lang="en-KE" smtClean="0"/>
              <a:t>05/10/2021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2877486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D4F31AC-2A75-468E-8761-4B7B1EF46A21}" type="datetimeFigureOut">
              <a:rPr lang="en-KE" smtClean="0"/>
              <a:t>05/10/2021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2242485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4F31AC-2A75-468E-8761-4B7B1EF46A21}" type="datetimeFigureOut">
              <a:rPr lang="en-KE" smtClean="0"/>
              <a:t>05/10/2021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20574475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D4F31AC-2A75-468E-8761-4B7B1EF46A21}" type="datetimeFigureOut">
              <a:rPr lang="en-KE" smtClean="0"/>
              <a:t>05/10/2021</a:t>
            </a:fld>
            <a:endParaRPr lang="en-KE" dirty="0"/>
          </a:p>
        </p:txBody>
      </p:sp>
      <p:sp>
        <p:nvSpPr>
          <p:cNvPr id="6" name="Footer Placeholder 5"/>
          <p:cNvSpPr>
            <a:spLocks noGrp="1"/>
          </p:cNvSpPr>
          <p:nvPr>
            <p:ph type="ftr" sz="quarter" idx="11"/>
          </p:nvPr>
        </p:nvSpPr>
        <p:spPr/>
        <p:txBody>
          <a:bodyPr/>
          <a:lstStyle/>
          <a:p>
            <a:endParaRPr lang="en-KE" dirty="0"/>
          </a:p>
        </p:txBody>
      </p:sp>
      <p:sp>
        <p:nvSpPr>
          <p:cNvPr id="7" name="Slide Number Placeholder 6"/>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1730180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D4F31AC-2A75-468E-8761-4B7B1EF46A21}" type="datetimeFigureOut">
              <a:rPr lang="en-KE" smtClean="0"/>
              <a:t>05/10/2021</a:t>
            </a:fld>
            <a:endParaRPr lang="en-KE" dirty="0"/>
          </a:p>
        </p:txBody>
      </p:sp>
      <p:sp>
        <p:nvSpPr>
          <p:cNvPr id="8" name="Footer Placeholder 7"/>
          <p:cNvSpPr>
            <a:spLocks noGrp="1"/>
          </p:cNvSpPr>
          <p:nvPr>
            <p:ph type="ftr" sz="quarter" idx="11"/>
          </p:nvPr>
        </p:nvSpPr>
        <p:spPr/>
        <p:txBody>
          <a:bodyPr/>
          <a:lstStyle/>
          <a:p>
            <a:endParaRPr lang="en-KE" dirty="0"/>
          </a:p>
        </p:txBody>
      </p:sp>
      <p:sp>
        <p:nvSpPr>
          <p:cNvPr id="9" name="Slide Number Placeholder 8"/>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1701421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D4F31AC-2A75-468E-8761-4B7B1EF46A21}" type="datetimeFigureOut">
              <a:rPr lang="en-KE" smtClean="0"/>
              <a:t>05/10/2021</a:t>
            </a:fld>
            <a:endParaRPr lang="en-KE" dirty="0"/>
          </a:p>
        </p:txBody>
      </p:sp>
      <p:sp>
        <p:nvSpPr>
          <p:cNvPr id="4" name="Footer Placeholder 3"/>
          <p:cNvSpPr>
            <a:spLocks noGrp="1"/>
          </p:cNvSpPr>
          <p:nvPr>
            <p:ph type="ftr" sz="quarter" idx="11"/>
          </p:nvPr>
        </p:nvSpPr>
        <p:spPr/>
        <p:txBody>
          <a:bodyPr/>
          <a:lstStyle/>
          <a:p>
            <a:endParaRPr lang="en-KE" dirty="0"/>
          </a:p>
        </p:txBody>
      </p:sp>
      <p:sp>
        <p:nvSpPr>
          <p:cNvPr id="5" name="Slide Number Placeholder 4"/>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1538380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4F31AC-2A75-468E-8761-4B7B1EF46A21}" type="datetimeFigureOut">
              <a:rPr lang="en-KE" smtClean="0"/>
              <a:t>05/10/2021</a:t>
            </a:fld>
            <a:endParaRPr lang="en-KE" dirty="0"/>
          </a:p>
        </p:txBody>
      </p:sp>
      <p:sp>
        <p:nvSpPr>
          <p:cNvPr id="3" name="Footer Placeholder 2"/>
          <p:cNvSpPr>
            <a:spLocks noGrp="1"/>
          </p:cNvSpPr>
          <p:nvPr>
            <p:ph type="ftr" sz="quarter" idx="11"/>
          </p:nvPr>
        </p:nvSpPr>
        <p:spPr/>
        <p:txBody>
          <a:bodyPr/>
          <a:lstStyle/>
          <a:p>
            <a:endParaRPr lang="en-KE" dirty="0"/>
          </a:p>
        </p:txBody>
      </p:sp>
      <p:sp>
        <p:nvSpPr>
          <p:cNvPr id="4" name="Slide Number Placeholder 3"/>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4953199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4F31AC-2A75-468E-8761-4B7B1EF46A21}" type="datetimeFigureOut">
              <a:rPr lang="en-KE" smtClean="0"/>
              <a:t>05/10/2021</a:t>
            </a:fld>
            <a:endParaRPr lang="en-KE" dirty="0"/>
          </a:p>
        </p:txBody>
      </p:sp>
      <p:sp>
        <p:nvSpPr>
          <p:cNvPr id="6" name="Footer Placeholder 5"/>
          <p:cNvSpPr>
            <a:spLocks noGrp="1"/>
          </p:cNvSpPr>
          <p:nvPr>
            <p:ph type="ftr" sz="quarter" idx="11"/>
          </p:nvPr>
        </p:nvSpPr>
        <p:spPr/>
        <p:txBody>
          <a:bodyPr/>
          <a:lstStyle/>
          <a:p>
            <a:endParaRPr lang="en-KE" dirty="0"/>
          </a:p>
        </p:txBody>
      </p:sp>
      <p:sp>
        <p:nvSpPr>
          <p:cNvPr id="7" name="Slide Number Placeholder 6"/>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13743051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4F31AC-2A75-468E-8761-4B7B1EF46A21}" type="datetimeFigureOut">
              <a:rPr lang="en-KE" smtClean="0"/>
              <a:t>05/10/2021</a:t>
            </a:fld>
            <a:endParaRPr lang="en-KE" dirty="0"/>
          </a:p>
        </p:txBody>
      </p:sp>
      <p:sp>
        <p:nvSpPr>
          <p:cNvPr id="6" name="Footer Placeholder 5"/>
          <p:cNvSpPr>
            <a:spLocks noGrp="1"/>
          </p:cNvSpPr>
          <p:nvPr>
            <p:ph type="ftr" sz="quarter" idx="11"/>
          </p:nvPr>
        </p:nvSpPr>
        <p:spPr/>
        <p:txBody>
          <a:bodyPr/>
          <a:lstStyle/>
          <a:p>
            <a:endParaRPr lang="en-KE" dirty="0"/>
          </a:p>
        </p:txBody>
      </p:sp>
      <p:sp>
        <p:nvSpPr>
          <p:cNvPr id="7" name="Slide Number Placeholder 6"/>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1533186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D4F31AC-2A75-468E-8761-4B7B1EF46A21}" type="datetimeFigureOut">
              <a:rPr lang="en-KE" smtClean="0"/>
              <a:t>05/10/2021</a:t>
            </a:fld>
            <a:endParaRPr lang="en-KE"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KE"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4457F-5FE5-42DC-B98E-7BAB09F311A8}" type="slidenum">
              <a:rPr lang="en-KE" smtClean="0"/>
              <a:t>‹#›</a:t>
            </a:fld>
            <a:endParaRPr lang="en-KE" dirty="0"/>
          </a:p>
        </p:txBody>
      </p:sp>
    </p:spTree>
    <p:extLst>
      <p:ext uri="{BB962C8B-B14F-4D97-AF65-F5344CB8AC3E}">
        <p14:creationId xmlns:p14="http://schemas.microsoft.com/office/powerpoint/2010/main" val="3911094337"/>
      </p:ext>
    </p:extLst>
  </p:cSld>
  <p:clrMap bg1="lt1" tx1="dk1" bg2="lt2" tx2="dk2" accent1="accent1" accent2="accent2" accent3="accent3" accent4="accent4" accent5="accent5" accent6="accent6" hlink="hlink" folHlink="folHlink"/>
  <p:sldLayoutIdLst>
    <p:sldLayoutId id="2147483893" r:id="rId1"/>
    <p:sldLayoutId id="2147483894" r:id="rId2"/>
    <p:sldLayoutId id="2147483895" r:id="rId3"/>
    <p:sldLayoutId id="2147483896" r:id="rId4"/>
    <p:sldLayoutId id="2147483897" r:id="rId5"/>
    <p:sldLayoutId id="2147483898" r:id="rId6"/>
    <p:sldLayoutId id="2147483899" r:id="rId7"/>
    <p:sldLayoutId id="2147483900" r:id="rId8"/>
    <p:sldLayoutId id="2147483901" r:id="rId9"/>
    <p:sldLayoutId id="2147483902" r:id="rId10"/>
    <p:sldLayoutId id="2147483903" r:id="rId11"/>
    <p:sldLayoutId id="2147483904" r:id="rId12"/>
    <p:sldLayoutId id="2147483905" r:id="rId13"/>
    <p:sldLayoutId id="2147483906" r:id="rId14"/>
    <p:sldLayoutId id="2147483907" r:id="rId15"/>
    <p:sldLayoutId id="214748390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8085" y="1374915"/>
            <a:ext cx="9591870" cy="2054085"/>
          </a:xfrm>
        </p:spPr>
        <p:txBody>
          <a:bodyPr/>
          <a:lstStyle/>
          <a:p>
            <a:r>
              <a:rPr lang="en-US" sz="3200" dirty="0" smtClean="0">
                <a:latin typeface="Times New Roman" panose="02020603050405020304" pitchFamily="18" charset="0"/>
                <a:cs typeface="Times New Roman" panose="02020603050405020304" pitchFamily="18" charset="0"/>
              </a:rPr>
              <a:t>THE ROLE PLAYED BY EXERCISE INTENSITY IN CLEARANCE OF BLOOD LACTATE</a:t>
            </a:r>
            <a:endParaRPr lang="en-US" sz="32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507067" y="4050833"/>
            <a:ext cx="8439366" cy="1096899"/>
          </a:xfrm>
        </p:spPr>
        <p:txBody>
          <a:bodyPr/>
          <a:lstStyle/>
          <a:p>
            <a:r>
              <a:rPr lang="en-US" dirty="0" smtClean="0"/>
              <a:t>By Student Name</a:t>
            </a:r>
            <a:endParaRPr lang="en-US" dirty="0"/>
          </a:p>
        </p:txBody>
      </p:sp>
    </p:spTree>
    <p:extLst>
      <p:ext uri="{BB962C8B-B14F-4D97-AF65-F5344CB8AC3E}">
        <p14:creationId xmlns:p14="http://schemas.microsoft.com/office/powerpoint/2010/main" val="6124599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8B449-9D88-450B-ABCA-7FD96F40B1C3}"/>
              </a:ext>
            </a:extLst>
          </p:cNvPr>
          <p:cNvSpPr>
            <a:spLocks noGrp="1"/>
          </p:cNvSpPr>
          <p:nvPr>
            <p:ph type="title"/>
          </p:nvPr>
        </p:nvSpPr>
        <p:spPr>
          <a:xfrm>
            <a:off x="1363717" y="396970"/>
            <a:ext cx="8135125" cy="858624"/>
          </a:xfrm>
        </p:spPr>
        <p:txBody>
          <a:bodyPr>
            <a:normAutofit/>
          </a:bodyPr>
          <a:lstStyle/>
          <a:p>
            <a:pPr algn="ctr"/>
            <a:r>
              <a:rPr lang="en-US" sz="3200" b="1" dirty="0">
                <a:latin typeface="Times New Roman" panose="02020603050405020304" pitchFamily="18" charset="0"/>
                <a:cs typeface="Times New Roman" panose="02020603050405020304" pitchFamily="18" charset="0"/>
              </a:rPr>
              <a:t>	</a:t>
            </a:r>
            <a:r>
              <a:rPr lang="en-US" sz="3200" b="1" dirty="0" smtClean="0">
                <a:latin typeface="Times New Roman" panose="02020603050405020304" pitchFamily="18" charset="0"/>
                <a:cs typeface="Times New Roman" panose="02020603050405020304" pitchFamily="18" charset="0"/>
              </a:rPr>
              <a:t>LACTATE CLEARANCE</a:t>
            </a:r>
            <a:endParaRPr lang="en-KE"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00FF3A5-1B05-4BD8-B761-5C0567E241DB}"/>
              </a:ext>
            </a:extLst>
          </p:cNvPr>
          <p:cNvSpPr>
            <a:spLocks noGrp="1"/>
          </p:cNvSpPr>
          <p:nvPr>
            <p:ph idx="1"/>
          </p:nvPr>
        </p:nvSpPr>
        <p:spPr>
          <a:xfrm>
            <a:off x="522652" y="1015703"/>
            <a:ext cx="9631282" cy="4948369"/>
          </a:xfrm>
        </p:spPr>
        <p:txBody>
          <a:bodyPr>
            <a:normAutofit/>
          </a:bodyPr>
          <a:lstStyle/>
          <a:p>
            <a:pPr marL="0" indent="0">
              <a:lnSpc>
                <a:spcPct val="200000"/>
              </a:lnSpc>
              <a:buNone/>
            </a:pPr>
            <a:r>
              <a:rPr lang="en-US" sz="2000" i="0" strike="noStrike" dirty="0" smtClean="0">
                <a:effectLst/>
                <a:latin typeface="Times New Roman" panose="02020603050405020304" pitchFamily="18" charset="0"/>
                <a:cs typeface="Times New Roman" panose="02020603050405020304" pitchFamily="18" charset="0"/>
              </a:rPr>
              <a:t>Lactic </a:t>
            </a:r>
            <a:r>
              <a:rPr lang="en-US" sz="2000" i="0" strike="noStrike" dirty="0">
                <a:effectLst/>
                <a:latin typeface="Times New Roman" panose="02020603050405020304" pitchFamily="18" charset="0"/>
                <a:cs typeface="Times New Roman" panose="02020603050405020304" pitchFamily="18" charset="0"/>
              </a:rPr>
              <a:t>acid  produced </a:t>
            </a:r>
            <a:r>
              <a:rPr lang="en-US" sz="2000" i="0" strike="noStrike" dirty="0" smtClean="0">
                <a:effectLst/>
                <a:latin typeface="Times New Roman" panose="02020603050405020304" pitchFamily="18" charset="0"/>
                <a:cs typeface="Times New Roman" panose="02020603050405020304" pitchFamily="18" charset="0"/>
              </a:rPr>
              <a:t>can be</a:t>
            </a:r>
            <a:r>
              <a:rPr lang="en-US" sz="2000" i="0" strike="noStrike" dirty="0" smtClean="0">
                <a:effectLst/>
                <a:latin typeface="Times New Roman" panose="02020603050405020304" pitchFamily="18" charset="0"/>
                <a:cs typeface="Times New Roman" panose="02020603050405020304" pitchFamily="18" charset="0"/>
              </a:rPr>
              <a:t>:</a:t>
            </a:r>
          </a:p>
          <a:p>
            <a:pPr lvl="1">
              <a:lnSpc>
                <a:spcPct val="200000"/>
              </a:lnSpc>
              <a:buFont typeface="Wingdings" panose="05000000000000000000" pitchFamily="2" charset="2"/>
              <a:buChar char="v"/>
            </a:pPr>
            <a:r>
              <a:rPr lang="en-US" sz="2000" i="0" dirty="0" smtClean="0">
                <a:effectLst/>
                <a:latin typeface="Times New Roman" panose="02020603050405020304" pitchFamily="18" charset="0"/>
                <a:cs typeface="Times New Roman" panose="02020603050405020304" pitchFamily="18" charset="0"/>
              </a:rPr>
              <a:t>Converted </a:t>
            </a:r>
            <a:r>
              <a:rPr lang="en-US" sz="2000" i="0" dirty="0" smtClean="0">
                <a:effectLst/>
                <a:latin typeface="Times New Roman" panose="02020603050405020304" pitchFamily="18" charset="0"/>
                <a:cs typeface="Times New Roman" panose="02020603050405020304" pitchFamily="18" charset="0"/>
              </a:rPr>
              <a:t>to </a:t>
            </a:r>
            <a:r>
              <a:rPr lang="en-US" sz="2000" i="0" dirty="0">
                <a:effectLst/>
                <a:latin typeface="Times New Roman" panose="02020603050405020304" pitchFamily="18" charset="0"/>
                <a:cs typeface="Times New Roman" panose="02020603050405020304" pitchFamily="18" charset="0"/>
              </a:rPr>
              <a:t>pyruvate in a </a:t>
            </a:r>
            <a:r>
              <a:rPr lang="en-US" sz="2000" i="0" dirty="0" smtClean="0">
                <a:effectLst/>
                <a:latin typeface="Times New Roman" panose="02020603050405020304" pitchFamily="18" charset="0"/>
                <a:cs typeface="Times New Roman" panose="02020603050405020304" pitchFamily="18" charset="0"/>
              </a:rPr>
              <a:t>cell </a:t>
            </a:r>
            <a:r>
              <a:rPr lang="en-US" sz="2000" dirty="0">
                <a:latin typeface="Times New Roman" panose="02020603050405020304" pitchFamily="18" charset="0"/>
                <a:cs typeface="Times New Roman" panose="02020603050405020304" pitchFamily="18" charset="0"/>
              </a:rPr>
              <a:t>that is </a:t>
            </a:r>
            <a:r>
              <a:rPr lang="en-US" sz="2000" dirty="0" smtClean="0">
                <a:latin typeface="Times New Roman" panose="02020603050405020304" pitchFamily="18" charset="0"/>
                <a:cs typeface="Times New Roman" panose="02020603050405020304" pitchFamily="18" charset="0"/>
              </a:rPr>
              <a:t>well-oxygenated</a:t>
            </a:r>
            <a:r>
              <a:rPr lang="en-US" sz="20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and</a:t>
            </a:r>
            <a:r>
              <a:rPr lang="en-US" sz="2000" i="0" dirty="0" smtClean="0">
                <a:effectLst/>
                <a:latin typeface="Times New Roman" panose="02020603050405020304" pitchFamily="18" charset="0"/>
                <a:cs typeface="Times New Roman" panose="02020603050405020304" pitchFamily="18" charset="0"/>
              </a:rPr>
              <a:t> </a:t>
            </a:r>
            <a:r>
              <a:rPr lang="en-US" sz="2000" i="0" dirty="0">
                <a:effectLst/>
                <a:latin typeface="Times New Roman" panose="02020603050405020304" pitchFamily="18" charset="0"/>
                <a:cs typeface="Times New Roman" panose="02020603050405020304" pitchFamily="18" charset="0"/>
              </a:rPr>
              <a:t>enter the mitochondria </a:t>
            </a:r>
            <a:r>
              <a:rPr lang="en-US" sz="2000" dirty="0" smtClean="0">
                <a:latin typeface="Times New Roman" panose="02020603050405020304" pitchFamily="18" charset="0"/>
                <a:cs typeface="Times New Roman" panose="02020603050405020304" pitchFamily="18" charset="0"/>
              </a:rPr>
              <a:t>then</a:t>
            </a:r>
            <a:r>
              <a:rPr lang="en-US" sz="2000" i="0" dirty="0" smtClean="0">
                <a:effectLst/>
                <a:latin typeface="Times New Roman" panose="02020603050405020304" pitchFamily="18" charset="0"/>
                <a:cs typeface="Times New Roman" panose="02020603050405020304" pitchFamily="18" charset="0"/>
              </a:rPr>
              <a:t> undergoes </a:t>
            </a:r>
            <a:r>
              <a:rPr lang="en-US" sz="2000" i="0" dirty="0">
                <a:effectLst/>
                <a:latin typeface="Times New Roman" panose="02020603050405020304" pitchFamily="18" charset="0"/>
                <a:cs typeface="Times New Roman" panose="02020603050405020304" pitchFamily="18" charset="0"/>
              </a:rPr>
              <a:t>oxidative phosphorylation to </a:t>
            </a:r>
            <a:r>
              <a:rPr lang="en-US" sz="2000" i="0" dirty="0" smtClean="0">
                <a:effectLst/>
                <a:latin typeface="Times New Roman" panose="02020603050405020304" pitchFamily="18" charset="0"/>
                <a:cs typeface="Times New Roman" panose="02020603050405020304" pitchFamily="18" charset="0"/>
              </a:rPr>
              <a:t>result in production of huge quantities of </a:t>
            </a:r>
            <a:r>
              <a:rPr lang="en-US" sz="2000" i="0" dirty="0" smtClean="0">
                <a:effectLst/>
                <a:latin typeface="Times New Roman" panose="02020603050405020304" pitchFamily="18" charset="0"/>
                <a:cs typeface="Times New Roman" panose="02020603050405020304" pitchFamily="18" charset="0"/>
              </a:rPr>
              <a:t>energy.</a:t>
            </a:r>
          </a:p>
          <a:p>
            <a:pPr lvl="1">
              <a:lnSpc>
                <a:spcPct val="200000"/>
              </a:lnSpc>
              <a:buFont typeface="Wingdings" panose="05000000000000000000" pitchFamily="2" charset="2"/>
              <a:buChar char="v"/>
            </a:pPr>
            <a:r>
              <a:rPr lang="en-US" sz="2000" dirty="0" smtClean="0">
                <a:latin typeface="Times New Roman" panose="02020603050405020304" pitchFamily="18" charset="0"/>
                <a:cs typeface="Times New Roman" panose="02020603050405020304" pitchFamily="18" charset="0"/>
              </a:rPr>
              <a:t>Used as a source of fuel by certain cells during metabolism.</a:t>
            </a:r>
            <a:endParaRPr lang="en-US" sz="2000" i="0"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4216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6BB3AE-23D7-4A95-B033-E04973A4C3F7}"/>
              </a:ext>
            </a:extLst>
          </p:cNvPr>
          <p:cNvSpPr>
            <a:spLocks noGrp="1"/>
          </p:cNvSpPr>
          <p:nvPr>
            <p:ph type="title"/>
          </p:nvPr>
        </p:nvSpPr>
        <p:spPr>
          <a:xfrm>
            <a:off x="1345324" y="365125"/>
            <a:ext cx="7989745" cy="849526"/>
          </a:xfrm>
        </p:spPr>
        <p:txBody>
          <a:bodyPr>
            <a:normAutofit/>
          </a:bodyPr>
          <a:lstStyle/>
          <a:p>
            <a:pPr algn="ctr"/>
            <a:r>
              <a:rPr lang="en-US" sz="3200" b="1" dirty="0" smtClean="0">
                <a:latin typeface="Times New Roman" panose="02020603050405020304" pitchFamily="18" charset="0"/>
                <a:cs typeface="Times New Roman" panose="02020603050405020304" pitchFamily="18" charset="0"/>
              </a:rPr>
              <a:t>	LACTATE TRANSPORTERS</a:t>
            </a:r>
            <a:endParaRPr lang="en-KE"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A729C888-20DC-4D79-8BD0-EBA77C6F46E3}"/>
              </a:ext>
            </a:extLst>
          </p:cNvPr>
          <p:cNvSpPr>
            <a:spLocks noGrp="1"/>
          </p:cNvSpPr>
          <p:nvPr>
            <p:ph idx="1"/>
          </p:nvPr>
        </p:nvSpPr>
        <p:spPr>
          <a:xfrm>
            <a:off x="914399" y="1440180"/>
            <a:ext cx="9103057" cy="4424593"/>
          </a:xfrm>
        </p:spPr>
        <p:txBody>
          <a:bodyPr>
            <a:normAutofit/>
          </a:bodyPr>
          <a:lstStyle/>
          <a:p>
            <a:pPr>
              <a:lnSpc>
                <a:spcPct val="200000"/>
              </a:lnSpc>
              <a:buFont typeface="Wingdings" panose="05000000000000000000" pitchFamily="2" charset="2"/>
              <a:buChar char="v"/>
            </a:pPr>
            <a:r>
              <a:rPr lang="en-US" sz="2000" b="0" i="0" dirty="0" smtClean="0">
                <a:solidFill>
                  <a:srgbClr val="000000"/>
                </a:solidFill>
                <a:effectLst/>
                <a:latin typeface="Times New Roman" panose="02020603050405020304" pitchFamily="18" charset="0"/>
              </a:rPr>
              <a:t>Transport of lactic acid </a:t>
            </a:r>
            <a:r>
              <a:rPr lang="en-US" sz="2000" b="0" i="0" dirty="0" smtClean="0">
                <a:solidFill>
                  <a:srgbClr val="000000"/>
                </a:solidFill>
                <a:effectLst/>
                <a:latin typeface="Times New Roman" panose="02020603050405020304" pitchFamily="18" charset="0"/>
              </a:rPr>
              <a:t>is facilitated by </a:t>
            </a:r>
            <a:r>
              <a:rPr lang="en-US" sz="2000" b="0" i="0" dirty="0" err="1" smtClean="0">
                <a:solidFill>
                  <a:srgbClr val="000000"/>
                </a:solidFill>
                <a:effectLst/>
                <a:latin typeface="Times New Roman" panose="02020603050405020304" pitchFamily="18" charset="0"/>
              </a:rPr>
              <a:t>monocarboxylate</a:t>
            </a:r>
            <a:r>
              <a:rPr lang="en-US" sz="2000" b="0" i="0" dirty="0" smtClean="0">
                <a:solidFill>
                  <a:srgbClr val="000000"/>
                </a:solidFill>
                <a:effectLst/>
                <a:latin typeface="Times New Roman" panose="02020603050405020304" pitchFamily="18" charset="0"/>
              </a:rPr>
              <a:t> transporters (MCTs</a:t>
            </a:r>
            <a:r>
              <a:rPr lang="en-US" sz="2000" dirty="0">
                <a:solidFill>
                  <a:srgbClr val="000000"/>
                </a:solidFill>
                <a:latin typeface="Times New Roman" panose="02020603050405020304" pitchFamily="18" charset="0"/>
              </a:rPr>
              <a:t>) across </a:t>
            </a:r>
            <a:r>
              <a:rPr lang="en-US" sz="2000" dirty="0" smtClean="0">
                <a:solidFill>
                  <a:srgbClr val="000000"/>
                </a:solidFill>
                <a:latin typeface="Times New Roman" panose="02020603050405020304" pitchFamily="18" charset="0"/>
              </a:rPr>
              <a:t>the cells’ plasma membrane </a:t>
            </a:r>
            <a:r>
              <a:rPr lang="en-US" sz="2000" dirty="0">
                <a:solidFill>
                  <a:srgbClr val="000000"/>
                </a:solidFill>
                <a:latin typeface="Times New Roman" panose="02020603050405020304" pitchFamily="18" charset="0"/>
              </a:rPr>
              <a:t>. </a:t>
            </a:r>
            <a:endParaRPr lang="en-US" sz="2000" b="0" i="0" dirty="0" smtClean="0">
              <a:solidFill>
                <a:srgbClr val="000000"/>
              </a:solidFill>
              <a:effectLst/>
              <a:latin typeface="Times New Roman" panose="02020603050405020304" pitchFamily="18" charset="0"/>
            </a:endParaRPr>
          </a:p>
          <a:p>
            <a:pPr>
              <a:lnSpc>
                <a:spcPct val="200000"/>
              </a:lnSpc>
              <a:buFont typeface="Wingdings" panose="05000000000000000000" pitchFamily="2" charset="2"/>
              <a:buChar char="v"/>
            </a:pPr>
            <a:r>
              <a:rPr lang="en-US" sz="2000" b="0" i="0" dirty="0" smtClean="0">
                <a:solidFill>
                  <a:srgbClr val="000000"/>
                </a:solidFill>
                <a:effectLst/>
                <a:latin typeface="Times New Roman" panose="02020603050405020304" pitchFamily="18" charset="0"/>
              </a:rPr>
              <a:t>MCTs </a:t>
            </a:r>
            <a:r>
              <a:rPr lang="en-US" sz="2000" b="0" i="0" dirty="0" smtClean="0">
                <a:solidFill>
                  <a:srgbClr val="000000"/>
                </a:solidFill>
                <a:effectLst/>
                <a:latin typeface="Times New Roman" panose="02020603050405020304" pitchFamily="18" charset="0"/>
              </a:rPr>
              <a:t>also enable transport </a:t>
            </a:r>
            <a:r>
              <a:rPr lang="en-US" sz="2000" b="0" i="0" dirty="0" smtClean="0">
                <a:solidFill>
                  <a:srgbClr val="000000"/>
                </a:solidFill>
                <a:effectLst/>
                <a:latin typeface="Times New Roman" panose="02020603050405020304" pitchFamily="18" charset="0"/>
              </a:rPr>
              <a:t>of </a:t>
            </a:r>
            <a:r>
              <a:rPr lang="en-US" sz="2000" b="0" i="0" dirty="0" smtClean="0">
                <a:solidFill>
                  <a:srgbClr val="000000"/>
                </a:solidFill>
                <a:effectLst/>
                <a:latin typeface="Times New Roman" panose="02020603050405020304" pitchFamily="18" charset="0"/>
              </a:rPr>
              <a:t>pyruvate, acetoacetate</a:t>
            </a:r>
            <a:r>
              <a:rPr lang="en-US" sz="2000" b="0" i="0" dirty="0" smtClean="0">
                <a:solidFill>
                  <a:srgbClr val="000000"/>
                </a:solidFill>
                <a:effectLst/>
                <a:latin typeface="Times New Roman" panose="02020603050405020304" pitchFamily="18" charset="0"/>
              </a:rPr>
              <a:t>, β-</a:t>
            </a:r>
            <a:r>
              <a:rPr lang="en-US" sz="2000" b="0" i="0" dirty="0" err="1" smtClean="0">
                <a:solidFill>
                  <a:srgbClr val="000000"/>
                </a:solidFill>
                <a:effectLst/>
                <a:latin typeface="Times New Roman" panose="02020603050405020304" pitchFamily="18" charset="0"/>
              </a:rPr>
              <a:t>hydroxybutyrate</a:t>
            </a:r>
            <a:r>
              <a:rPr lang="en-US" sz="2000" b="0" i="0" dirty="0" smtClean="0">
                <a:solidFill>
                  <a:srgbClr val="000000"/>
                </a:solidFill>
                <a:effectLst/>
                <a:latin typeface="Times New Roman" panose="02020603050405020304" pitchFamily="18" charset="0"/>
              </a:rPr>
              <a:t> and acetate.</a:t>
            </a:r>
            <a:endParaRPr lang="en-KE" sz="2000" dirty="0"/>
          </a:p>
        </p:txBody>
      </p:sp>
    </p:spTree>
    <p:extLst>
      <p:ext uri="{BB962C8B-B14F-4D97-AF65-F5344CB8AC3E}">
        <p14:creationId xmlns:p14="http://schemas.microsoft.com/office/powerpoint/2010/main" val="14740278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2E5B63-25DE-43A1-B375-4D4B9051CCF6}"/>
              </a:ext>
            </a:extLst>
          </p:cNvPr>
          <p:cNvSpPr>
            <a:spLocks noGrp="1"/>
          </p:cNvSpPr>
          <p:nvPr>
            <p:ph type="title"/>
          </p:nvPr>
        </p:nvSpPr>
        <p:spPr>
          <a:xfrm>
            <a:off x="2033516" y="393700"/>
            <a:ext cx="7287904" cy="916485"/>
          </a:xfrm>
        </p:spPr>
        <p:txBody>
          <a:bodyPr>
            <a:normAutofit/>
          </a:bodyPr>
          <a:lstStyle/>
          <a:p>
            <a:pPr algn="ctr"/>
            <a:r>
              <a:rPr lang="en-US" sz="3200" i="0" dirty="0">
                <a:solidFill>
                  <a:srgbClr val="729D51"/>
                </a:solidFill>
                <a:effectLst/>
                <a:latin typeface="Times New Roman" panose="02020603050405020304" pitchFamily="18" charset="0"/>
                <a:cs typeface="Times New Roman" panose="02020603050405020304" pitchFamily="18" charset="0"/>
              </a:rPr>
              <a:t>	</a:t>
            </a:r>
            <a:r>
              <a:rPr lang="en-US" sz="3200" b="1" i="0" dirty="0" smtClean="0">
                <a:solidFill>
                  <a:srgbClr val="729D51"/>
                </a:solidFill>
                <a:effectLst/>
                <a:latin typeface="Times New Roman" panose="02020603050405020304" pitchFamily="18" charset="0"/>
                <a:cs typeface="Times New Roman" panose="02020603050405020304" pitchFamily="18" charset="0"/>
              </a:rPr>
              <a:t>GLUCONEOGENESIS</a:t>
            </a:r>
            <a:r>
              <a:rPr lang="en-US" sz="3200" i="0" dirty="0" smtClean="0">
                <a:solidFill>
                  <a:srgbClr val="729D51"/>
                </a:solidFill>
                <a:effectLst/>
                <a:latin typeface="Times New Roman" panose="02020603050405020304" pitchFamily="18" charset="0"/>
                <a:cs typeface="Times New Roman" panose="02020603050405020304" pitchFamily="18" charset="0"/>
              </a:rPr>
              <a:t> </a:t>
            </a:r>
            <a:endParaRPr lang="en-KE" sz="3200" dirty="0">
              <a:solidFill>
                <a:srgbClr val="729D51"/>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45C5B216-1B32-4A94-B063-A8578BB0B6FB}"/>
              </a:ext>
            </a:extLst>
          </p:cNvPr>
          <p:cNvSpPr>
            <a:spLocks noGrp="1"/>
          </p:cNvSpPr>
          <p:nvPr>
            <p:ph idx="1"/>
          </p:nvPr>
        </p:nvSpPr>
        <p:spPr>
          <a:xfrm>
            <a:off x="605310" y="1714500"/>
            <a:ext cx="9398499" cy="4778374"/>
          </a:xfrm>
        </p:spPr>
        <p:txBody>
          <a:bodyPr>
            <a:normAutofit/>
          </a:bodyPr>
          <a:lstStyle/>
          <a:p>
            <a:pPr>
              <a:lnSpc>
                <a:spcPct val="200000"/>
              </a:lnSpc>
              <a:buFont typeface="Wingdings" panose="05000000000000000000" pitchFamily="2" charset="2"/>
              <a:buChar char="v"/>
            </a:pPr>
            <a:r>
              <a:rPr lang="en-US" sz="2000" dirty="0">
                <a:solidFill>
                  <a:srgbClr val="202124"/>
                </a:solidFill>
                <a:latin typeface="Times New Roman" panose="02020603050405020304" pitchFamily="18" charset="0"/>
                <a:cs typeface="Times New Roman" panose="02020603050405020304" pitchFamily="18" charset="0"/>
              </a:rPr>
              <a:t>G</a:t>
            </a:r>
            <a:r>
              <a:rPr lang="en-US" sz="2000" i="0" dirty="0" smtClean="0">
                <a:solidFill>
                  <a:srgbClr val="202124"/>
                </a:solidFill>
                <a:effectLst/>
                <a:latin typeface="Times New Roman" panose="02020603050405020304" pitchFamily="18" charset="0"/>
                <a:cs typeface="Times New Roman" panose="02020603050405020304" pitchFamily="18" charset="0"/>
              </a:rPr>
              <a:t>lucose </a:t>
            </a:r>
            <a:r>
              <a:rPr lang="en-US" sz="2000" i="0" dirty="0" smtClean="0">
                <a:solidFill>
                  <a:srgbClr val="202124"/>
                </a:solidFill>
                <a:effectLst/>
                <a:latin typeface="Times New Roman" panose="02020603050405020304" pitchFamily="18" charset="0"/>
                <a:cs typeface="Times New Roman" panose="02020603050405020304" pitchFamily="18" charset="0"/>
              </a:rPr>
              <a:t>provides the only source of energy the </a:t>
            </a:r>
            <a:r>
              <a:rPr lang="en-US" sz="2000" i="0" dirty="0" smtClean="0">
                <a:solidFill>
                  <a:srgbClr val="202124"/>
                </a:solidFill>
                <a:effectLst/>
                <a:latin typeface="Times New Roman" panose="02020603050405020304" pitchFamily="18" charset="0"/>
                <a:cs typeface="Times New Roman" panose="02020603050405020304" pitchFamily="18" charset="0"/>
              </a:rPr>
              <a:t>brain, </a:t>
            </a:r>
            <a:r>
              <a:rPr lang="en-US" sz="2000" dirty="0">
                <a:solidFill>
                  <a:srgbClr val="202124"/>
                </a:solidFill>
                <a:latin typeface="Times New Roman" panose="02020603050405020304" pitchFamily="18" charset="0"/>
                <a:cs typeface="Times New Roman" panose="02020603050405020304" pitchFamily="18" charset="0"/>
              </a:rPr>
              <a:t>kidney </a:t>
            </a:r>
            <a:r>
              <a:rPr lang="en-US" sz="2000" dirty="0" smtClean="0">
                <a:solidFill>
                  <a:srgbClr val="202124"/>
                </a:solidFill>
                <a:latin typeface="Times New Roman" panose="02020603050405020304" pitchFamily="18" charset="0"/>
                <a:cs typeface="Times New Roman" panose="02020603050405020304" pitchFamily="18" charset="0"/>
              </a:rPr>
              <a:t>medulla</a:t>
            </a:r>
            <a:r>
              <a:rPr lang="en-US" sz="2000" i="0" dirty="0" smtClean="0">
                <a:solidFill>
                  <a:srgbClr val="202124"/>
                </a:solidFill>
                <a:effectLst/>
                <a:latin typeface="Times New Roman" panose="02020603050405020304" pitchFamily="18" charset="0"/>
                <a:cs typeface="Times New Roman" panose="02020603050405020304" pitchFamily="18" charset="0"/>
              </a:rPr>
              <a:t>, </a:t>
            </a:r>
            <a:r>
              <a:rPr lang="en-US" sz="2000" i="0" dirty="0">
                <a:solidFill>
                  <a:srgbClr val="202124"/>
                </a:solidFill>
                <a:effectLst/>
                <a:latin typeface="Times New Roman" panose="02020603050405020304" pitchFamily="18" charset="0"/>
                <a:cs typeface="Times New Roman" panose="02020603050405020304" pitchFamily="18" charset="0"/>
              </a:rPr>
              <a:t>erythrocytes, </a:t>
            </a:r>
            <a:r>
              <a:rPr lang="en-US" sz="2000" i="0" dirty="0" smtClean="0">
                <a:solidFill>
                  <a:srgbClr val="202124"/>
                </a:solidFill>
                <a:effectLst/>
                <a:latin typeface="Times New Roman" panose="02020603050405020304" pitchFamily="18" charset="0"/>
                <a:cs typeface="Times New Roman" panose="02020603050405020304" pitchFamily="18" charset="0"/>
              </a:rPr>
              <a:t>and </a:t>
            </a:r>
            <a:r>
              <a:rPr lang="en-US" sz="2000" dirty="0">
                <a:solidFill>
                  <a:srgbClr val="202124"/>
                </a:solidFill>
                <a:latin typeface="Times New Roman" panose="02020603050405020304" pitchFamily="18" charset="0"/>
                <a:cs typeface="Times New Roman" panose="02020603050405020304" pitchFamily="18" charset="0"/>
              </a:rPr>
              <a:t>testes</a:t>
            </a:r>
            <a:r>
              <a:rPr lang="en-US" sz="2000" i="0" dirty="0" smtClean="0">
                <a:solidFill>
                  <a:srgbClr val="202124"/>
                </a:solidFill>
                <a:effectLst/>
                <a:latin typeface="Times New Roman" panose="02020603050405020304" pitchFamily="18" charset="0"/>
                <a:cs typeface="Times New Roman" panose="02020603050405020304" pitchFamily="18" charset="0"/>
              </a:rPr>
              <a:t>.</a:t>
            </a:r>
            <a:endParaRPr lang="en-US" sz="2000" i="0" dirty="0">
              <a:solidFill>
                <a:srgbClr val="202124"/>
              </a:solidFill>
              <a:effectLst/>
              <a:latin typeface="Times New Roman" panose="02020603050405020304" pitchFamily="18" charset="0"/>
              <a:cs typeface="Times New Roman" panose="02020603050405020304" pitchFamily="18" charset="0"/>
            </a:endParaRPr>
          </a:p>
          <a:p>
            <a:pPr>
              <a:lnSpc>
                <a:spcPct val="200000"/>
              </a:lnSpc>
              <a:buFont typeface="Wingdings" panose="05000000000000000000" pitchFamily="2" charset="2"/>
              <a:buChar char="v"/>
            </a:pPr>
            <a:r>
              <a:rPr lang="en-US" sz="2000" i="0" dirty="0" smtClean="0">
                <a:solidFill>
                  <a:srgbClr val="202124"/>
                </a:solidFill>
                <a:effectLst/>
                <a:latin typeface="Times New Roman" panose="02020603050405020304" pitchFamily="18" charset="0"/>
                <a:cs typeface="Times New Roman" panose="02020603050405020304" pitchFamily="18" charset="0"/>
              </a:rPr>
              <a:t>Gluconeogenesis is a process used by organisms to </a:t>
            </a:r>
            <a:r>
              <a:rPr lang="en-US" sz="2000" i="0" dirty="0" smtClean="0">
                <a:solidFill>
                  <a:srgbClr val="202124"/>
                </a:solidFill>
                <a:effectLst/>
                <a:latin typeface="Times New Roman" panose="02020603050405020304" pitchFamily="18" charset="0"/>
                <a:cs typeface="Times New Roman" panose="02020603050405020304" pitchFamily="18" charset="0"/>
              </a:rPr>
              <a:t>produce </a:t>
            </a:r>
            <a:r>
              <a:rPr lang="en-US" sz="2000" i="0" dirty="0" smtClean="0">
                <a:solidFill>
                  <a:srgbClr val="202124"/>
                </a:solidFill>
                <a:effectLst/>
                <a:latin typeface="Times New Roman" panose="02020603050405020304" pitchFamily="18" charset="0"/>
                <a:cs typeface="Times New Roman" panose="02020603050405020304" pitchFamily="18" charset="0"/>
              </a:rPr>
              <a:t>glucose used in </a:t>
            </a:r>
            <a:r>
              <a:rPr lang="en-US" sz="2000" i="0" dirty="0" smtClean="0">
                <a:solidFill>
                  <a:srgbClr val="202124"/>
                </a:solidFill>
                <a:effectLst/>
                <a:latin typeface="Times New Roman" panose="02020603050405020304" pitchFamily="18" charset="0"/>
                <a:cs typeface="Times New Roman" panose="02020603050405020304" pitchFamily="18" charset="0"/>
              </a:rPr>
              <a:t>catabolic </a:t>
            </a:r>
            <a:r>
              <a:rPr lang="en-US" sz="2000" i="0" dirty="0" smtClean="0">
                <a:solidFill>
                  <a:srgbClr val="202124"/>
                </a:solidFill>
                <a:effectLst/>
                <a:latin typeface="Times New Roman" panose="02020603050405020304" pitchFamily="18" charset="0"/>
                <a:cs typeface="Times New Roman" panose="02020603050405020304" pitchFamily="18" charset="0"/>
              </a:rPr>
              <a:t>reactions. The glucose is produced </a:t>
            </a:r>
            <a:r>
              <a:rPr lang="en-US" sz="2000" i="0" dirty="0" smtClean="0">
                <a:solidFill>
                  <a:srgbClr val="202124"/>
                </a:solidFill>
                <a:effectLst/>
                <a:latin typeface="Times New Roman" panose="02020603050405020304" pitchFamily="18" charset="0"/>
                <a:cs typeface="Times New Roman" panose="02020603050405020304" pitchFamily="18" charset="0"/>
              </a:rPr>
              <a:t>from non-carbohydrate precursors. </a:t>
            </a:r>
            <a:endParaRPr lang="en-US" sz="2000" i="0" dirty="0">
              <a:solidFill>
                <a:srgbClr val="202124"/>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36345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C6580F-C486-4893-9725-49DC0D2B6DD1}"/>
              </a:ext>
            </a:extLst>
          </p:cNvPr>
          <p:cNvSpPr>
            <a:spLocks noGrp="1"/>
          </p:cNvSpPr>
          <p:nvPr>
            <p:ph type="title"/>
          </p:nvPr>
        </p:nvSpPr>
        <p:spPr>
          <a:xfrm>
            <a:off x="838200" y="375635"/>
            <a:ext cx="8442278" cy="743481"/>
          </a:xfrm>
        </p:spPr>
        <p:txBody>
          <a:bodyPr>
            <a:normAutofit/>
          </a:bodyPr>
          <a:lstStyle/>
          <a:p>
            <a:pPr algn="ctr"/>
            <a:r>
              <a:rPr lang="en-US" sz="3200" b="1" dirty="0">
                <a:latin typeface="Times New Roman" panose="02020603050405020304" pitchFamily="18" charset="0"/>
                <a:cs typeface="Times New Roman" panose="02020603050405020304" pitchFamily="18" charset="0"/>
              </a:rPr>
              <a:t>	</a:t>
            </a:r>
            <a:r>
              <a:rPr lang="en-US" sz="3200" b="1" dirty="0" smtClean="0">
                <a:latin typeface="Times New Roman" panose="02020603050405020304" pitchFamily="18" charset="0"/>
                <a:cs typeface="Times New Roman" panose="02020603050405020304" pitchFamily="18" charset="0"/>
              </a:rPr>
              <a:t>WHAT LACTIC ACID CAN DO</a:t>
            </a:r>
            <a:endParaRPr lang="en-KE"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2AE655D-04B6-4D6D-B666-0BC478DAD03A}"/>
              </a:ext>
            </a:extLst>
          </p:cNvPr>
          <p:cNvSpPr>
            <a:spLocks noGrp="1"/>
          </p:cNvSpPr>
          <p:nvPr>
            <p:ph idx="1"/>
          </p:nvPr>
        </p:nvSpPr>
        <p:spPr>
          <a:xfrm>
            <a:off x="668740" y="1588771"/>
            <a:ext cx="9553434" cy="4846954"/>
          </a:xfrm>
        </p:spPr>
        <p:txBody>
          <a:bodyPr>
            <a:normAutofit/>
          </a:bodyPr>
          <a:lstStyle/>
          <a:p>
            <a:pPr>
              <a:lnSpc>
                <a:spcPct val="200000"/>
              </a:lnSpc>
              <a:buFont typeface="Wingdings" panose="05000000000000000000" pitchFamily="2" charset="2"/>
              <a:buChar char="v"/>
            </a:pPr>
            <a:r>
              <a:rPr lang="en-US" sz="2000" dirty="0" smtClean="0">
                <a:latin typeface="Times New Roman" panose="02020603050405020304" pitchFamily="18" charset="0"/>
                <a:cs typeface="Times New Roman" panose="02020603050405020304" pitchFamily="18" charset="0"/>
              </a:rPr>
              <a:t>Lactate </a:t>
            </a:r>
            <a:r>
              <a:rPr lang="en-US" sz="2000" dirty="0">
                <a:latin typeface="Times New Roman" panose="02020603050405020304" pitchFamily="18" charset="0"/>
                <a:cs typeface="Times New Roman" panose="02020603050405020304" pitchFamily="18" charset="0"/>
              </a:rPr>
              <a:t>is an important source of energy in working and non-working tissue, as well as the </a:t>
            </a:r>
            <a:r>
              <a:rPr lang="en-US" sz="2000" dirty="0" smtClean="0">
                <a:latin typeface="Times New Roman" panose="02020603050405020304" pitchFamily="18" charset="0"/>
                <a:cs typeface="Times New Roman" panose="02020603050405020304" pitchFamily="18" charset="0"/>
              </a:rPr>
              <a:t>liver, the heart, kidneys, </a:t>
            </a:r>
            <a:r>
              <a:rPr lang="en-US" sz="2000" dirty="0">
                <a:latin typeface="Times New Roman" panose="02020603050405020304" pitchFamily="18" charset="0"/>
                <a:cs typeface="Times New Roman" panose="02020603050405020304" pitchFamily="18" charset="0"/>
              </a:rPr>
              <a:t>and </a:t>
            </a:r>
            <a:r>
              <a:rPr lang="en-US" sz="2000" dirty="0" smtClean="0">
                <a:latin typeface="Times New Roman" panose="02020603050405020304" pitchFamily="18" charset="0"/>
                <a:cs typeface="Times New Roman" panose="02020603050405020304" pitchFamily="18" charset="0"/>
              </a:rPr>
              <a:t>brain.</a:t>
            </a:r>
            <a:endParaRPr lang="en-US" sz="2000" dirty="0">
              <a:latin typeface="Times New Roman" panose="02020603050405020304" pitchFamily="18" charset="0"/>
              <a:cs typeface="Times New Roman" panose="02020603050405020304" pitchFamily="18" charset="0"/>
            </a:endParaRPr>
          </a:p>
          <a:p>
            <a:pPr>
              <a:lnSpc>
                <a:spcPct val="200000"/>
              </a:lnSpc>
              <a:buFont typeface="Wingdings" panose="05000000000000000000" pitchFamily="2" charset="2"/>
              <a:buChar char="v"/>
            </a:pPr>
            <a:r>
              <a:rPr lang="en-AU" sz="2000" dirty="0">
                <a:latin typeface="Times New Roman" panose="02020603050405020304" pitchFamily="18" charset="0"/>
                <a:cs typeface="Times New Roman" panose="02020603050405020304" pitchFamily="18" charset="0"/>
              </a:rPr>
              <a:t>D</a:t>
            </a:r>
            <a:r>
              <a:rPr lang="en-AU" sz="2000" dirty="0" smtClean="0">
                <a:latin typeface="Times New Roman" panose="02020603050405020304" pitchFamily="18" charset="0"/>
                <a:cs typeface="Times New Roman" panose="02020603050405020304" pitchFamily="18" charset="0"/>
              </a:rPr>
              <a:t>elayed </a:t>
            </a:r>
            <a:r>
              <a:rPr lang="en-AU" sz="2000" dirty="0">
                <a:latin typeface="Times New Roman" panose="02020603050405020304" pitchFamily="18" charset="0"/>
                <a:cs typeface="Times New Roman" panose="02020603050405020304" pitchFamily="18" charset="0"/>
              </a:rPr>
              <a:t>onset muscle soreness (DOMS) is </a:t>
            </a:r>
            <a:r>
              <a:rPr lang="en-AU" sz="2000" dirty="0" smtClean="0">
                <a:latin typeface="Times New Roman" panose="02020603050405020304" pitchFamily="18" charset="0"/>
                <a:cs typeface="Times New Roman" panose="02020603050405020304" pitchFamily="18" charset="0"/>
              </a:rPr>
              <a:t>caused by a number of factors. However,  </a:t>
            </a:r>
            <a:r>
              <a:rPr lang="en-AU" sz="2000" dirty="0">
                <a:latin typeface="Times New Roman" panose="02020603050405020304" pitchFamily="18" charset="0"/>
                <a:cs typeface="Times New Roman" panose="02020603050405020304" pitchFamily="18" charset="0"/>
              </a:rPr>
              <a:t>lactic acid </a:t>
            </a:r>
            <a:r>
              <a:rPr lang="en-AU" sz="2000" dirty="0" smtClean="0">
                <a:latin typeface="Times New Roman" panose="02020603050405020304" pitchFamily="18" charset="0"/>
                <a:cs typeface="Times New Roman" panose="02020603050405020304" pitchFamily="18" charset="0"/>
              </a:rPr>
              <a:t>is not a contributing factor.</a:t>
            </a:r>
            <a:endParaRPr lang="en-AU" sz="2000" dirty="0">
              <a:latin typeface="Times New Roman" panose="02020603050405020304" pitchFamily="18" charset="0"/>
              <a:cs typeface="Times New Roman" panose="02020603050405020304" pitchFamily="18" charset="0"/>
            </a:endParaRPr>
          </a:p>
          <a:p>
            <a:pPr>
              <a:lnSpc>
                <a:spcPct val="200000"/>
              </a:lnSpc>
              <a:buFont typeface="Wingdings" panose="05000000000000000000" pitchFamily="2" charset="2"/>
              <a:buChar char="v"/>
            </a:pPr>
            <a:r>
              <a:rPr lang="en-AU" sz="2000" dirty="0">
                <a:latin typeface="Times New Roman" panose="02020603050405020304" pitchFamily="18" charset="0"/>
                <a:cs typeface="Times New Roman" panose="02020603050405020304" pitchFamily="18" charset="0"/>
              </a:rPr>
              <a:t>Lactate threshold is </a:t>
            </a:r>
            <a:r>
              <a:rPr lang="en-AU" sz="2000" dirty="0" smtClean="0">
                <a:latin typeface="Times New Roman" panose="02020603050405020304" pitchFamily="18" charset="0"/>
                <a:cs typeface="Times New Roman" panose="02020603050405020304" pitchFamily="18" charset="0"/>
              </a:rPr>
              <a:t>a measurable </a:t>
            </a:r>
            <a:r>
              <a:rPr lang="en-AU" sz="2000" dirty="0">
                <a:latin typeface="Times New Roman" panose="02020603050405020304" pitchFamily="18" charset="0"/>
                <a:cs typeface="Times New Roman" panose="02020603050405020304" pitchFamily="18" charset="0"/>
              </a:rPr>
              <a:t>and trainable variable that can help </a:t>
            </a:r>
            <a:r>
              <a:rPr lang="en-AU" sz="2000" dirty="0" smtClean="0">
                <a:latin typeface="Times New Roman" panose="02020603050405020304" pitchFamily="18" charset="0"/>
                <a:cs typeface="Times New Roman" panose="02020603050405020304" pitchFamily="18" charset="0"/>
              </a:rPr>
              <a:t>in</a:t>
            </a:r>
            <a:r>
              <a:rPr lang="en-AU" sz="2000" dirty="0" smtClean="0">
                <a:latin typeface="Times New Roman" panose="02020603050405020304" pitchFamily="18" charset="0"/>
                <a:cs typeface="Times New Roman" panose="02020603050405020304" pitchFamily="18" charset="0"/>
              </a:rPr>
              <a:t> monitoring adaptation to training </a:t>
            </a:r>
            <a:endParaRPr lang="en-A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5557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BDA2E8-0712-48C7-9FD4-91A191549C24}"/>
              </a:ext>
            </a:extLst>
          </p:cNvPr>
          <p:cNvSpPr>
            <a:spLocks noGrp="1"/>
          </p:cNvSpPr>
          <p:nvPr>
            <p:ph type="title"/>
          </p:nvPr>
        </p:nvSpPr>
        <p:spPr>
          <a:xfrm>
            <a:off x="838200" y="365125"/>
            <a:ext cx="8592403" cy="1453165"/>
          </a:xfrm>
        </p:spPr>
        <p:txBody>
          <a:bodyPr>
            <a:normAutofit/>
          </a:bodyPr>
          <a:lstStyle/>
          <a:p>
            <a:pPr algn="ctr"/>
            <a:r>
              <a:rPr lang="en-US" sz="3200" b="1" dirty="0">
                <a:latin typeface="Times New Roman" panose="02020603050405020304" pitchFamily="18" charset="0"/>
                <a:cs typeface="Times New Roman" panose="02020603050405020304" pitchFamily="18" charset="0"/>
              </a:rPr>
              <a:t>	</a:t>
            </a:r>
            <a:r>
              <a:rPr lang="en-US" sz="3200" b="1" dirty="0" smtClean="0">
                <a:latin typeface="Times New Roman" panose="02020603050405020304" pitchFamily="18" charset="0"/>
                <a:cs typeface="Times New Roman" panose="02020603050405020304" pitchFamily="18" charset="0"/>
              </a:rPr>
              <a:t>EFFECT OF EXERCISE INTENSITY IN LACTATE CLEARANCE.</a:t>
            </a:r>
            <a:endParaRPr lang="en-KE"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9046FED7-8286-4A37-B1DC-7BECEEBFFC5D}"/>
              </a:ext>
            </a:extLst>
          </p:cNvPr>
          <p:cNvSpPr>
            <a:spLocks noGrp="1"/>
          </p:cNvSpPr>
          <p:nvPr>
            <p:ph idx="1"/>
          </p:nvPr>
        </p:nvSpPr>
        <p:spPr>
          <a:xfrm>
            <a:off x="491319" y="1748790"/>
            <a:ext cx="9294126" cy="4428173"/>
          </a:xfrm>
        </p:spPr>
        <p:txBody>
          <a:bodyPr>
            <a:normAutofit/>
          </a:bodyPr>
          <a:lstStyle/>
          <a:p>
            <a:pPr>
              <a:lnSpc>
                <a:spcPct val="200000"/>
              </a:lnSpc>
              <a:buFont typeface="Wingdings" panose="05000000000000000000" pitchFamily="2" charset="2"/>
              <a:buChar char="v"/>
            </a:pPr>
            <a:r>
              <a:rPr lang="en-US" sz="2000" i="0" dirty="0" smtClean="0">
                <a:solidFill>
                  <a:srgbClr val="202124"/>
                </a:solidFill>
                <a:effectLst/>
                <a:latin typeface="Times New Roman" panose="02020603050405020304" pitchFamily="18" charset="0"/>
                <a:cs typeface="Times New Roman" panose="02020603050405020304" pitchFamily="18" charset="0"/>
              </a:rPr>
              <a:t>An increase in exercise intensity increases lactate levels in the blood, until it reaches a break point, when lactate production </a:t>
            </a:r>
            <a:r>
              <a:rPr lang="en-US" sz="2000" dirty="0" smtClean="0">
                <a:solidFill>
                  <a:srgbClr val="202124"/>
                </a:solidFill>
                <a:latin typeface="Times New Roman" panose="02020603050405020304" pitchFamily="18" charset="0"/>
                <a:cs typeface="Times New Roman" panose="02020603050405020304" pitchFamily="18" charset="0"/>
              </a:rPr>
              <a:t>exceeds clearance.</a:t>
            </a:r>
            <a:endParaRPr lang="en-US" sz="2000" i="0" dirty="0" smtClean="0">
              <a:solidFill>
                <a:srgbClr val="202124"/>
              </a:solidFill>
              <a:effectLst/>
              <a:latin typeface="Times New Roman" panose="02020603050405020304" pitchFamily="18" charset="0"/>
              <a:cs typeface="Times New Roman" panose="02020603050405020304" pitchFamily="18" charset="0"/>
            </a:endParaRPr>
          </a:p>
          <a:p>
            <a:pPr>
              <a:lnSpc>
                <a:spcPct val="200000"/>
              </a:lnSpc>
              <a:buFont typeface="Wingdings" panose="05000000000000000000" pitchFamily="2" charset="2"/>
              <a:buChar char="v"/>
            </a:pPr>
            <a:r>
              <a:rPr lang="en-US" sz="2000" i="0" dirty="0" smtClean="0">
                <a:solidFill>
                  <a:srgbClr val="202124"/>
                </a:solidFill>
                <a:effectLst/>
                <a:latin typeface="Times New Roman" panose="02020603050405020304" pitchFamily="18" charset="0"/>
                <a:cs typeface="Times New Roman" panose="02020603050405020304" pitchFamily="18" charset="0"/>
              </a:rPr>
              <a:t>This </a:t>
            </a:r>
            <a:r>
              <a:rPr lang="en-US" sz="2000" i="0" dirty="0">
                <a:solidFill>
                  <a:srgbClr val="202124"/>
                </a:solidFill>
                <a:effectLst/>
                <a:latin typeface="Times New Roman" panose="02020603050405020304" pitchFamily="18" charset="0"/>
                <a:cs typeface="Times New Roman" panose="02020603050405020304" pitchFamily="18" charset="0"/>
              </a:rPr>
              <a:t>is </a:t>
            </a:r>
            <a:r>
              <a:rPr lang="en-US" sz="2000" i="0" dirty="0" smtClean="0">
                <a:solidFill>
                  <a:srgbClr val="202124"/>
                </a:solidFill>
                <a:effectLst/>
                <a:latin typeface="Times New Roman" panose="02020603050405020304" pitchFamily="18" charset="0"/>
                <a:cs typeface="Times New Roman" panose="02020603050405020304" pitchFamily="18" charset="0"/>
              </a:rPr>
              <a:t>also called </a:t>
            </a:r>
            <a:r>
              <a:rPr lang="en-US" sz="2000" i="0" dirty="0">
                <a:solidFill>
                  <a:srgbClr val="202124"/>
                </a:solidFill>
                <a:effectLst/>
                <a:latin typeface="Times New Roman" panose="02020603050405020304" pitchFamily="18" charset="0"/>
                <a:cs typeface="Times New Roman" panose="02020603050405020304" pitchFamily="18" charset="0"/>
              </a:rPr>
              <a:t>the lactate threshold (</a:t>
            </a:r>
            <a:r>
              <a:rPr lang="en-US" sz="2000" i="0" dirty="0" smtClean="0">
                <a:solidFill>
                  <a:srgbClr val="202124"/>
                </a:solidFill>
                <a:effectLst/>
                <a:latin typeface="Times New Roman" panose="02020603050405020304" pitchFamily="18" charset="0"/>
                <a:cs typeface="Times New Roman" panose="02020603050405020304" pitchFamily="18" charset="0"/>
              </a:rPr>
              <a:t>LT).</a:t>
            </a:r>
            <a:endParaRPr lang="en-KE"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38381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1651C0-EAD1-436A-B5FC-08ACB6BBF37B}"/>
              </a:ext>
            </a:extLst>
          </p:cNvPr>
          <p:cNvSpPr>
            <a:spLocks noGrp="1"/>
          </p:cNvSpPr>
          <p:nvPr>
            <p:ph type="title"/>
          </p:nvPr>
        </p:nvSpPr>
        <p:spPr>
          <a:xfrm>
            <a:off x="1705970" y="154546"/>
            <a:ext cx="7656395" cy="785612"/>
          </a:xfrm>
        </p:spPr>
        <p:txBody>
          <a:bodyPr/>
          <a:lstStyle/>
          <a:p>
            <a:pPr algn="ctr"/>
            <a:r>
              <a:rPr lang="en-US" dirty="0"/>
              <a:t>	</a:t>
            </a:r>
            <a:r>
              <a:rPr lang="en-US" sz="3200" b="1" dirty="0" smtClean="0">
                <a:latin typeface="Times New Roman" panose="02020603050405020304" pitchFamily="18" charset="0"/>
                <a:cs typeface="Times New Roman" panose="02020603050405020304" pitchFamily="18" charset="0"/>
              </a:rPr>
              <a:t>REFERENCES</a:t>
            </a:r>
            <a:endParaRPr lang="en-KE"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788FB5C-DB67-4D27-90CF-4E15EF677595}"/>
              </a:ext>
            </a:extLst>
          </p:cNvPr>
          <p:cNvSpPr>
            <a:spLocks noGrp="1"/>
          </p:cNvSpPr>
          <p:nvPr>
            <p:ph idx="1"/>
          </p:nvPr>
        </p:nvSpPr>
        <p:spPr>
          <a:xfrm>
            <a:off x="286604" y="818866"/>
            <a:ext cx="9403306" cy="5759355"/>
          </a:xfrm>
        </p:spPr>
        <p:txBody>
          <a:bodyPr>
            <a:noAutofit/>
          </a:bodyPr>
          <a:lstStyle/>
          <a:p>
            <a:pPr>
              <a:buFont typeface="+mj-lt"/>
              <a:buAutoNum type="arabicPeriod"/>
            </a:pPr>
            <a:r>
              <a:rPr lang="en-US" sz="1400" dirty="0">
                <a:latin typeface="Times New Roman" panose="02020603050405020304" pitchFamily="18" charset="0"/>
                <a:cs typeface="Times New Roman" panose="02020603050405020304" pitchFamily="18" charset="0"/>
              </a:rPr>
              <a:t>Andrews, M. A., Godt, R. E., &amp; Nosek, T. M. (1996). Influence of physiological lactate concentrations on contractility of skinned striated muscle fibres of 	rabbit. Journal of Applied Physiology, 80, 2060–2065.</a:t>
            </a:r>
          </a:p>
          <a:p>
            <a:pPr>
              <a:buFont typeface="+mj-lt"/>
              <a:buAutoNum type="arabicPeriod"/>
            </a:pPr>
            <a:r>
              <a:rPr lang="en-US" sz="1400" dirty="0">
                <a:latin typeface="Times New Roman" panose="02020603050405020304" pitchFamily="18" charset="0"/>
                <a:cs typeface="Times New Roman" panose="02020603050405020304" pitchFamily="18" charset="0"/>
              </a:rPr>
              <a:t>Belcastro, A., &amp; Bonen, A. (1975). Lactic acid removal rates during controlled and uncontrolled recovery exercise. Journal of Applied Physiology, 39, 	</a:t>
            </a:r>
            <a:r>
              <a:rPr lang="en-US" sz="1400" dirty="0" smtClean="0">
                <a:latin typeface="Times New Roman" panose="02020603050405020304" pitchFamily="18" charset="0"/>
                <a:cs typeface="Times New Roman" panose="02020603050405020304" pitchFamily="18" charset="0"/>
              </a:rPr>
              <a:t>932–936</a:t>
            </a:r>
          </a:p>
          <a:p>
            <a:pPr>
              <a:buFont typeface="+mj-lt"/>
              <a:buAutoNum type="arabicPeriod"/>
            </a:pPr>
            <a:r>
              <a:rPr lang="en-US" sz="1400" dirty="0">
                <a:latin typeface="Times New Roman" panose="02020603050405020304" pitchFamily="18" charset="0"/>
                <a:cs typeface="Times New Roman" panose="02020603050405020304" pitchFamily="18" charset="0"/>
              </a:rPr>
              <a:t>Dodd, S., Powers, S. K., </a:t>
            </a:r>
            <a:r>
              <a:rPr lang="en-US" sz="1400" dirty="0" err="1">
                <a:latin typeface="Times New Roman" panose="02020603050405020304" pitchFamily="18" charset="0"/>
                <a:cs typeface="Times New Roman" panose="02020603050405020304" pitchFamily="18" charset="0"/>
              </a:rPr>
              <a:t>Callender</a:t>
            </a:r>
            <a:r>
              <a:rPr lang="en-US" sz="1400" dirty="0">
                <a:latin typeface="Times New Roman" panose="02020603050405020304" pitchFamily="18" charset="0"/>
                <a:cs typeface="Times New Roman" panose="02020603050405020304" pitchFamily="18" charset="0"/>
              </a:rPr>
              <a:t>, T., &amp; Brooks, E. (1984). Blood lactate disappearance at various intensities of recovery exercise. Journal of Applied 	Physiology, 57, 1462–1465.</a:t>
            </a:r>
          </a:p>
          <a:p>
            <a:pPr>
              <a:buFont typeface="+mj-lt"/>
              <a:buAutoNum type="arabicPeriod"/>
            </a:pPr>
            <a:r>
              <a:rPr lang="en-US" sz="1400" dirty="0" err="1">
                <a:latin typeface="Times New Roman" panose="02020603050405020304" pitchFamily="18" charset="0"/>
                <a:cs typeface="Times New Roman" panose="02020603050405020304" pitchFamily="18" charset="0"/>
              </a:rPr>
              <a:t>Gollnick</a:t>
            </a:r>
            <a:r>
              <a:rPr lang="en-US" sz="1400" dirty="0">
                <a:latin typeface="Times New Roman" panose="02020603050405020304" pitchFamily="18" charset="0"/>
                <a:cs typeface="Times New Roman" panose="02020603050405020304" pitchFamily="18" charset="0"/>
              </a:rPr>
              <a:t>, P. D., </a:t>
            </a:r>
            <a:r>
              <a:rPr lang="en-US" sz="1400" dirty="0" err="1">
                <a:latin typeface="Times New Roman" panose="02020603050405020304" pitchFamily="18" charset="0"/>
                <a:cs typeface="Times New Roman" panose="02020603050405020304" pitchFamily="18" charset="0"/>
              </a:rPr>
              <a:t>Bayly</a:t>
            </a:r>
            <a:r>
              <a:rPr lang="en-US" sz="1400" dirty="0">
                <a:latin typeface="Times New Roman" panose="02020603050405020304" pitchFamily="18" charset="0"/>
                <a:cs typeface="Times New Roman" panose="02020603050405020304" pitchFamily="18" charset="0"/>
              </a:rPr>
              <a:t>, W. M., &amp; Hodgson, D. R. (1986). Exercise intensity, training, diet and lactate concentration in muscle and blood. Medicine and 	Science in Sports and Exercise, 18, </a:t>
            </a:r>
            <a:r>
              <a:rPr lang="en-US" sz="1400" dirty="0" smtClean="0">
                <a:latin typeface="Times New Roman" panose="02020603050405020304" pitchFamily="18" charset="0"/>
                <a:cs typeface="Times New Roman" panose="02020603050405020304" pitchFamily="18" charset="0"/>
              </a:rPr>
              <a:t>334–340</a:t>
            </a:r>
          </a:p>
          <a:p>
            <a:pPr>
              <a:buFont typeface="+mj-lt"/>
              <a:buAutoNum type="arabicPeriod"/>
            </a:pPr>
            <a:r>
              <a:rPr lang="en-AU" sz="1400" dirty="0">
                <a:latin typeface="Times New Roman" panose="02020603050405020304" pitchFamily="18" charset="0"/>
                <a:cs typeface="Times New Roman" panose="02020603050405020304" pitchFamily="18" charset="0"/>
              </a:rPr>
              <a:t>Haram, P. M., Kemi, O. J., Lee, S. J., </a:t>
            </a:r>
            <a:r>
              <a:rPr lang="en-AU" sz="1400" dirty="0" err="1">
                <a:latin typeface="Times New Roman" panose="02020603050405020304" pitchFamily="18" charset="0"/>
                <a:cs typeface="Times New Roman" panose="02020603050405020304" pitchFamily="18" charset="0"/>
              </a:rPr>
              <a:t>Bendheim</a:t>
            </a:r>
            <a:r>
              <a:rPr lang="en-AU" sz="1400" dirty="0">
                <a:latin typeface="Times New Roman" panose="02020603050405020304" pitchFamily="18" charset="0"/>
                <a:cs typeface="Times New Roman" panose="02020603050405020304" pitchFamily="18" charset="0"/>
              </a:rPr>
              <a:t>, M. O., </a:t>
            </a:r>
            <a:r>
              <a:rPr lang="en-AU" sz="1400" dirty="0" err="1">
                <a:latin typeface="Times New Roman" panose="02020603050405020304" pitchFamily="18" charset="0"/>
                <a:cs typeface="Times New Roman" panose="02020603050405020304" pitchFamily="18" charset="0"/>
              </a:rPr>
              <a:t>AlShare</a:t>
            </a:r>
            <a:r>
              <a:rPr lang="en-AU" sz="1400" dirty="0">
                <a:latin typeface="Times New Roman" panose="02020603050405020304" pitchFamily="18" charset="0"/>
                <a:cs typeface="Times New Roman" panose="02020603050405020304" pitchFamily="18" charset="0"/>
              </a:rPr>
              <a:t>, Q. Y., </a:t>
            </a:r>
            <a:r>
              <a:rPr lang="en-AU" sz="1400" dirty="0" err="1">
                <a:latin typeface="Times New Roman" panose="02020603050405020304" pitchFamily="18" charset="0"/>
                <a:cs typeface="Times New Roman" panose="02020603050405020304" pitchFamily="18" charset="0"/>
              </a:rPr>
              <a:t>Waldum</a:t>
            </a:r>
            <a:r>
              <a:rPr lang="en-AU" sz="1400" dirty="0">
                <a:latin typeface="Times New Roman" panose="02020603050405020304" pitchFamily="18" charset="0"/>
                <a:cs typeface="Times New Roman" panose="02020603050405020304" pitchFamily="18" charset="0"/>
              </a:rPr>
              <a:t>, H. L. et al. (2009). Aerobic interval training vs. continuous moderate 	exercise in the metabolic syndrome of rats artificially selected for low aerobic capacity. Cardiovascular Research, 81, 723–732</a:t>
            </a:r>
            <a:r>
              <a:rPr lang="en-AU" sz="1400" dirty="0" smtClean="0">
                <a:latin typeface="Times New Roman" panose="02020603050405020304" pitchFamily="18" charset="0"/>
                <a:cs typeface="Times New Roman" panose="02020603050405020304" pitchFamily="18" charset="0"/>
              </a:rPr>
              <a:t>.</a:t>
            </a:r>
            <a:endParaRPr lang="en-US" sz="1400" dirty="0">
              <a:latin typeface="Times New Roman" panose="02020603050405020304" pitchFamily="18" charset="0"/>
              <a:cs typeface="Times New Roman" panose="02020603050405020304" pitchFamily="18" charset="0"/>
            </a:endParaRPr>
          </a:p>
          <a:p>
            <a:pPr>
              <a:buFont typeface="+mj-lt"/>
              <a:buAutoNum type="arabicPeriod"/>
            </a:pPr>
            <a:r>
              <a:rPr lang="en-US" sz="1400" dirty="0">
                <a:latin typeface="Times New Roman" panose="02020603050405020304" pitchFamily="18" charset="0"/>
                <a:cs typeface="Times New Roman" panose="02020603050405020304" pitchFamily="18" charset="0"/>
              </a:rPr>
              <a:t>Lee, I. M., Sesso, H. D., Oguma, Y., &amp; Paffenbarger, R. S., Jr. (2003). Relative intensity of physical activity and risk of coronary heart disease. Circulation, 	107, 1110–1116.</a:t>
            </a:r>
          </a:p>
          <a:p>
            <a:pPr>
              <a:buFont typeface="+mj-lt"/>
              <a:buAutoNum type="arabicPeriod"/>
            </a:pPr>
            <a:r>
              <a:rPr lang="en-US" sz="1400" dirty="0">
                <a:latin typeface="Times New Roman" panose="02020603050405020304" pitchFamily="18" charset="0"/>
                <a:cs typeface="Times New Roman" panose="02020603050405020304" pitchFamily="18" charset="0"/>
              </a:rPr>
              <a:t>Moholdt, T., Wisloff, U., Nilsen, T. I., &amp; Slordahl, S. A. (2008). Physical activity and mortality in men and women with coronary heart disease: A 	prospective population-based cohort study in Norway (the HUNT study). European Journal of Cardiovascular Prevention and Rehabilitation, 15, 639–645</a:t>
            </a:r>
            <a:r>
              <a:rPr lang="en-US" sz="1400" dirty="0" smtClean="0">
                <a:latin typeface="Times New Roman" panose="02020603050405020304" pitchFamily="18" charset="0"/>
                <a:cs typeface="Times New Roman" panose="02020603050405020304" pitchFamily="18" charset="0"/>
              </a:rPr>
              <a:t>.</a:t>
            </a:r>
          </a:p>
          <a:p>
            <a:pPr>
              <a:buFont typeface="+mj-lt"/>
              <a:buAutoNum type="arabicPeriod"/>
            </a:pPr>
            <a:r>
              <a:rPr lang="en-AU" sz="1400" dirty="0">
                <a:latin typeface="Times New Roman" panose="02020603050405020304" pitchFamily="18" charset="0"/>
                <a:cs typeface="Times New Roman" panose="02020603050405020304" pitchFamily="18" charset="0"/>
              </a:rPr>
              <a:t>Newell, J., Higgins, D., Madden, N., Cruickshank, J., </a:t>
            </a:r>
            <a:r>
              <a:rPr lang="en-AU" sz="1400" dirty="0" err="1">
                <a:latin typeface="Times New Roman" panose="02020603050405020304" pitchFamily="18" charset="0"/>
                <a:cs typeface="Times New Roman" panose="02020603050405020304" pitchFamily="18" charset="0"/>
              </a:rPr>
              <a:t>Einbeck</a:t>
            </a:r>
            <a:r>
              <a:rPr lang="en-AU" sz="1400" dirty="0">
                <a:latin typeface="Times New Roman" panose="02020603050405020304" pitchFamily="18" charset="0"/>
                <a:cs typeface="Times New Roman" panose="02020603050405020304" pitchFamily="18" charset="0"/>
              </a:rPr>
              <a:t>, J., &amp; McDonald, R. (2007). Software for calculating blood lactate endurance markers. 	Journal of Sports Sciences, 25, 1403–1409</a:t>
            </a:r>
            <a:r>
              <a:rPr lang="en-AU" sz="1400" dirty="0" smtClean="0">
                <a:latin typeface="Times New Roman" panose="02020603050405020304" pitchFamily="18" charset="0"/>
                <a:cs typeface="Times New Roman" panose="02020603050405020304" pitchFamily="18" charset="0"/>
              </a:rPr>
              <a:t>.</a:t>
            </a:r>
            <a:endParaRPr lang="en-US" sz="1400" dirty="0">
              <a:latin typeface="Times New Roman" panose="02020603050405020304" pitchFamily="18" charset="0"/>
              <a:cs typeface="Times New Roman" panose="02020603050405020304" pitchFamily="18" charset="0"/>
            </a:endParaRPr>
          </a:p>
          <a:p>
            <a:pPr>
              <a:buFont typeface="+mj-lt"/>
              <a:buAutoNum type="arabicPeriod"/>
            </a:pPr>
            <a:r>
              <a:rPr lang="en-AU" sz="1400" dirty="0">
                <a:latin typeface="Times New Roman" panose="02020603050405020304" pitchFamily="18" charset="0"/>
                <a:cs typeface="Times New Roman" panose="02020603050405020304" pitchFamily="18" charset="0"/>
              </a:rPr>
              <a:t>Tjonna, A. E., Lee, S. J., Rognmo, O., Stolen, T. O., Bye, A., Haram, P. M. et al. (2008). Aerobic interval training versus continuous moderate exercise as a 	treatment for the </a:t>
            </a:r>
            <a:endParaRPr lang="en-US" sz="1400" dirty="0">
              <a:latin typeface="Times New Roman" panose="02020603050405020304" pitchFamily="18" charset="0"/>
              <a:cs typeface="Times New Roman" panose="02020603050405020304" pitchFamily="18" charset="0"/>
            </a:endParaRPr>
          </a:p>
          <a:p>
            <a:pPr>
              <a:buFont typeface="+mj-lt"/>
              <a:buAutoNum type="arabicPeriod"/>
            </a:pPr>
            <a:r>
              <a:rPr lang="en-US" sz="1400" dirty="0">
                <a:latin typeface="Times New Roman" panose="02020603050405020304" pitchFamily="18" charset="0"/>
                <a:cs typeface="Times New Roman" panose="02020603050405020304" pitchFamily="18" charset="0"/>
              </a:rPr>
              <a:t>Westerblad, H., &amp; Allen, D. G. (1992). Changes of intracellular pH due to repetitive stimulation of single fibres from mouse skeletal muscle. Journal of 	Physiology, 453, 413–434</a:t>
            </a:r>
            <a:r>
              <a:rPr lang="en-US" sz="1400" dirty="0" smtClean="0">
                <a:latin typeface="Times New Roman" panose="02020603050405020304" pitchFamily="18" charset="0"/>
                <a:cs typeface="Times New Roman" panose="02020603050405020304" pitchFamily="18" charset="0"/>
              </a:rPr>
              <a:t>.</a:t>
            </a:r>
            <a:endParaRPr lang="en-US"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0304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2C2755-8213-4CFC-8B10-D5D646E6E3EB}"/>
              </a:ext>
            </a:extLst>
          </p:cNvPr>
          <p:cNvSpPr>
            <a:spLocks noGrp="1"/>
          </p:cNvSpPr>
          <p:nvPr>
            <p:ph type="ctrTitle"/>
          </p:nvPr>
        </p:nvSpPr>
        <p:spPr>
          <a:xfrm>
            <a:off x="1665027" y="620111"/>
            <a:ext cx="7724633" cy="725214"/>
          </a:xfrm>
        </p:spPr>
        <p:txBody>
          <a:bodyPr>
            <a:noAutofit/>
          </a:bodyPr>
          <a:lstStyle/>
          <a:p>
            <a:pPr algn="ctr"/>
            <a:r>
              <a:rPr lang="en-US" sz="3200" b="1" dirty="0" smtClean="0">
                <a:latin typeface="Times New Roman" panose="02020603050405020304" pitchFamily="18" charset="0"/>
                <a:cs typeface="Times New Roman" panose="02020603050405020304" pitchFamily="18" charset="0"/>
              </a:rPr>
              <a:t>INTRODUCTION</a:t>
            </a:r>
            <a:endParaRPr lang="en-KE" sz="3200" b="1"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86D88B6C-1CC8-4600-A37D-1D661E11135A}"/>
              </a:ext>
            </a:extLst>
          </p:cNvPr>
          <p:cNvSpPr>
            <a:spLocks noGrp="1"/>
          </p:cNvSpPr>
          <p:nvPr>
            <p:ph type="subTitle" idx="1"/>
          </p:nvPr>
        </p:nvSpPr>
        <p:spPr>
          <a:xfrm>
            <a:off x="777922" y="1754155"/>
            <a:ext cx="9605331" cy="4630256"/>
          </a:xfrm>
        </p:spPr>
        <p:txBody>
          <a:bodyPr>
            <a:noAutofit/>
          </a:bodyPr>
          <a:lstStyle/>
          <a:p>
            <a:pPr marL="285750" indent="-285750" algn="l">
              <a:lnSpc>
                <a:spcPct val="200000"/>
              </a:lnSpc>
              <a:buFont typeface="Wingdings" panose="05000000000000000000" pitchFamily="2" charset="2"/>
              <a:buChar char="v"/>
            </a:pPr>
            <a:r>
              <a:rPr lang="en-US" sz="2800" b="0" i="0" dirty="0" smtClean="0">
                <a:solidFill>
                  <a:srgbClr val="242021"/>
                </a:solidFill>
                <a:effectLst/>
                <a:latin typeface="Times New Roman" panose="02020603050405020304" pitchFamily="18" charset="0"/>
                <a:cs typeface="Times New Roman" panose="02020603050405020304" pitchFamily="18" charset="0"/>
              </a:rPr>
              <a:t>Blood lactate accumulates during high intensity exercises.</a:t>
            </a:r>
            <a:endParaRPr lang="en-US" sz="2800" b="0" i="0" dirty="0" smtClean="0">
              <a:solidFill>
                <a:srgbClr val="242021"/>
              </a:solidFill>
              <a:effectLst/>
              <a:latin typeface="Times New Roman" panose="02020603050405020304" pitchFamily="18" charset="0"/>
              <a:cs typeface="Times New Roman" panose="02020603050405020304" pitchFamily="18" charset="0"/>
            </a:endParaRPr>
          </a:p>
          <a:p>
            <a:pPr marL="285750" indent="-285750" algn="l">
              <a:lnSpc>
                <a:spcPct val="200000"/>
              </a:lnSpc>
              <a:buFont typeface="Wingdings" panose="05000000000000000000" pitchFamily="2" charset="2"/>
              <a:buChar char="v"/>
            </a:pPr>
            <a:r>
              <a:rPr lang="en-US" sz="2800" dirty="0" smtClean="0">
                <a:solidFill>
                  <a:srgbClr val="242021"/>
                </a:solidFill>
                <a:latin typeface="Times New Roman" panose="02020603050405020304" pitchFamily="18" charset="0"/>
                <a:cs typeface="Times New Roman" panose="02020603050405020304" pitchFamily="18" charset="0"/>
              </a:rPr>
              <a:t>Active recovery clears blood lactate.</a:t>
            </a:r>
            <a:endParaRPr lang="en-US" sz="2800" dirty="0" smtClean="0">
              <a:latin typeface="Times New Roman" panose="02020603050405020304" pitchFamily="18" charset="0"/>
              <a:cs typeface="Times New Roman" panose="02020603050405020304" pitchFamily="18" charset="0"/>
            </a:endParaRPr>
          </a:p>
          <a:p>
            <a:pPr marL="285750" indent="-285750" algn="l">
              <a:lnSpc>
                <a:spcPct val="200000"/>
              </a:lnSpc>
              <a:buFont typeface="Wingdings" panose="05000000000000000000" pitchFamily="2" charset="2"/>
              <a:buChar char="v"/>
            </a:pPr>
            <a:r>
              <a:rPr lang="en-US" sz="2800" dirty="0" smtClean="0">
                <a:solidFill>
                  <a:srgbClr val="242021"/>
                </a:solidFill>
                <a:latin typeface="Times New Roman" panose="02020603050405020304" pitchFamily="18" charset="0"/>
                <a:cs typeface="Times New Roman" panose="02020603050405020304" pitchFamily="18" charset="0"/>
              </a:rPr>
              <a:t>Pyruvate is converted to lactate, leading to lactate accumulation</a:t>
            </a:r>
            <a:endParaRPr lang="en-KE"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41116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9B872-DBA8-4F55-A730-84BE7E63046F}"/>
              </a:ext>
            </a:extLst>
          </p:cNvPr>
          <p:cNvSpPr>
            <a:spLocks noGrp="1"/>
          </p:cNvSpPr>
          <p:nvPr>
            <p:ph type="title"/>
          </p:nvPr>
        </p:nvSpPr>
        <p:spPr>
          <a:xfrm>
            <a:off x="838200" y="365129"/>
            <a:ext cx="8428630" cy="876817"/>
          </a:xfrm>
        </p:spPr>
        <p:txBody>
          <a:bodyPr>
            <a:normAutofit/>
          </a:bodyPr>
          <a:lstStyle/>
          <a:p>
            <a:pPr algn="ctr"/>
            <a:r>
              <a:rPr lang="en-US" sz="3200" b="1" dirty="0">
                <a:latin typeface="Times New Roman" panose="02020603050405020304" pitchFamily="18" charset="0"/>
                <a:cs typeface="Times New Roman" panose="02020603050405020304" pitchFamily="18" charset="0"/>
              </a:rPr>
              <a:t>		</a:t>
            </a:r>
            <a:r>
              <a:rPr lang="en-US" sz="3200" b="1" dirty="0" smtClean="0">
                <a:latin typeface="Times New Roman" panose="02020603050405020304" pitchFamily="18" charset="0"/>
                <a:cs typeface="Times New Roman" panose="02020603050405020304" pitchFamily="18" charset="0"/>
              </a:rPr>
              <a:t>BACKGROUND.</a:t>
            </a:r>
            <a:endParaRPr lang="en-KE"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2F3B4463-C026-437E-878F-85B394CBF9BA}"/>
              </a:ext>
            </a:extLst>
          </p:cNvPr>
          <p:cNvSpPr>
            <a:spLocks noGrp="1"/>
          </p:cNvSpPr>
          <p:nvPr>
            <p:ph idx="1"/>
          </p:nvPr>
        </p:nvSpPr>
        <p:spPr>
          <a:xfrm>
            <a:off x="489400" y="1441664"/>
            <a:ext cx="9893854" cy="5267459"/>
          </a:xfrm>
        </p:spPr>
        <p:txBody>
          <a:bodyPr>
            <a:normAutofit/>
          </a:bodyPr>
          <a:lstStyle/>
          <a:p>
            <a:pPr>
              <a:lnSpc>
                <a:spcPct val="200000"/>
              </a:lnSpc>
              <a:buFont typeface="Wingdings" panose="05000000000000000000" pitchFamily="2" charset="2"/>
              <a:buChar char="v"/>
            </a:pPr>
            <a:r>
              <a:rPr lang="en-US" sz="2800" dirty="0" smtClean="0">
                <a:solidFill>
                  <a:srgbClr val="242021"/>
                </a:solidFill>
                <a:latin typeface="Times New Roman" panose="02020603050405020304" pitchFamily="18" charset="0"/>
                <a:cs typeface="Times New Roman" panose="02020603050405020304" pitchFamily="18" charset="0"/>
              </a:rPr>
              <a:t>Active recovery clears accumulated lactate better than passive recovery.</a:t>
            </a:r>
            <a:r>
              <a:rPr lang="en-US" sz="2800" dirty="0" smtClean="0">
                <a:solidFill>
                  <a:srgbClr val="242021"/>
                </a:solidFill>
                <a:latin typeface="Times New Roman" panose="02020603050405020304" pitchFamily="18" charset="0"/>
                <a:cs typeface="Times New Roman" panose="02020603050405020304" pitchFamily="18" charset="0"/>
              </a:rPr>
              <a:t> </a:t>
            </a:r>
            <a:r>
              <a:rPr lang="en-US" sz="2800" dirty="0">
                <a:solidFill>
                  <a:srgbClr val="242021"/>
                </a:solidFill>
                <a:latin typeface="Times New Roman" panose="02020603050405020304" pitchFamily="18" charset="0"/>
                <a:cs typeface="Times New Roman" panose="02020603050405020304" pitchFamily="18" charset="0"/>
              </a:rPr>
              <a:t>(</a:t>
            </a:r>
            <a:r>
              <a:rPr lang="en-US" sz="2800" dirty="0" err="1">
                <a:solidFill>
                  <a:srgbClr val="242021"/>
                </a:solidFill>
                <a:latin typeface="Times New Roman" panose="02020603050405020304" pitchFamily="18" charset="0"/>
                <a:cs typeface="Times New Roman" panose="02020603050405020304" pitchFamily="18" charset="0"/>
              </a:rPr>
              <a:t>Belcastro</a:t>
            </a:r>
            <a:r>
              <a:rPr lang="en-US" sz="2800" dirty="0">
                <a:solidFill>
                  <a:srgbClr val="242021"/>
                </a:solidFill>
                <a:latin typeface="Times New Roman" panose="02020603050405020304" pitchFamily="18" charset="0"/>
                <a:cs typeface="Times New Roman" panose="02020603050405020304" pitchFamily="18" charset="0"/>
              </a:rPr>
              <a:t> &amp;amp; </a:t>
            </a:r>
            <a:r>
              <a:rPr lang="en-US" sz="2800" dirty="0" err="1">
                <a:solidFill>
                  <a:srgbClr val="242021"/>
                </a:solidFill>
                <a:latin typeface="Times New Roman" panose="02020603050405020304" pitchFamily="18" charset="0"/>
                <a:cs typeface="Times New Roman" panose="02020603050405020304" pitchFamily="18" charset="0"/>
              </a:rPr>
              <a:t>Bonen</a:t>
            </a:r>
            <a:r>
              <a:rPr lang="en-US" sz="2800" dirty="0">
                <a:solidFill>
                  <a:srgbClr val="242021"/>
                </a:solidFill>
                <a:latin typeface="Times New Roman" panose="02020603050405020304" pitchFamily="18" charset="0"/>
                <a:cs typeface="Times New Roman" panose="02020603050405020304" pitchFamily="18" charset="0"/>
              </a:rPr>
              <a:t>, 1975)</a:t>
            </a:r>
            <a:endParaRPr lang="en-US" sz="2800" b="0" i="0" dirty="0">
              <a:solidFill>
                <a:srgbClr val="242021"/>
              </a:solidFill>
              <a:effectLst/>
              <a:latin typeface="Times New Roman" panose="02020603050405020304" pitchFamily="18" charset="0"/>
              <a:cs typeface="Times New Roman" panose="02020603050405020304" pitchFamily="18" charset="0"/>
            </a:endParaRPr>
          </a:p>
          <a:p>
            <a:pPr>
              <a:lnSpc>
                <a:spcPct val="200000"/>
              </a:lnSpc>
              <a:buFont typeface="Wingdings" panose="05000000000000000000" pitchFamily="2" charset="2"/>
              <a:buChar char="v"/>
            </a:pPr>
            <a:r>
              <a:rPr lang="en-US" sz="2800" b="0" i="0" dirty="0" smtClean="0">
                <a:solidFill>
                  <a:srgbClr val="242021"/>
                </a:solidFill>
                <a:effectLst/>
                <a:latin typeface="Times New Roman" panose="02020603050405020304" pitchFamily="18" charset="0"/>
                <a:cs typeface="Times New Roman" panose="02020603050405020304" pitchFamily="18" charset="0"/>
              </a:rPr>
              <a:t>However, there is no optimal active recovery intensity that clears the accumulated lactate</a:t>
            </a:r>
            <a:endParaRPr lang="en-KE"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75339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E61F3-BA2A-4211-B6AC-371EF358F2D9}"/>
              </a:ext>
            </a:extLst>
          </p:cNvPr>
          <p:cNvSpPr>
            <a:spLocks noGrp="1"/>
          </p:cNvSpPr>
          <p:nvPr>
            <p:ph type="title"/>
          </p:nvPr>
        </p:nvSpPr>
        <p:spPr>
          <a:xfrm>
            <a:off x="838200" y="365125"/>
            <a:ext cx="10515600" cy="1306019"/>
          </a:xfrm>
        </p:spPr>
        <p:txBody>
          <a:bodyPr>
            <a:noAutofit/>
          </a:bodyPr>
          <a:lstStyle/>
          <a:p>
            <a:pPr algn="ctr"/>
            <a:r>
              <a:rPr lang="en-AU" b="1" dirty="0" smtClean="0">
                <a:latin typeface="Times New Roman" panose="02020603050405020304" pitchFamily="18" charset="0"/>
                <a:cs typeface="Times New Roman" panose="02020603050405020304" pitchFamily="18" charset="0"/>
              </a:rPr>
              <a:t>LACTIC ACID/LACTATE</a:t>
            </a:r>
            <a:endParaRPr lang="en-KE"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6047EDF1-98A7-4A33-AAD7-EF981CE3F831}"/>
              </a:ext>
            </a:extLst>
          </p:cNvPr>
          <p:cNvSpPr>
            <a:spLocks noGrp="1"/>
          </p:cNvSpPr>
          <p:nvPr>
            <p:ph idx="1"/>
          </p:nvPr>
        </p:nvSpPr>
        <p:spPr>
          <a:xfrm>
            <a:off x="0" y="1132764"/>
            <a:ext cx="10099342" cy="5553683"/>
          </a:xfrm>
        </p:spPr>
        <p:txBody>
          <a:bodyPr>
            <a:noAutofit/>
          </a:bodyPr>
          <a:lstStyle/>
          <a:p>
            <a:pPr lvl="1">
              <a:lnSpc>
                <a:spcPct val="200000"/>
              </a:lnSpc>
              <a:buFont typeface="Wingdings" panose="05000000000000000000" pitchFamily="2" charset="2"/>
              <a:buChar char="v"/>
            </a:pPr>
            <a:r>
              <a:rPr lang="en-US" sz="2200" dirty="0" smtClean="0">
                <a:latin typeface="Times New Roman" panose="02020603050405020304" pitchFamily="18" charset="0"/>
                <a:cs typeface="Times New Roman" panose="02020603050405020304" pitchFamily="18" charset="0"/>
              </a:rPr>
              <a:t>Pyruvic </a:t>
            </a:r>
            <a:r>
              <a:rPr lang="en-US" sz="2200" b="0" i="0" dirty="0" smtClean="0">
                <a:solidFill>
                  <a:srgbClr val="333333"/>
                </a:solidFill>
                <a:effectLst/>
                <a:latin typeface="Times New Roman" panose="02020603050405020304" pitchFamily="18" charset="0"/>
                <a:cs typeface="Times New Roman" panose="02020603050405020304" pitchFamily="18" charset="0"/>
              </a:rPr>
              <a:t>Lactic acid, or lactate, is a chemical byproduct of anaerobic respiration </a:t>
            </a:r>
          </a:p>
          <a:p>
            <a:pPr lvl="1">
              <a:lnSpc>
                <a:spcPct val="200000"/>
              </a:lnSpc>
              <a:buFont typeface="Wingdings" panose="05000000000000000000" pitchFamily="2" charset="2"/>
              <a:buChar char="v"/>
            </a:pPr>
            <a:r>
              <a:rPr lang="en-US" sz="2200" dirty="0" smtClean="0">
                <a:latin typeface="Times New Roman" panose="02020603050405020304" pitchFamily="18" charset="0"/>
                <a:cs typeface="Times New Roman" panose="02020603050405020304" pitchFamily="18" charset="0"/>
              </a:rPr>
              <a:t>Pyruvic Lactic Acid is produced when glycogen and glucose are broken down into pyruvate, which is then converted into ATP.</a:t>
            </a:r>
          </a:p>
          <a:p>
            <a:pPr lvl="1">
              <a:lnSpc>
                <a:spcPct val="200000"/>
              </a:lnSpc>
              <a:buFont typeface="Wingdings" panose="05000000000000000000" pitchFamily="2" charset="2"/>
              <a:buChar char="v"/>
            </a:pPr>
            <a:r>
              <a:rPr lang="en-US" sz="2200" dirty="0">
                <a:latin typeface="Times New Roman" panose="02020603050405020304" pitchFamily="18" charset="0"/>
                <a:cs typeface="Times New Roman" panose="02020603050405020304" pitchFamily="18" charset="0"/>
              </a:rPr>
              <a:t>Pyruvic Lactic Acid </a:t>
            </a:r>
            <a:r>
              <a:rPr lang="en-US" sz="2200" dirty="0" smtClean="0">
                <a:latin typeface="Times New Roman" panose="02020603050405020304" pitchFamily="18" charset="0"/>
                <a:cs typeface="Times New Roman" panose="02020603050405020304" pitchFamily="18" charset="0"/>
              </a:rPr>
              <a:t>can be reduced </a:t>
            </a:r>
            <a:r>
              <a:rPr lang="en-US" sz="2200" dirty="0">
                <a:latin typeface="Times New Roman" panose="02020603050405020304" pitchFamily="18" charset="0"/>
                <a:cs typeface="Times New Roman" panose="02020603050405020304" pitchFamily="18" charset="0"/>
              </a:rPr>
              <a:t>to lactic acid or join the mitochondria for </a:t>
            </a:r>
            <a:r>
              <a:rPr lang="en-US" sz="2200" dirty="0" smtClean="0">
                <a:latin typeface="Times New Roman" panose="02020603050405020304" pitchFamily="18" charset="0"/>
                <a:cs typeface="Times New Roman" panose="02020603050405020304" pitchFamily="18" charset="0"/>
              </a:rPr>
              <a:t>oxidation</a:t>
            </a:r>
          </a:p>
          <a:p>
            <a:pPr lvl="1">
              <a:lnSpc>
                <a:spcPct val="200000"/>
              </a:lnSpc>
              <a:buFont typeface="Wingdings" panose="05000000000000000000" pitchFamily="2" charset="2"/>
              <a:buChar char="v"/>
            </a:pPr>
            <a:r>
              <a:rPr lang="en-AU" sz="2200" dirty="0" smtClean="0">
                <a:latin typeface="Times New Roman" panose="02020603050405020304" pitchFamily="18" charset="0"/>
                <a:cs typeface="Times New Roman" panose="02020603050405020304" pitchFamily="18" charset="0"/>
              </a:rPr>
              <a:t>Lactic </a:t>
            </a:r>
            <a:r>
              <a:rPr lang="en-AU" sz="2200" dirty="0">
                <a:latin typeface="Times New Roman" panose="02020603050405020304" pitchFamily="18" charset="0"/>
                <a:cs typeface="Times New Roman" panose="02020603050405020304" pitchFamily="18" charset="0"/>
              </a:rPr>
              <a:t>acid </a:t>
            </a:r>
            <a:r>
              <a:rPr lang="en-AU" sz="2200" dirty="0" smtClean="0">
                <a:latin typeface="Times New Roman" panose="02020603050405020304" pitchFamily="18" charset="0"/>
                <a:cs typeface="Times New Roman" panose="02020603050405020304" pitchFamily="18" charset="0"/>
              </a:rPr>
              <a:t>is weak </a:t>
            </a:r>
            <a:r>
              <a:rPr lang="en-AU" sz="2200" dirty="0">
                <a:latin typeface="Times New Roman" panose="02020603050405020304" pitchFamily="18" charset="0"/>
                <a:cs typeface="Times New Roman" panose="02020603050405020304" pitchFamily="18" charset="0"/>
              </a:rPr>
              <a:t>and rapidly </a:t>
            </a:r>
            <a:r>
              <a:rPr lang="en-AU" sz="2200" dirty="0" smtClean="0">
                <a:latin typeface="Times New Roman" panose="02020603050405020304" pitchFamily="18" charset="0"/>
                <a:cs typeface="Times New Roman" panose="02020603050405020304" pitchFamily="18" charset="0"/>
              </a:rPr>
              <a:t>dissociates </a:t>
            </a:r>
            <a:r>
              <a:rPr lang="en-AU" sz="2200" dirty="0">
                <a:latin typeface="Times New Roman" panose="02020603050405020304" pitchFamily="18" charset="0"/>
                <a:cs typeface="Times New Roman" panose="02020603050405020304" pitchFamily="18" charset="0"/>
              </a:rPr>
              <a:t>into lactate and hydrogen </a:t>
            </a:r>
            <a:r>
              <a:rPr lang="en-AU" sz="2200" dirty="0" smtClean="0">
                <a:latin typeface="Times New Roman" panose="02020603050405020304" pitchFamily="18" charset="0"/>
                <a:cs typeface="Times New Roman" panose="02020603050405020304" pitchFamily="18" charset="0"/>
              </a:rPr>
              <a:t>ions</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44149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ABBB0-450B-43A0-B4C4-9E06A93CD90F}"/>
              </a:ext>
            </a:extLst>
          </p:cNvPr>
          <p:cNvSpPr>
            <a:spLocks noGrp="1"/>
          </p:cNvSpPr>
          <p:nvPr>
            <p:ph type="title"/>
          </p:nvPr>
        </p:nvSpPr>
        <p:spPr>
          <a:xfrm>
            <a:off x="545499" y="297153"/>
            <a:ext cx="10515600" cy="564223"/>
          </a:xfrm>
        </p:spPr>
        <p:txBody>
          <a:bodyPr>
            <a:normAutofit fontScale="90000"/>
          </a:bodyPr>
          <a:lstStyle/>
          <a:p>
            <a:pPr algn="ctr"/>
            <a:r>
              <a:rPr lang="en-AU" dirty="0" smtClean="0"/>
              <a:t>	</a:t>
            </a:r>
            <a:r>
              <a:rPr lang="en-AU" b="1" dirty="0" smtClean="0">
                <a:latin typeface="Times New Roman" panose="02020603050405020304" pitchFamily="18" charset="0"/>
                <a:cs typeface="Times New Roman" panose="02020603050405020304" pitchFamily="18" charset="0"/>
              </a:rPr>
              <a:t>HOW LACTIC ACID IS PRODUCED</a:t>
            </a:r>
            <a:endParaRPr lang="en-KE"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7C56063-E5A4-484A-B66E-893FA40D371F}"/>
              </a:ext>
            </a:extLst>
          </p:cNvPr>
          <p:cNvSpPr>
            <a:spLocks noGrp="1"/>
          </p:cNvSpPr>
          <p:nvPr>
            <p:ph idx="1"/>
          </p:nvPr>
        </p:nvSpPr>
        <p:spPr>
          <a:xfrm>
            <a:off x="838200" y="929348"/>
            <a:ext cx="10623997" cy="5915773"/>
          </a:xfrm>
        </p:spPr>
        <p:txBody>
          <a:bodyPr>
            <a:normAutofit/>
          </a:bodyPr>
          <a:lstStyle/>
          <a:p>
            <a:pPr marL="0" indent="0" algn="ctr">
              <a:lnSpc>
                <a:spcPct val="200000"/>
              </a:lnSpc>
              <a:buNone/>
            </a:pPr>
            <a:endParaRPr lang="en-AU" dirty="0">
              <a:latin typeface="Times New Roman" panose="02020603050405020304" pitchFamily="18" charset="0"/>
              <a:cs typeface="Times New Roman" panose="02020603050405020304" pitchFamily="18" charset="0"/>
            </a:endParaRPr>
          </a:p>
          <a:p>
            <a:pPr marL="0" indent="0" algn="ctr">
              <a:lnSpc>
                <a:spcPct val="200000"/>
              </a:lnSpc>
              <a:buNone/>
            </a:pPr>
            <a:endParaRPr lang="en-KE" dirty="0">
              <a:latin typeface="Times New Roman" panose="02020603050405020304" pitchFamily="18" charset="0"/>
              <a:cs typeface="Times New Roman" panose="02020603050405020304" pitchFamily="18" charset="0"/>
            </a:endParaRPr>
          </a:p>
        </p:txBody>
      </p:sp>
      <p:grpSp>
        <p:nvGrpSpPr>
          <p:cNvPr id="29" name="Group 28"/>
          <p:cNvGrpSpPr/>
          <p:nvPr/>
        </p:nvGrpSpPr>
        <p:grpSpPr>
          <a:xfrm>
            <a:off x="1446887" y="993387"/>
            <a:ext cx="5933018" cy="4401879"/>
            <a:chOff x="3917132" y="1054501"/>
            <a:chExt cx="5933018" cy="4401879"/>
          </a:xfrm>
        </p:grpSpPr>
        <p:cxnSp>
          <p:nvCxnSpPr>
            <p:cNvPr id="5" name="Straight Arrow Connector 4">
              <a:extLst>
                <a:ext uri="{FF2B5EF4-FFF2-40B4-BE49-F238E27FC236}">
                  <a16:creationId xmlns:a16="http://schemas.microsoft.com/office/drawing/2014/main" id="{CE452C1C-F41D-4A9E-B3AC-AAA17AB1D06D}"/>
                </a:ext>
              </a:extLst>
            </p:cNvPr>
            <p:cNvCxnSpPr>
              <a:cxnSpLocks/>
              <a:stCxn id="17" idx="3"/>
              <a:endCxn id="16" idx="1"/>
            </p:cNvCxnSpPr>
            <p:nvPr/>
          </p:nvCxnSpPr>
          <p:spPr>
            <a:xfrm>
              <a:off x="6059831" y="3758253"/>
              <a:ext cx="132360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B99A78FF-DB26-47DE-9E93-B3688058DF59}"/>
                </a:ext>
              </a:extLst>
            </p:cNvPr>
            <p:cNvCxnSpPr>
              <a:cxnSpLocks/>
              <a:stCxn id="7" idx="2"/>
              <a:endCxn id="13" idx="0"/>
            </p:cNvCxnSpPr>
            <p:nvPr/>
          </p:nvCxnSpPr>
          <p:spPr>
            <a:xfrm>
              <a:off x="8555379" y="1586764"/>
              <a:ext cx="2" cy="8059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8E1A2137-5B8B-409F-92B4-9FC0E887A0C7}"/>
                </a:ext>
              </a:extLst>
            </p:cNvPr>
            <p:cNvCxnSpPr>
              <a:cxnSpLocks/>
              <a:stCxn id="15" idx="3"/>
              <a:endCxn id="13" idx="1"/>
            </p:cNvCxnSpPr>
            <p:nvPr/>
          </p:nvCxnSpPr>
          <p:spPr>
            <a:xfrm>
              <a:off x="6060345" y="2658851"/>
              <a:ext cx="1323094"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FE2D2EA9-B6BE-451A-B8D6-B285BC330A16}"/>
                </a:ext>
              </a:extLst>
            </p:cNvPr>
            <p:cNvCxnSpPr>
              <a:cxnSpLocks/>
              <a:stCxn id="13" idx="2"/>
              <a:endCxn id="16" idx="0"/>
            </p:cNvCxnSpPr>
            <p:nvPr/>
          </p:nvCxnSpPr>
          <p:spPr>
            <a:xfrm>
              <a:off x="8555381" y="2924983"/>
              <a:ext cx="0" cy="5671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7260607" y="1054501"/>
              <a:ext cx="2589543" cy="53226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Glycogen</a:t>
              </a:r>
              <a:endParaRPr lang="en-US" sz="2400" dirty="0"/>
            </a:p>
          </p:txBody>
        </p:sp>
        <p:sp>
          <p:nvSpPr>
            <p:cNvPr id="13" name="Rectangle 12"/>
            <p:cNvSpPr/>
            <p:nvPr/>
          </p:nvSpPr>
          <p:spPr>
            <a:xfrm>
              <a:off x="7383439" y="2392720"/>
              <a:ext cx="2343883" cy="53226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Glucose-6-phophate</a:t>
              </a:r>
              <a:endParaRPr lang="en-US" dirty="0"/>
            </a:p>
          </p:txBody>
        </p:sp>
        <p:sp>
          <p:nvSpPr>
            <p:cNvPr id="15" name="Rectangle 14"/>
            <p:cNvSpPr/>
            <p:nvPr/>
          </p:nvSpPr>
          <p:spPr>
            <a:xfrm>
              <a:off x="3917646" y="2392719"/>
              <a:ext cx="2142699" cy="53226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Glucose</a:t>
              </a:r>
              <a:endParaRPr lang="en-US" sz="2400" dirty="0"/>
            </a:p>
          </p:txBody>
        </p:sp>
        <p:sp>
          <p:nvSpPr>
            <p:cNvPr id="16" name="Rectangle 15"/>
            <p:cNvSpPr/>
            <p:nvPr/>
          </p:nvSpPr>
          <p:spPr>
            <a:xfrm>
              <a:off x="7383439" y="3492121"/>
              <a:ext cx="2343883" cy="53226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Fructose-6-phophate</a:t>
              </a:r>
              <a:endParaRPr lang="en-US" dirty="0"/>
            </a:p>
          </p:txBody>
        </p:sp>
        <p:sp>
          <p:nvSpPr>
            <p:cNvPr id="17" name="Rectangle 16"/>
            <p:cNvSpPr/>
            <p:nvPr/>
          </p:nvSpPr>
          <p:spPr>
            <a:xfrm>
              <a:off x="3917132" y="3492121"/>
              <a:ext cx="2142699" cy="53226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Lactic Acid</a:t>
              </a:r>
              <a:endParaRPr lang="en-US" sz="2400" dirty="0"/>
            </a:p>
          </p:txBody>
        </p:sp>
        <p:sp>
          <p:nvSpPr>
            <p:cNvPr id="19" name="Rectangle 18"/>
            <p:cNvSpPr/>
            <p:nvPr/>
          </p:nvSpPr>
          <p:spPr>
            <a:xfrm>
              <a:off x="7484030" y="4924117"/>
              <a:ext cx="2142699" cy="53226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Pyruvate</a:t>
              </a:r>
              <a:endParaRPr lang="en-US" sz="2400" dirty="0"/>
            </a:p>
          </p:txBody>
        </p:sp>
        <p:cxnSp>
          <p:nvCxnSpPr>
            <p:cNvPr id="9" name="Straight Arrow Connector 8"/>
            <p:cNvCxnSpPr>
              <a:stCxn id="16" idx="2"/>
              <a:endCxn id="19" idx="0"/>
            </p:cNvCxnSpPr>
            <p:nvPr/>
          </p:nvCxnSpPr>
          <p:spPr>
            <a:xfrm flipH="1">
              <a:off x="8555380" y="4024384"/>
              <a:ext cx="1" cy="8997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269144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9681317" cy="1320800"/>
          </a:xfrm>
        </p:spPr>
        <p:txBody>
          <a:bodyPr>
            <a:normAutofit/>
          </a:bodyPr>
          <a:lstStyle/>
          <a:p>
            <a:pPr algn="ctr"/>
            <a:r>
              <a:rPr lang="en-US" sz="3200" b="1" dirty="0" smtClean="0">
                <a:latin typeface="Times New Roman" panose="02020603050405020304" pitchFamily="18" charset="0"/>
                <a:cs typeface="Times New Roman" panose="02020603050405020304" pitchFamily="18" charset="0"/>
              </a:rPr>
              <a:t>HOW LACTIC ACID IS PRODUCED</a:t>
            </a:r>
            <a:endParaRPr lang="en-US" sz="3200" b="1" dirty="0">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BE0A1546-D3C6-4C0B-9E3F-FA1F83F86727}"/>
              </a:ext>
            </a:extLst>
          </p:cNvPr>
          <p:cNvPicPr>
            <a:picLocks noChangeAspect="1"/>
          </p:cNvPicPr>
          <p:nvPr/>
        </p:nvPicPr>
        <p:blipFill>
          <a:blip r:embed="rId3"/>
          <a:stretch>
            <a:fillRect/>
          </a:stretch>
        </p:blipFill>
        <p:spPr>
          <a:xfrm>
            <a:off x="2844880" y="1921155"/>
            <a:ext cx="5152708" cy="3504599"/>
          </a:xfrm>
          <a:prstGeom prst="rect">
            <a:avLst/>
          </a:prstGeom>
        </p:spPr>
      </p:pic>
    </p:spTree>
    <p:extLst>
      <p:ext uri="{BB962C8B-B14F-4D97-AF65-F5344CB8AC3E}">
        <p14:creationId xmlns:p14="http://schemas.microsoft.com/office/powerpoint/2010/main" val="34930138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763F95-C412-462C-BEF7-CD9900D30AF2}"/>
              </a:ext>
            </a:extLst>
          </p:cNvPr>
          <p:cNvSpPr>
            <a:spLocks noGrp="1"/>
          </p:cNvSpPr>
          <p:nvPr>
            <p:ph type="title"/>
          </p:nvPr>
        </p:nvSpPr>
        <p:spPr>
          <a:xfrm>
            <a:off x="464024" y="295162"/>
            <a:ext cx="10281745" cy="1042320"/>
          </a:xfrm>
        </p:spPr>
        <p:txBody>
          <a:bodyPr>
            <a:normAutofit/>
          </a:bodyPr>
          <a:lstStyle/>
          <a:p>
            <a:r>
              <a:rPr lang="en-US" sz="3200" b="1" dirty="0" smtClean="0">
                <a:latin typeface="Times New Roman" panose="02020603050405020304" pitchFamily="18" charset="0"/>
                <a:cs typeface="Times New Roman" panose="02020603050405020304" pitchFamily="18" charset="0"/>
              </a:rPr>
              <a:t>	CONVERSION OF PYRUVATE TO LACTATE</a:t>
            </a:r>
            <a:endParaRPr lang="en-KE"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2A6BF3F-EC16-4C51-B574-5C73C0F22516}"/>
              </a:ext>
            </a:extLst>
          </p:cNvPr>
          <p:cNvSpPr>
            <a:spLocks noGrp="1"/>
          </p:cNvSpPr>
          <p:nvPr>
            <p:ph idx="1"/>
          </p:nvPr>
        </p:nvSpPr>
        <p:spPr>
          <a:xfrm>
            <a:off x="924911" y="2007475"/>
            <a:ext cx="9693048" cy="5018767"/>
          </a:xfrm>
        </p:spPr>
        <p:txBody>
          <a:bodyPr>
            <a:normAutofit/>
          </a:bodyPr>
          <a:lstStyle/>
          <a:p>
            <a:pPr>
              <a:lnSpc>
                <a:spcPct val="200000"/>
              </a:lnSpc>
              <a:buFont typeface="Wingdings" panose="05000000000000000000" pitchFamily="2" charset="2"/>
              <a:buChar char="v"/>
            </a:pPr>
            <a:r>
              <a:rPr lang="en-US" sz="2000" i="0" dirty="0" smtClean="0">
                <a:solidFill>
                  <a:srgbClr val="202124"/>
                </a:solidFill>
                <a:effectLst/>
                <a:latin typeface="Times New Roman" panose="02020603050405020304" pitchFamily="18" charset="0"/>
                <a:cs typeface="Times New Roman" panose="02020603050405020304" pitchFamily="18" charset="0"/>
              </a:rPr>
              <a:t>Anaerobic conditions transform pyruvate to lactate. </a:t>
            </a:r>
            <a:endParaRPr lang="en-US" sz="2000" i="0" dirty="0">
              <a:solidFill>
                <a:srgbClr val="202124"/>
              </a:solidFill>
              <a:effectLst/>
              <a:latin typeface="Times New Roman" panose="02020603050405020304" pitchFamily="18" charset="0"/>
              <a:cs typeface="Times New Roman" panose="02020603050405020304" pitchFamily="18" charset="0"/>
            </a:endParaRPr>
          </a:p>
          <a:p>
            <a:pPr>
              <a:lnSpc>
                <a:spcPct val="200000"/>
              </a:lnSpc>
              <a:buFont typeface="Wingdings" panose="05000000000000000000" pitchFamily="2" charset="2"/>
              <a:buChar char="v"/>
            </a:pPr>
            <a:r>
              <a:rPr lang="en-US" sz="2000" i="0" dirty="0" smtClean="0">
                <a:solidFill>
                  <a:srgbClr val="202124"/>
                </a:solidFill>
                <a:effectLst/>
                <a:latin typeface="Times New Roman" panose="02020603050405020304" pitchFamily="18" charset="0"/>
                <a:cs typeface="Times New Roman" panose="02020603050405020304" pitchFamily="18" charset="0"/>
              </a:rPr>
              <a:t>Pyruvate is produced in the </a:t>
            </a:r>
            <a:r>
              <a:rPr lang="en-US" sz="2000" i="0" dirty="0" err="1" smtClean="0">
                <a:solidFill>
                  <a:srgbClr val="202124"/>
                </a:solidFill>
                <a:effectLst/>
                <a:latin typeface="Times New Roman" panose="02020603050405020304" pitchFamily="18" charset="0"/>
                <a:cs typeface="Times New Roman" panose="02020603050405020304" pitchFamily="18" charset="0"/>
              </a:rPr>
              <a:t>glycoltyic</a:t>
            </a:r>
            <a:r>
              <a:rPr lang="en-US" sz="2000" i="0" dirty="0" smtClean="0">
                <a:solidFill>
                  <a:srgbClr val="202124"/>
                </a:solidFill>
                <a:effectLst/>
                <a:latin typeface="Times New Roman" panose="02020603050405020304" pitchFamily="18" charset="0"/>
                <a:cs typeface="Times New Roman" panose="02020603050405020304" pitchFamily="18" charset="0"/>
              </a:rPr>
              <a:t> pathway</a:t>
            </a:r>
            <a:r>
              <a:rPr lang="en-US" sz="2000" i="0" dirty="0">
                <a:solidFill>
                  <a:srgbClr val="202124"/>
                </a:solidFill>
                <a:effectLst/>
                <a:latin typeface="Times New Roman" panose="02020603050405020304" pitchFamily="18" charset="0"/>
                <a:cs typeface="Times New Roman" panose="02020603050405020304" pitchFamily="18" charset="0"/>
              </a:rPr>
              <a:t> </a:t>
            </a:r>
            <a:r>
              <a:rPr lang="en-US" sz="2000" i="0" dirty="0" smtClean="0">
                <a:solidFill>
                  <a:srgbClr val="202124"/>
                </a:solidFill>
                <a:effectLst/>
                <a:latin typeface="Times New Roman" panose="02020603050405020304" pitchFamily="18" charset="0"/>
                <a:cs typeface="Times New Roman" panose="02020603050405020304" pitchFamily="18" charset="0"/>
              </a:rPr>
              <a:t>and metabolized </a:t>
            </a:r>
            <a:r>
              <a:rPr lang="en-US" sz="2000" dirty="0" smtClean="0">
                <a:solidFill>
                  <a:srgbClr val="202124"/>
                </a:solidFill>
                <a:latin typeface="Times New Roman" panose="02020603050405020304" pitchFamily="18" charset="0"/>
                <a:cs typeface="Times New Roman" panose="02020603050405020304" pitchFamily="18" charset="0"/>
              </a:rPr>
              <a:t>to produce NADH and FADH</a:t>
            </a:r>
            <a:r>
              <a:rPr lang="en-US" sz="2000" baseline="-25000" dirty="0" smtClean="0">
                <a:solidFill>
                  <a:srgbClr val="202124"/>
                </a:solidFill>
                <a:latin typeface="Times New Roman" panose="02020603050405020304" pitchFamily="18" charset="0"/>
                <a:cs typeface="Times New Roman" panose="02020603050405020304" pitchFamily="18" charset="0"/>
              </a:rPr>
              <a:t>2</a:t>
            </a:r>
            <a:endParaRPr lang="en-US" sz="2000" baseline="-25000" dirty="0">
              <a:latin typeface="Times New Roman" panose="02020603050405020304" pitchFamily="18" charset="0"/>
              <a:cs typeface="Times New Roman" panose="02020603050405020304" pitchFamily="18" charset="0"/>
            </a:endParaRPr>
          </a:p>
          <a:p>
            <a:pPr>
              <a:lnSpc>
                <a:spcPct val="200000"/>
              </a:lnSpc>
              <a:buFont typeface="Wingdings" panose="05000000000000000000" pitchFamily="2" charset="2"/>
              <a:buChar char="v"/>
            </a:pPr>
            <a:r>
              <a:rPr lang="en-US" sz="2000" dirty="0" smtClean="0">
                <a:latin typeface="Times New Roman" panose="02020603050405020304" pitchFamily="18" charset="0"/>
                <a:cs typeface="Times New Roman" panose="02020603050405020304" pitchFamily="18" charset="0"/>
              </a:rPr>
              <a:t>Two ATP is produced during glycolysis. Two molecules of NAD+ are reduced to NADH+H molecules. </a:t>
            </a:r>
            <a:r>
              <a:rPr lang="en-US" sz="2000" dirty="0" smtClean="0">
                <a:latin typeface="Times New Roman" panose="02020603050405020304" pitchFamily="18" charset="0"/>
                <a:cs typeface="Times New Roman" panose="02020603050405020304" pitchFamily="18" charset="0"/>
              </a:rPr>
              <a:t>Pyruvate molecules are got from splitting of glucose</a:t>
            </a:r>
            <a:endParaRPr lang="en-US" sz="2000" dirty="0">
              <a:latin typeface="Times New Roman" panose="02020603050405020304" pitchFamily="18" charset="0"/>
              <a:cs typeface="Times New Roman" panose="02020603050405020304" pitchFamily="18" charset="0"/>
            </a:endParaRPr>
          </a:p>
          <a:p>
            <a:pPr>
              <a:lnSpc>
                <a:spcPct val="200000"/>
              </a:lnSpc>
              <a:buFont typeface="Wingdings" panose="05000000000000000000" pitchFamily="2" charset="2"/>
              <a:buChar char="v"/>
            </a:pPr>
            <a:r>
              <a:rPr lang="en-US" sz="2000" dirty="0" smtClean="0">
                <a:latin typeface="Times New Roman" panose="02020603050405020304" pitchFamily="18" charset="0"/>
                <a:cs typeface="Times New Roman" panose="02020603050405020304" pitchFamily="18" charset="0"/>
              </a:rPr>
              <a:t>Pyruvate ferments in the absence of oxygen. </a:t>
            </a:r>
            <a:endParaRPr lang="en-KE"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86658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599509-F340-4DAA-B79E-0B28846547B7}"/>
              </a:ext>
            </a:extLst>
          </p:cNvPr>
          <p:cNvSpPr>
            <a:spLocks noGrp="1"/>
          </p:cNvSpPr>
          <p:nvPr>
            <p:ph type="title"/>
          </p:nvPr>
        </p:nvSpPr>
        <p:spPr>
          <a:xfrm>
            <a:off x="1786759" y="495615"/>
            <a:ext cx="7452776" cy="978344"/>
          </a:xfrm>
        </p:spPr>
        <p:txBody>
          <a:bodyPr>
            <a:normAutofit/>
          </a:bodyPr>
          <a:lstStyle/>
          <a:p>
            <a:pPr algn="ctr"/>
            <a:r>
              <a:rPr lang="en-US" sz="3200" b="1" dirty="0">
                <a:latin typeface="Times New Roman" panose="02020603050405020304" pitchFamily="18" charset="0"/>
                <a:cs typeface="Times New Roman" panose="02020603050405020304" pitchFamily="18" charset="0"/>
              </a:rPr>
              <a:t>	</a:t>
            </a:r>
            <a:r>
              <a:rPr lang="en-US" sz="3200" b="1" dirty="0" smtClean="0">
                <a:latin typeface="Times New Roman" panose="02020603050405020304" pitchFamily="18" charset="0"/>
                <a:cs typeface="Times New Roman" panose="02020603050405020304" pitchFamily="18" charset="0"/>
              </a:rPr>
              <a:t>LACTATE KINETICS.</a:t>
            </a:r>
            <a:endParaRPr lang="en-KE"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74DB3031-1EA4-4668-83E3-6A1F2CBF3A0D}"/>
              </a:ext>
            </a:extLst>
          </p:cNvPr>
          <p:cNvSpPr>
            <a:spLocks noGrp="1"/>
          </p:cNvSpPr>
          <p:nvPr>
            <p:ph idx="1"/>
          </p:nvPr>
        </p:nvSpPr>
        <p:spPr>
          <a:xfrm>
            <a:off x="861847" y="1776248"/>
            <a:ext cx="9196553" cy="4901446"/>
          </a:xfrm>
        </p:spPr>
        <p:txBody>
          <a:bodyPr>
            <a:normAutofit/>
          </a:bodyPr>
          <a:lstStyle/>
          <a:p>
            <a:pPr>
              <a:lnSpc>
                <a:spcPct val="200000"/>
              </a:lnSpc>
              <a:buFont typeface="Wingdings" panose="05000000000000000000" pitchFamily="2" charset="2"/>
              <a:buChar char="v"/>
            </a:pPr>
            <a:r>
              <a:rPr lang="en-US" sz="2000" dirty="0" smtClean="0">
                <a:solidFill>
                  <a:srgbClr val="000000"/>
                </a:solidFill>
                <a:latin typeface="Times New Roman" panose="02020603050405020304" pitchFamily="18" charset="0"/>
              </a:rPr>
              <a:t>L</a:t>
            </a:r>
            <a:r>
              <a:rPr lang="en-US" sz="2000" b="0" i="0" dirty="0" smtClean="0">
                <a:solidFill>
                  <a:srgbClr val="000000"/>
                </a:solidFill>
                <a:effectLst/>
                <a:latin typeface="Times New Roman" panose="02020603050405020304" pitchFamily="18" charset="0"/>
              </a:rPr>
              <a:t>actic </a:t>
            </a:r>
            <a:r>
              <a:rPr lang="en-US" sz="2000" b="0" i="0" dirty="0">
                <a:solidFill>
                  <a:srgbClr val="000000"/>
                </a:solidFill>
                <a:effectLst/>
                <a:latin typeface="Times New Roman" panose="02020603050405020304" pitchFamily="18" charset="0"/>
              </a:rPr>
              <a:t>acidosis is attributed to anaerobic glycolysis due to inadequate oxygen delivery. </a:t>
            </a:r>
            <a:endParaRPr lang="en-US" sz="2000" b="0" i="0" dirty="0" smtClean="0">
              <a:solidFill>
                <a:srgbClr val="000000"/>
              </a:solidFill>
              <a:effectLst/>
              <a:latin typeface="Times New Roman" panose="02020603050405020304" pitchFamily="18" charset="0"/>
            </a:endParaRPr>
          </a:p>
          <a:p>
            <a:pPr>
              <a:lnSpc>
                <a:spcPct val="200000"/>
              </a:lnSpc>
              <a:buFont typeface="Wingdings" panose="05000000000000000000" pitchFamily="2" charset="2"/>
              <a:buChar char="v"/>
            </a:pPr>
            <a:r>
              <a:rPr lang="en-US" sz="2000" b="0" i="0" dirty="0" smtClean="0">
                <a:solidFill>
                  <a:srgbClr val="000000"/>
                </a:solidFill>
                <a:effectLst/>
                <a:latin typeface="Times New Roman" panose="02020603050405020304" pitchFamily="18" charset="0"/>
              </a:rPr>
              <a:t>However</a:t>
            </a:r>
            <a:r>
              <a:rPr lang="en-US" sz="2000" b="0" i="0" dirty="0">
                <a:solidFill>
                  <a:srgbClr val="000000"/>
                </a:solidFill>
                <a:effectLst/>
                <a:latin typeface="Times New Roman" panose="02020603050405020304" pitchFamily="18" charset="0"/>
              </a:rPr>
              <a:t>, it has </a:t>
            </a:r>
            <a:r>
              <a:rPr lang="en-US" sz="2000" b="0" i="0" dirty="0" smtClean="0">
                <a:solidFill>
                  <a:srgbClr val="000000"/>
                </a:solidFill>
                <a:effectLst/>
                <a:latin typeface="Times New Roman" panose="02020603050405020304" pitchFamily="18" charset="0"/>
              </a:rPr>
              <a:t>become </a:t>
            </a:r>
            <a:r>
              <a:rPr lang="en-US" sz="2000" b="0" i="0" dirty="0">
                <a:solidFill>
                  <a:srgbClr val="000000"/>
                </a:solidFill>
                <a:effectLst/>
                <a:latin typeface="Times New Roman" panose="02020603050405020304" pitchFamily="18" charset="0"/>
              </a:rPr>
              <a:t>the mechanism of hyperlactemia is multifactorial and due to factors beyond hypoxic tissue </a:t>
            </a:r>
            <a:r>
              <a:rPr lang="en-US" sz="2000" b="0" i="0" dirty="0" smtClean="0">
                <a:solidFill>
                  <a:srgbClr val="000000"/>
                </a:solidFill>
                <a:effectLst/>
                <a:latin typeface="Times New Roman" panose="02020603050405020304" pitchFamily="18" charset="0"/>
              </a:rPr>
              <a:t>injury</a:t>
            </a:r>
          </a:p>
          <a:p>
            <a:pPr>
              <a:lnSpc>
                <a:spcPct val="200000"/>
              </a:lnSpc>
              <a:buFont typeface="Wingdings" panose="05000000000000000000" pitchFamily="2" charset="2"/>
              <a:buChar char="v"/>
            </a:pPr>
            <a:r>
              <a:rPr lang="en-US" sz="2000" b="0" i="0" dirty="0" smtClean="0">
                <a:solidFill>
                  <a:srgbClr val="000000"/>
                </a:solidFill>
                <a:effectLst/>
                <a:latin typeface="Times New Roman" panose="02020603050405020304" pitchFamily="18" charset="0"/>
              </a:rPr>
              <a:t>Lactic acid is an </a:t>
            </a:r>
            <a:r>
              <a:rPr lang="en-US" sz="2000" b="0" i="0" dirty="0">
                <a:solidFill>
                  <a:srgbClr val="000000"/>
                </a:solidFill>
                <a:effectLst/>
                <a:latin typeface="Times New Roman" panose="02020603050405020304" pitchFamily="18" charset="0"/>
              </a:rPr>
              <a:t>unreliable marker of oxygen debt and inadequate resuscitation. </a:t>
            </a:r>
            <a:endParaRPr lang="en-KE" sz="2000" dirty="0"/>
          </a:p>
        </p:txBody>
      </p:sp>
    </p:spTree>
    <p:extLst>
      <p:ext uri="{BB962C8B-B14F-4D97-AF65-F5344CB8AC3E}">
        <p14:creationId xmlns:p14="http://schemas.microsoft.com/office/powerpoint/2010/main" val="37271919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3457F6-4A5A-44D9-95F5-99FFB8D6D43C}"/>
              </a:ext>
            </a:extLst>
          </p:cNvPr>
          <p:cNvSpPr>
            <a:spLocks noGrp="1"/>
          </p:cNvSpPr>
          <p:nvPr>
            <p:ph type="title"/>
          </p:nvPr>
        </p:nvSpPr>
        <p:spPr>
          <a:xfrm>
            <a:off x="586855" y="249986"/>
            <a:ext cx="8830102" cy="1406000"/>
          </a:xfrm>
        </p:spPr>
        <p:txBody>
          <a:bodyPr>
            <a:normAutofit/>
          </a:bodyPr>
          <a:lstStyle/>
          <a:p>
            <a:pPr algn="ctr"/>
            <a:r>
              <a:rPr lang="en-US" sz="3200" b="1" dirty="0">
                <a:latin typeface="Times New Roman" panose="02020603050405020304" pitchFamily="18" charset="0"/>
                <a:cs typeface="Times New Roman" panose="02020603050405020304" pitchFamily="18" charset="0"/>
              </a:rPr>
              <a:t>	</a:t>
            </a:r>
            <a:r>
              <a:rPr lang="en-US" sz="3200" b="1" dirty="0" smtClean="0">
                <a:latin typeface="Times New Roman" panose="02020603050405020304" pitchFamily="18" charset="0"/>
                <a:cs typeface="Times New Roman" panose="02020603050405020304" pitchFamily="18" charset="0"/>
              </a:rPr>
              <a:t>HOW LACTATE ENTERS AND LEAVES BLOODSTREAM</a:t>
            </a:r>
            <a:endParaRPr lang="en-KE"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1A5890D-DEF9-4CC0-A5D6-72D99FC0C9F0}"/>
              </a:ext>
            </a:extLst>
          </p:cNvPr>
          <p:cNvSpPr>
            <a:spLocks noGrp="1"/>
          </p:cNvSpPr>
          <p:nvPr>
            <p:ph idx="1"/>
          </p:nvPr>
        </p:nvSpPr>
        <p:spPr>
          <a:xfrm>
            <a:off x="433277" y="1655985"/>
            <a:ext cx="8983680" cy="3871358"/>
          </a:xfrm>
        </p:spPr>
        <p:txBody>
          <a:bodyPr>
            <a:normAutofit/>
          </a:bodyPr>
          <a:lstStyle/>
          <a:p>
            <a:pPr>
              <a:lnSpc>
                <a:spcPct val="200000"/>
              </a:lnSpc>
              <a:buFont typeface="Wingdings" panose="05000000000000000000" pitchFamily="2" charset="2"/>
              <a:buChar char="v"/>
            </a:pPr>
            <a:r>
              <a:rPr lang="en-US" sz="2400" i="0" dirty="0" smtClean="0">
                <a:effectLst/>
                <a:latin typeface="Times New Roman" panose="02020603050405020304" pitchFamily="18" charset="0"/>
                <a:cs typeface="Times New Roman" panose="02020603050405020304" pitchFamily="18" charset="0"/>
              </a:rPr>
              <a:t>Disaccharide</a:t>
            </a:r>
            <a:r>
              <a:rPr lang="en-US" sz="2400" i="0" dirty="0">
                <a:effectLst/>
                <a:latin typeface="Times New Roman" panose="02020603050405020304" pitchFamily="18" charset="0"/>
                <a:cs typeface="Times New Roman" panose="02020603050405020304" pitchFamily="18" charset="0"/>
              </a:rPr>
              <a:t> </a:t>
            </a:r>
            <a:r>
              <a:rPr lang="en-US" sz="2400" i="0" dirty="0" smtClean="0">
                <a:effectLst/>
                <a:latin typeface="Times New Roman" panose="02020603050405020304" pitchFamily="18" charset="0"/>
                <a:cs typeface="Times New Roman" panose="02020603050405020304" pitchFamily="18" charset="0"/>
              </a:rPr>
              <a:t>lactose binds with lactase</a:t>
            </a:r>
            <a:r>
              <a:rPr lang="en-US" sz="2400" dirty="0" smtClean="0">
                <a:latin typeface="Times New Roman" panose="02020603050405020304" pitchFamily="18" charset="0"/>
                <a:cs typeface="Times New Roman" panose="02020603050405020304" pitchFamily="18" charset="0"/>
              </a:rPr>
              <a:t> and the</a:t>
            </a:r>
            <a:r>
              <a:rPr lang="en-US" sz="2400" i="0" dirty="0" smtClean="0">
                <a:effectLst/>
                <a:latin typeface="Times New Roman" panose="02020603050405020304" pitchFamily="18" charset="0"/>
                <a:cs typeface="Times New Roman" panose="02020603050405020304" pitchFamily="18" charset="0"/>
              </a:rPr>
              <a:t> </a:t>
            </a:r>
            <a:r>
              <a:rPr lang="en-US" sz="2400" i="0" dirty="0">
                <a:effectLst/>
                <a:latin typeface="Times New Roman" panose="02020603050405020304" pitchFamily="18" charset="0"/>
                <a:cs typeface="Times New Roman" panose="02020603050405020304" pitchFamily="18" charset="0"/>
              </a:rPr>
              <a:t>active sites cleave lactose </a:t>
            </a:r>
            <a:r>
              <a:rPr lang="en-US" sz="2400" i="0" dirty="0" smtClean="0">
                <a:effectLst/>
                <a:latin typeface="Times New Roman" panose="02020603050405020304" pitchFamily="18" charset="0"/>
                <a:cs typeface="Times New Roman" panose="02020603050405020304" pitchFamily="18" charset="0"/>
              </a:rPr>
              <a:t>into glucose </a:t>
            </a:r>
            <a:r>
              <a:rPr lang="en-US" sz="2400" i="0" dirty="0">
                <a:effectLst/>
                <a:latin typeface="Times New Roman" panose="02020603050405020304" pitchFamily="18" charset="0"/>
                <a:cs typeface="Times New Roman" panose="02020603050405020304" pitchFamily="18" charset="0"/>
              </a:rPr>
              <a:t>and galactose. </a:t>
            </a:r>
            <a:endParaRPr lang="en-US" sz="2400" i="0" dirty="0" smtClean="0">
              <a:effectLst/>
              <a:latin typeface="Times New Roman" panose="02020603050405020304" pitchFamily="18" charset="0"/>
              <a:cs typeface="Times New Roman" panose="02020603050405020304" pitchFamily="18" charset="0"/>
            </a:endParaRPr>
          </a:p>
          <a:p>
            <a:pPr>
              <a:lnSpc>
                <a:spcPct val="200000"/>
              </a:lnSpc>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Lactic acid builds up within many tissues, including muscles, then enters the bloodstream.</a:t>
            </a:r>
            <a:endParaRPr lang="en-KE"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23680964"/>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548</TotalTime>
  <Words>1055</Words>
  <Application>Microsoft Office PowerPoint</Application>
  <PresentationFormat>Widescreen</PresentationFormat>
  <Paragraphs>92</Paragraphs>
  <Slides>15</Slides>
  <Notes>13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Times New Roman</vt:lpstr>
      <vt:lpstr>Trebuchet MS</vt:lpstr>
      <vt:lpstr>Wingdings</vt:lpstr>
      <vt:lpstr>Wingdings 3</vt:lpstr>
      <vt:lpstr>Facet</vt:lpstr>
      <vt:lpstr>THE ROLE PLAYED BY EXERCISE INTENSITY IN CLEARANCE OF BLOOD LACTATE</vt:lpstr>
      <vt:lpstr>INTRODUCTION</vt:lpstr>
      <vt:lpstr>  BACKGROUND.</vt:lpstr>
      <vt:lpstr>LACTIC ACID/LACTATE</vt:lpstr>
      <vt:lpstr> HOW LACTIC ACID IS PRODUCED</vt:lpstr>
      <vt:lpstr>HOW LACTIC ACID IS PRODUCED</vt:lpstr>
      <vt:lpstr> CONVERSION OF PYRUVATE TO LACTATE</vt:lpstr>
      <vt:lpstr> LACTATE KINETICS.</vt:lpstr>
      <vt:lpstr> HOW LACTATE ENTERS AND LEAVES BLOODSTREAM</vt:lpstr>
      <vt:lpstr> LACTATE CLEARANCE</vt:lpstr>
      <vt:lpstr> LACTATE TRANSPORTERS</vt:lpstr>
      <vt:lpstr> GLUCONEOGENESIS </vt:lpstr>
      <vt:lpstr> WHAT LACTIC ACID CAN DO</vt:lpstr>
      <vt:lpstr> EFFECT OF EXERCISE INTENSITY IN LACTATE CLEARANCE.</vt:lpstr>
      <vt:lpstr> 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Blood lactate clearance</dc:title>
  <dc:creator>JESSE</dc:creator>
  <cp:lastModifiedBy>Dennis Mureithi</cp:lastModifiedBy>
  <cp:revision>62</cp:revision>
  <dcterms:created xsi:type="dcterms:W3CDTF">2021-05-03T08:57:48Z</dcterms:created>
  <dcterms:modified xsi:type="dcterms:W3CDTF">2021-05-10T20:45:50Z</dcterms:modified>
</cp:coreProperties>
</file>