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notesMasterIdLst>
    <p:notesMasterId r:id="rId17"/>
  </p:notesMasterIdLst>
  <p:sldIdLst>
    <p:sldId id="270" r:id="rId2"/>
    <p:sldId id="256" r:id="rId3"/>
    <p:sldId id="257" r:id="rId4"/>
    <p:sldId id="258" r:id="rId5"/>
    <p:sldId id="259" r:id="rId6"/>
    <p:sldId id="271" r:id="rId7"/>
    <p:sldId id="260" r:id="rId8"/>
    <p:sldId id="261" r:id="rId9"/>
    <p:sldId id="262" r:id="rId10"/>
    <p:sldId id="263" r:id="rId11"/>
    <p:sldId id="266" r:id="rId12"/>
    <p:sldId id="267" r:id="rId13"/>
    <p:sldId id="264" r:id="rId14"/>
    <p:sldId id="265" r:id="rId15"/>
    <p:sldId id="268" r:id="rId16"/>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9D5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40" autoAdjust="0"/>
    <p:restoredTop sz="71350" autoAdjust="0"/>
  </p:normalViewPr>
  <p:slideViewPr>
    <p:cSldViewPr snapToGrid="0">
      <p:cViewPr>
        <p:scale>
          <a:sx n="70" d="100"/>
          <a:sy n="70" d="100"/>
        </p:scale>
        <p:origin x="648" y="103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3E43C9-55C6-4111-A35F-8682BA4C23B2}" type="datetimeFigureOut">
              <a:rPr lang="en-US" smtClean="0"/>
              <a:t>5/6/2021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E40A5DB-F94E-4B4C-B7B0-362CD1F37C73}" type="slidenum">
              <a:rPr lang="en-US" smtClean="0"/>
              <a:t>‹#›</a:t>
            </a:fld>
            <a:endParaRPr lang="en-US"/>
          </a:p>
        </p:txBody>
      </p:sp>
    </p:spTree>
    <p:extLst>
      <p:ext uri="{BB962C8B-B14F-4D97-AF65-F5344CB8AC3E}">
        <p14:creationId xmlns:p14="http://schemas.microsoft.com/office/powerpoint/2010/main" val="1268059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lnSpc>
                <a:spcPct val="200000"/>
              </a:lnSpc>
              <a:buFont typeface="Arial" panose="020B0604020202020204" pitchFamily="34" charset="0"/>
              <a:buNone/>
            </a:pPr>
            <a:r>
              <a:rPr lang="en-US" sz="1200" dirty="0" smtClean="0">
                <a:solidFill>
                  <a:srgbClr val="242021"/>
                </a:solidFill>
                <a:latin typeface="Times New Roman" panose="02020603050405020304" pitchFamily="18" charset="0"/>
                <a:cs typeface="Times New Roman" panose="02020603050405020304" pitchFamily="18" charset="0"/>
              </a:rPr>
              <a:t>I realized the following:</a:t>
            </a:r>
          </a:p>
          <a:p>
            <a:pPr marL="0" indent="0" algn="l">
              <a:lnSpc>
                <a:spcPct val="200000"/>
              </a:lnSpc>
              <a:buFont typeface="Wingdings" panose="05000000000000000000" pitchFamily="2" charset="2"/>
              <a:buNone/>
            </a:pPr>
            <a:r>
              <a:rPr lang="en-US" sz="1200" b="0" i="0" dirty="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 which is cleared by active recovery.</a:t>
            </a:r>
            <a:r>
              <a:rPr lang="en-US" sz="1200" dirty="0" smtClean="0">
                <a:latin typeface="Times New Roman" panose="02020603050405020304" pitchFamily="18" charset="0"/>
                <a:cs typeface="Times New Roman" panose="02020603050405020304" pitchFamily="18" charset="0"/>
              </a:rPr>
              <a:t> </a:t>
            </a:r>
            <a:r>
              <a:rPr lang="en-US" sz="1200" dirty="0" smtClean="0">
                <a:solidFill>
                  <a:srgbClr val="242021"/>
                </a:solidFill>
                <a:latin typeface="Times New Roman" panose="02020603050405020304" pitchFamily="18" charset="0"/>
                <a:cs typeface="Times New Roman" panose="02020603050405020304" pitchFamily="18" charset="0"/>
              </a:rPr>
              <a:t>T</a:t>
            </a:r>
            <a:r>
              <a:rPr lang="en-US" sz="1200" b="0" i="0" dirty="0" smtClean="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r>
              <a:rPr lang="en-US" sz="1200" b="0" i="0" baseline="0" dirty="0" smtClean="0">
                <a:solidFill>
                  <a:srgbClr val="242021"/>
                </a:solidFill>
                <a:effectLst/>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200" b="0" i="1" dirty="0" smtClean="0">
                <a:solidFill>
                  <a:srgbClr val="242021"/>
                </a:solidFill>
                <a:effectLst/>
                <a:latin typeface="Times New Roman" panose="02020603050405020304" pitchFamily="18" charset="0"/>
                <a:cs typeface="Times New Roman" panose="02020603050405020304" pitchFamily="18" charset="0"/>
              </a:rPr>
              <a:t>et al., </a:t>
            </a:r>
            <a:r>
              <a:rPr lang="en-US" sz="1200" b="0" i="0" dirty="0" smtClean="0">
                <a:solidFill>
                  <a:srgbClr val="242021"/>
                </a:solidFill>
                <a:effectLst/>
                <a:latin typeface="Times New Roman" panose="02020603050405020304" pitchFamily="18" charset="0"/>
                <a:cs typeface="Times New Roman" panose="02020603050405020304" pitchFamily="18" charset="0"/>
              </a:rPr>
              <a:t>2009</a:t>
            </a:r>
            <a:r>
              <a:rPr lang="en-US" sz="1200" dirty="0" smtClean="0">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a:t>
            </a:r>
            <a:r>
              <a:rPr lang="en-US" sz="1200" dirty="0" smtClean="0">
                <a:latin typeface="Times New Roman" panose="02020603050405020304" pitchFamily="18" charset="0"/>
                <a:cs typeface="Times New Roman" panose="02020603050405020304" pitchFamily="18" charset="0"/>
              </a:rPr>
              <a:t> </a:t>
            </a:r>
            <a:r>
              <a:rPr lang="en-US" sz="1200" baseline="0" dirty="0" smtClean="0">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The reason for lactate accumulation is that more of the pyruvate is converted to lactate by lactate dehydrogenase, primarily as a result of</a:t>
            </a:r>
            <a:r>
              <a:rPr lang="en-US" sz="1200" b="0" i="0" baseline="0" dirty="0" smtClean="0">
                <a:solidFill>
                  <a:srgbClr val="242021"/>
                </a:solidFill>
                <a:effectLst/>
                <a:latin typeface="Times New Roman" panose="02020603050405020304" pitchFamily="18" charset="0"/>
                <a:cs typeface="Times New Roman" panose="02020603050405020304" pitchFamily="18" charset="0"/>
              </a:rPr>
              <a:t> </a:t>
            </a:r>
            <a:r>
              <a:rPr lang="en-US" sz="1200" b="0" i="0" dirty="0" smtClean="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200" dirty="0" smtClean="0">
                <a:latin typeface="Times New Roman" panose="02020603050405020304" pitchFamily="18" charset="0"/>
                <a:cs typeface="Times New Roman" panose="02020603050405020304" pitchFamily="18" charset="0"/>
              </a:rPr>
              <a:t> </a:t>
            </a:r>
            <a:br>
              <a:rPr lang="en-US" sz="1200" dirty="0" smtClean="0">
                <a:latin typeface="Times New Roman" panose="02020603050405020304" pitchFamily="18" charset="0"/>
                <a:cs typeface="Times New Roman" panose="02020603050405020304" pitchFamily="18" charset="0"/>
              </a:rPr>
            </a:br>
            <a:endParaRPr lang="en-US" sz="1200" dirty="0"/>
          </a:p>
        </p:txBody>
      </p:sp>
      <p:sp>
        <p:nvSpPr>
          <p:cNvPr id="4" name="Slide Number Placeholder 3"/>
          <p:cNvSpPr>
            <a:spLocks noGrp="1"/>
          </p:cNvSpPr>
          <p:nvPr>
            <p:ph type="sldNum" sz="quarter" idx="10"/>
          </p:nvPr>
        </p:nvSpPr>
        <p:spPr/>
        <p:txBody>
          <a:bodyPr/>
          <a:lstStyle/>
          <a:p>
            <a:fld id="{AE40A5DB-F94E-4B4C-B7B0-362CD1F37C73}" type="slidenum">
              <a:rPr lang="en-US" smtClean="0"/>
              <a:t>2</a:t>
            </a:fld>
            <a:endParaRPr lang="en-US"/>
          </a:p>
        </p:txBody>
      </p:sp>
    </p:spTree>
    <p:extLst>
      <p:ext uri="{BB962C8B-B14F-4D97-AF65-F5344CB8AC3E}">
        <p14:creationId xmlns:p14="http://schemas.microsoft.com/office/powerpoint/2010/main" val="404639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buFont typeface="Wingdings" panose="05000000000000000000" pitchFamily="2" charset="2"/>
              <a:buNone/>
            </a:pPr>
            <a:r>
              <a:rPr lang="en-US" sz="1200" b="0" i="0" dirty="0" smtClean="0">
                <a:solidFill>
                  <a:srgbClr val="000000"/>
                </a:solidFill>
                <a:effectLst/>
                <a:latin typeface="Times New Roman" panose="02020603050405020304" pitchFamily="18" charset="0"/>
              </a:rPr>
              <a:t>I also noted that transport of lactate, or more accurately lactic acid, across the plasma membrane of all cells is </a:t>
            </a:r>
            <a:r>
              <a:rPr lang="en-US" sz="1200" b="0" i="0" dirty="0" err="1" smtClean="0">
                <a:solidFill>
                  <a:srgbClr val="000000"/>
                </a:solidFill>
                <a:effectLst/>
                <a:latin typeface="Times New Roman" panose="02020603050405020304" pitchFamily="18" charset="0"/>
              </a:rPr>
              <a:t>catalysed</a:t>
            </a:r>
            <a:r>
              <a:rPr lang="en-US" sz="1200" b="0" i="0" dirty="0" smtClean="0">
                <a:solidFill>
                  <a:srgbClr val="000000"/>
                </a:solidFill>
                <a:effectLst/>
                <a:latin typeface="Times New Roman" panose="02020603050405020304" pitchFamily="18" charset="0"/>
              </a:rPr>
              <a:t> by proton-linked </a:t>
            </a:r>
            <a:r>
              <a:rPr lang="en-US" sz="1200" b="0" i="0" dirty="0" err="1" smtClean="0">
                <a:solidFill>
                  <a:srgbClr val="000000"/>
                </a:solidFill>
                <a:effectLst/>
                <a:latin typeface="Times New Roman" panose="02020603050405020304" pitchFamily="18" charset="0"/>
              </a:rPr>
              <a:t>monocarboxylate</a:t>
            </a:r>
            <a:r>
              <a:rPr lang="en-US" sz="1200" b="0" i="0" dirty="0" smtClean="0">
                <a:solidFill>
                  <a:srgbClr val="000000"/>
                </a:solidFill>
                <a:effectLst/>
                <a:latin typeface="Times New Roman" panose="02020603050405020304" pitchFamily="18" charset="0"/>
              </a:rPr>
              <a:t> transporters (MCTs). </a:t>
            </a:r>
            <a:r>
              <a:rPr lang="en-US" sz="1200" b="0" i="0" dirty="0" smtClean="0">
                <a:solidFill>
                  <a:srgbClr val="000000"/>
                </a:solidFill>
                <a:effectLst/>
                <a:latin typeface="Times New Roman" panose="02020603050405020304" pitchFamily="18" charset="0"/>
                <a:cs typeface="Times New Roman" panose="02020603050405020304" pitchFamily="18" charset="0"/>
              </a:rPr>
              <a:t>MCTs are also responsible for enabling the transport of pyruvate and the ketone bodies acetoacetate, β-</a:t>
            </a:r>
            <a:r>
              <a:rPr lang="en-US" sz="1200" b="0" i="0" dirty="0" err="1" smtClean="0">
                <a:solidFill>
                  <a:srgbClr val="000000"/>
                </a:solidFill>
                <a:effectLst/>
                <a:latin typeface="Times New Roman" panose="02020603050405020304" pitchFamily="18" charset="0"/>
                <a:cs typeface="Times New Roman" panose="02020603050405020304" pitchFamily="18" charset="0"/>
              </a:rPr>
              <a:t>hydroxybutyrate</a:t>
            </a:r>
            <a:r>
              <a:rPr lang="en-US" sz="1200" b="0" i="0" dirty="0" smtClean="0">
                <a:solidFill>
                  <a:srgbClr val="000000"/>
                </a:solidFill>
                <a:effectLst/>
                <a:latin typeface="Times New Roman" panose="02020603050405020304" pitchFamily="18" charset="0"/>
                <a:cs typeface="Times New Roman" panose="02020603050405020304" pitchFamily="18" charset="0"/>
              </a:rPr>
              <a:t> and acetate. As such they are critical for metabolic communication between cells.</a:t>
            </a:r>
            <a:endParaRPr lang="en-KE" sz="1200" dirty="0" smtClean="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11</a:t>
            </a:fld>
            <a:endParaRPr lang="en-US"/>
          </a:p>
        </p:txBody>
      </p:sp>
    </p:spTree>
    <p:extLst>
      <p:ext uri="{BB962C8B-B14F-4D97-AF65-F5344CB8AC3E}">
        <p14:creationId xmlns:p14="http://schemas.microsoft.com/office/powerpoint/2010/main" val="11405561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solidFill>
                  <a:srgbClr val="202124"/>
                </a:solidFill>
                <a:effectLst/>
                <a:latin typeface="Times New Roman" panose="02020603050405020304" pitchFamily="18" charset="0"/>
                <a:cs typeface="Times New Roman" panose="02020603050405020304" pitchFamily="18" charset="0"/>
              </a:rPr>
              <a:t>It also came to my attention that glucose is the only energy source used by the brain (with the exception of ketone bodies during times of fasting), testes, erythrocytes, and kidney medulla.</a:t>
            </a:r>
            <a:r>
              <a:rPr lang="en-US" sz="1200" i="0" baseline="0" dirty="0" smtClean="0">
                <a:solidFill>
                  <a:srgbClr val="202124"/>
                </a:solidFill>
                <a:effectLst/>
                <a:latin typeface="Times New Roman" panose="02020603050405020304" pitchFamily="18" charset="0"/>
                <a:cs typeface="Times New Roman" panose="02020603050405020304" pitchFamily="18" charset="0"/>
              </a:rPr>
              <a:t> </a:t>
            </a:r>
            <a:r>
              <a:rPr lang="en-US" sz="12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12</a:t>
            </a:fld>
            <a:endParaRPr lang="en-US"/>
          </a:p>
        </p:txBody>
      </p:sp>
    </p:spTree>
    <p:extLst>
      <p:ext uri="{BB962C8B-B14F-4D97-AF65-F5344CB8AC3E}">
        <p14:creationId xmlns:p14="http://schemas.microsoft.com/office/powerpoint/2010/main" val="16524767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AU" sz="1200" dirty="0" smtClean="0">
                <a:latin typeface="Times New Roman" panose="02020603050405020304" pitchFamily="18" charset="0"/>
                <a:cs typeface="Times New Roman" panose="02020603050405020304" pitchFamily="18" charset="0"/>
              </a:rPr>
              <a:t>I also established that neither lactic acid nor lactate are direct causes of fatigue at higher workloads </a:t>
            </a:r>
            <a:r>
              <a:rPr lang="en-AU" sz="1200" baseline="0"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r>
              <a:rPr lang="en-US"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The cause of delayed onset muscle soreness (DOMS) is multifaceted, however does not include lactic acid or lactate.</a:t>
            </a:r>
            <a:r>
              <a:rPr lang="en-AU"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Lactate threshold is measurable and trainable variable that can help to monitor training adaptation </a:t>
            </a:r>
          </a:p>
        </p:txBody>
      </p:sp>
      <p:sp>
        <p:nvSpPr>
          <p:cNvPr id="4" name="Slide Number Placeholder 3"/>
          <p:cNvSpPr>
            <a:spLocks noGrp="1"/>
          </p:cNvSpPr>
          <p:nvPr>
            <p:ph type="sldNum" sz="quarter" idx="10"/>
          </p:nvPr>
        </p:nvSpPr>
        <p:spPr/>
        <p:txBody>
          <a:bodyPr/>
          <a:lstStyle/>
          <a:p>
            <a:fld id="{AE40A5DB-F94E-4B4C-B7B0-362CD1F37C73}" type="slidenum">
              <a:rPr lang="en-US" smtClean="0"/>
              <a:t>13</a:t>
            </a:fld>
            <a:endParaRPr lang="en-US"/>
          </a:p>
        </p:txBody>
      </p:sp>
    </p:spTree>
    <p:extLst>
      <p:ext uri="{BB962C8B-B14F-4D97-AF65-F5344CB8AC3E}">
        <p14:creationId xmlns:p14="http://schemas.microsoft.com/office/powerpoint/2010/main" val="42753005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0" dirty="0" smtClean="0">
                <a:solidFill>
                  <a:srgbClr val="202124"/>
                </a:solidFill>
                <a:effectLst/>
                <a:latin typeface="Times New Roman" panose="02020603050405020304" pitchFamily="18" charset="0"/>
                <a:cs typeface="Times New Roman" panose="02020603050405020304" pitchFamily="18" charset="0"/>
              </a:rPr>
              <a:t>I came to notice that as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sz="1200" dirty="0" smtClean="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AE40A5DB-F94E-4B4C-B7B0-362CD1F37C73}" type="slidenum">
              <a:rPr lang="en-US" smtClean="0"/>
              <a:t>14</a:t>
            </a:fld>
            <a:endParaRPr lang="en-US"/>
          </a:p>
        </p:txBody>
      </p:sp>
    </p:spTree>
    <p:extLst>
      <p:ext uri="{BB962C8B-B14F-4D97-AF65-F5344CB8AC3E}">
        <p14:creationId xmlns:p14="http://schemas.microsoft.com/office/powerpoint/2010/main" val="2513190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lnSpc>
                <a:spcPct val="200000"/>
              </a:lnSpc>
              <a:buFont typeface="Wingdings" panose="05000000000000000000" pitchFamily="2" charset="2"/>
              <a:buNone/>
            </a:pPr>
            <a:r>
              <a:rPr lang="en-US" sz="1400" b="0" i="0" dirty="0" smtClean="0">
                <a:solidFill>
                  <a:srgbClr val="242021"/>
                </a:solidFill>
                <a:effectLst/>
                <a:latin typeface="Times New Roman" panose="02020603050405020304" pitchFamily="18" charset="0"/>
                <a:cs typeface="Times New Roman" panose="02020603050405020304" pitchFamily="18" charset="0"/>
              </a:rPr>
              <a:t>Since most of the lactate is oxidized by skeletal muscles working at a lower intensity, and since the</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 I found out that active rather than passive recovery</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a:t>
            </a:r>
            <a:r>
              <a:rPr lang="en-US" sz="1400" b="0" i="0" dirty="0" err="1" smtClean="0">
                <a:solidFill>
                  <a:srgbClr val="242021"/>
                </a:solidFill>
                <a:effectLst/>
                <a:latin typeface="Times New Roman" panose="02020603050405020304" pitchFamily="18" charset="0"/>
                <a:cs typeface="Times New Roman" panose="02020603050405020304" pitchFamily="18" charset="0"/>
              </a:rPr>
              <a:t>Belcastro</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a:t>
            </a:r>
            <a:r>
              <a:rPr lang="en-US" sz="1400" b="0" i="0" dirty="0" smtClean="0">
                <a:solidFill>
                  <a:srgbClr val="242021"/>
                </a:solidFill>
                <a:effectLst/>
                <a:latin typeface="Times New Roman" panose="02020603050405020304" pitchFamily="18" charset="0"/>
                <a:cs typeface="Times New Roman" panose="02020603050405020304" pitchFamily="18" charset="0"/>
              </a:rPr>
              <a:t>, 1975; </a:t>
            </a:r>
            <a:r>
              <a:rPr lang="en-US" sz="1400" b="0" i="0" dirty="0" err="1" smtClean="0">
                <a:solidFill>
                  <a:srgbClr val="242021"/>
                </a:solidFill>
                <a:effectLst/>
                <a:latin typeface="Times New Roman" panose="02020603050405020304" pitchFamily="18" charset="0"/>
                <a:cs typeface="Times New Roman" panose="02020603050405020304" pitchFamily="18" charset="0"/>
              </a:rPr>
              <a:t>Hermansen</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1972).</a:t>
            </a:r>
          </a:p>
          <a:p>
            <a:pPr lvl="1">
              <a:lnSpc>
                <a:spcPct val="200000"/>
              </a:lnSpc>
              <a:buFont typeface="Wingdings" panose="05000000000000000000" pitchFamily="2" charset="2"/>
              <a:buNone/>
            </a:pPr>
            <a:r>
              <a:rPr lang="en-US" sz="1400" b="0" i="0" dirty="0" smtClean="0">
                <a:solidFill>
                  <a:srgbClr val="242021"/>
                </a:solidFill>
                <a:effectLst/>
                <a:latin typeface="Times New Roman" panose="02020603050405020304" pitchFamily="18" charset="0"/>
                <a:cs typeface="Times New Roman" panose="02020603050405020304" pitchFamily="18" charset="0"/>
              </a:rPr>
              <a:t>There is </a:t>
            </a:r>
            <a:r>
              <a:rPr lang="en-US" sz="1400" dirty="0" smtClean="0">
                <a:solidFill>
                  <a:srgbClr val="242021"/>
                </a:solidFill>
                <a:latin typeface="Times New Roman" panose="02020603050405020304" pitchFamily="18" charset="0"/>
                <a:cs typeface="Times New Roman" panose="02020603050405020304" pitchFamily="18" charset="0"/>
              </a:rPr>
              <a:t>h</a:t>
            </a:r>
            <a:r>
              <a:rPr lang="en-US" sz="1400" b="0" i="0" dirty="0" smtClean="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in the range 25–63% of maximal oxygen uptake (</a:t>
            </a:r>
            <a:r>
              <a:rPr lang="en-US" sz="1400" b="0" i="0" dirty="0" err="1" smtClean="0">
                <a:solidFill>
                  <a:srgbClr val="242021"/>
                </a:solidFill>
                <a:effectLst/>
                <a:latin typeface="Times New Roman" panose="02020603050405020304" pitchFamily="18" charset="0"/>
                <a:cs typeface="Times New Roman" panose="02020603050405020304" pitchFamily="18" charset="0"/>
              </a:rPr>
              <a:t>Boileau</a:t>
            </a:r>
            <a:r>
              <a:rPr lang="en-US" sz="1400" b="0" i="0" dirty="0" smtClean="0">
                <a:solidFill>
                  <a:srgbClr val="242021"/>
                </a:solidFill>
                <a:effectLst/>
                <a:latin typeface="Times New Roman" panose="02020603050405020304" pitchFamily="18" charset="0"/>
                <a:cs typeface="Times New Roman" panose="02020603050405020304" pitchFamily="18" charset="0"/>
              </a:rPr>
              <a:t> et al., 1983; </a:t>
            </a:r>
            <a:r>
              <a:rPr lang="en-US" sz="1400" b="0" i="0" dirty="0" err="1" smtClean="0">
                <a:solidFill>
                  <a:srgbClr val="242021"/>
                </a:solidFill>
                <a:effectLst/>
                <a:latin typeface="Times New Roman" panose="02020603050405020304" pitchFamily="18" charset="0"/>
                <a:cs typeface="Times New Roman" panose="02020603050405020304" pitchFamily="18" charset="0"/>
              </a:rPr>
              <a:t>Hermansen</a:t>
            </a: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1400" dirty="0" smtClean="0">
                <a:latin typeface="Times New Roman" panose="02020603050405020304" pitchFamily="18" charset="0"/>
                <a:cs typeface="Times New Roman" panose="02020603050405020304" pitchFamily="18" charset="0"/>
              </a:rPr>
              <a:t> </a:t>
            </a:r>
            <a:r>
              <a:rPr lang="en-US" sz="1400" b="0" i="0" dirty="0" smtClean="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1400" dirty="0" smtClean="0">
                <a:latin typeface="Times New Roman" panose="02020603050405020304" pitchFamily="18" charset="0"/>
                <a:cs typeface="Times New Roman" panose="02020603050405020304" pitchFamily="18" charset="0"/>
              </a:rPr>
              <a:t> </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3</a:t>
            </a:fld>
            <a:endParaRPr lang="en-US"/>
          </a:p>
        </p:txBody>
      </p:sp>
    </p:spTree>
    <p:extLst>
      <p:ext uri="{BB962C8B-B14F-4D97-AF65-F5344CB8AC3E}">
        <p14:creationId xmlns:p14="http://schemas.microsoft.com/office/powerpoint/2010/main" val="115591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200000"/>
              </a:lnSpc>
              <a:buFont typeface="Wingdings" panose="05000000000000000000" pitchFamily="2" charset="2"/>
              <a:buNone/>
            </a:pPr>
            <a:r>
              <a:rPr lang="en-US" sz="1200" dirty="0" smtClean="0">
                <a:latin typeface="Times New Roman" panose="02020603050405020304" pitchFamily="18" charset="0"/>
                <a:cs typeface="Times New Roman" panose="02020603050405020304" pitchFamily="18" charset="0"/>
              </a:rPr>
              <a:t>I found out that  Pyruvic </a:t>
            </a:r>
            <a:r>
              <a:rPr lang="en-US" sz="1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sz="1200" dirty="0" smtClean="0">
                <a:latin typeface="Times New Roman" panose="02020603050405020304" pitchFamily="18" charset="0"/>
                <a:cs typeface="Times New Roman" panose="02020603050405020304" pitchFamily="18" charset="0"/>
              </a:rPr>
              <a:t> I also realized that it  is produced during exercise whereby  glycogen and glucose are broken down into pyruvate, which is then converted into ATP.</a:t>
            </a:r>
            <a:r>
              <a:rPr lang="en-US" sz="1200" baseline="0" dirty="0" smtClean="0">
                <a:latin typeface="Times New Roman" panose="02020603050405020304" pitchFamily="18" charset="0"/>
                <a:cs typeface="Times New Roman" panose="02020603050405020304" pitchFamily="18" charset="0"/>
              </a:rPr>
              <a:t> </a:t>
            </a:r>
            <a:r>
              <a:rPr lang="en-US" sz="1200" dirty="0" smtClean="0">
                <a:latin typeface="Times New Roman" panose="02020603050405020304" pitchFamily="18" charset="0"/>
                <a:cs typeface="Times New Roman" panose="02020603050405020304" pitchFamily="18" charset="0"/>
              </a:rPr>
              <a:t>It can be reduced to lactic acid or join the mitochondria for oxidation (aerobic or metabolic processes involving O2) (anaerobic metabolism).</a:t>
            </a:r>
            <a:r>
              <a:rPr lang="en-US" sz="1200" baseline="0" dirty="0" smtClean="0">
                <a:latin typeface="Times New Roman" panose="02020603050405020304" pitchFamily="18" charset="0"/>
                <a:cs typeface="Times New Roman" panose="02020603050405020304" pitchFamily="18" charset="0"/>
              </a:rPr>
              <a:t> </a:t>
            </a:r>
            <a:r>
              <a:rPr lang="en-AU" sz="1200" dirty="0" smtClean="0">
                <a:latin typeface="Times New Roman" panose="02020603050405020304" pitchFamily="18" charset="0"/>
                <a:cs typeface="Times New Roman" panose="02020603050405020304" pitchFamily="18" charset="0"/>
              </a:rPr>
              <a:t>Lactic acid is a weak acid and rapidly dissociate into lactate and hydrogen ions, so there's never much lactic acid in the muscle and even less in blood </a:t>
            </a:r>
          </a:p>
        </p:txBody>
      </p:sp>
      <p:sp>
        <p:nvSpPr>
          <p:cNvPr id="4" name="Slide Number Placeholder 3"/>
          <p:cNvSpPr>
            <a:spLocks noGrp="1"/>
          </p:cNvSpPr>
          <p:nvPr>
            <p:ph type="sldNum" sz="quarter" idx="10"/>
          </p:nvPr>
        </p:nvSpPr>
        <p:spPr/>
        <p:txBody>
          <a:bodyPr/>
          <a:lstStyle/>
          <a:p>
            <a:fld id="{AE40A5DB-F94E-4B4C-B7B0-362CD1F37C73}" type="slidenum">
              <a:rPr lang="en-US" smtClean="0"/>
              <a:t>4</a:t>
            </a:fld>
            <a:endParaRPr lang="en-US"/>
          </a:p>
        </p:txBody>
      </p:sp>
    </p:spTree>
    <p:extLst>
      <p:ext uri="{BB962C8B-B14F-4D97-AF65-F5344CB8AC3E}">
        <p14:creationId xmlns:p14="http://schemas.microsoft.com/office/powerpoint/2010/main" val="4636929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a:t>
            </a:r>
            <a:r>
              <a:rPr lang="en-US" baseline="0" dirty="0" smtClean="0"/>
              <a:t> glycolysis glucose is Brocken down to pyruvate and energy . Glycolysis is a couple of reactions where 6-carbon is converted into 2 3-carbon </a:t>
            </a:r>
            <a:r>
              <a:rPr lang="en-US" baseline="0" dirty="0" err="1" smtClean="0"/>
              <a:t>keto</a:t>
            </a:r>
            <a:r>
              <a:rPr lang="en-US" baseline="0" dirty="0" smtClean="0"/>
              <a:t>-acids .</a:t>
            </a:r>
            <a:r>
              <a:rPr lang="pt-BR" sz="1200" b="1" i="0" kern="1200" dirty="0" smtClean="0">
                <a:solidFill>
                  <a:schemeClr val="tx1"/>
                </a:solidFill>
                <a:effectLst/>
                <a:latin typeface="+mn-lt"/>
                <a:ea typeface="+mn-ea"/>
                <a:cs typeface="+mn-cs"/>
              </a:rPr>
              <a:t> Glucose</a:t>
            </a:r>
            <a:r>
              <a:rPr lang="pt-BR" sz="1200" b="0" i="0" kern="1200" dirty="0" smtClean="0">
                <a:solidFill>
                  <a:schemeClr val="tx1"/>
                </a:solidFill>
                <a:effectLst/>
                <a:latin typeface="+mn-lt"/>
                <a:ea typeface="+mn-ea"/>
                <a:cs typeface="+mn-cs"/>
              </a:rPr>
              <a:t> + 2 NAD+ + 2 ADP + 2 Pi --&gt; 2 </a:t>
            </a:r>
            <a:r>
              <a:rPr lang="pt-BR" sz="1200" b="1" i="0" kern="1200" dirty="0" smtClean="0">
                <a:solidFill>
                  <a:schemeClr val="tx1"/>
                </a:solidFill>
                <a:effectLst/>
                <a:latin typeface="+mn-lt"/>
                <a:ea typeface="+mn-ea"/>
                <a:cs typeface="+mn-cs"/>
              </a:rPr>
              <a:t>Pyruvate</a:t>
            </a:r>
            <a:r>
              <a:rPr lang="pt-BR" sz="1200" b="0" i="0" kern="1200" dirty="0" smtClean="0">
                <a:solidFill>
                  <a:schemeClr val="tx1"/>
                </a:solidFill>
                <a:effectLst/>
                <a:latin typeface="+mn-lt"/>
                <a:ea typeface="+mn-ea"/>
                <a:cs typeface="+mn-cs"/>
              </a:rPr>
              <a:t> + 2 NADH + 2 H+ + 2 ATP + 2 H2O).</a:t>
            </a:r>
            <a:r>
              <a:rPr lang="pt-BR" sz="1200" b="0" i="0" kern="1200" baseline="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Physiol</a:t>
            </a:r>
            <a:r>
              <a:rPr lang="en-US" sz="1200" b="0" i="0" kern="1200" smtClean="0">
                <a:solidFill>
                  <a:schemeClr val="tx1"/>
                </a:solidFill>
                <a:effectLst/>
                <a:latin typeface="+mn-lt"/>
                <a:ea typeface="+mn-ea"/>
                <a:cs typeface="+mn-cs"/>
              </a:rPr>
              <a:t>,</a:t>
            </a:r>
            <a:r>
              <a:rPr lang="en-US" sz="1200" b="0" i="0" kern="1200" baseline="0" smtClean="0">
                <a:solidFill>
                  <a:schemeClr val="tx1"/>
                </a:solidFill>
                <a:effectLst/>
                <a:latin typeface="+mn-lt"/>
                <a:ea typeface="+mn-ea"/>
                <a:cs typeface="+mn-cs"/>
              </a:rPr>
              <a:t> </a:t>
            </a:r>
            <a:r>
              <a:rPr lang="en-US" sz="1200" b="0" i="0" kern="1200" smtClean="0">
                <a:solidFill>
                  <a:schemeClr val="tx1"/>
                </a:solidFill>
                <a:effectLst/>
                <a:latin typeface="+mn-lt"/>
                <a:ea typeface="+mn-ea"/>
                <a:cs typeface="+mn-cs"/>
              </a:rPr>
              <a:t>2019)</a:t>
            </a:r>
            <a:r>
              <a:rPr lang="pt-BR" sz="1200" b="0" i="0" kern="1200" baseline="0" dirty="0" smtClean="0">
                <a:solidFill>
                  <a:schemeClr val="tx1"/>
                </a:solidFill>
                <a:effectLst/>
                <a:latin typeface="+mn-lt"/>
                <a:ea typeface="+mn-ea"/>
                <a:cs typeface="+mn-cs"/>
              </a:rPr>
              <a:t>The forme of glucause used in this glycolysis is 6-phospate(</a:t>
            </a:r>
            <a:r>
              <a:rPr lang="en-US" sz="1200" b="0" i="0" kern="1200" dirty="0" err="1" smtClean="0">
                <a:solidFill>
                  <a:schemeClr val="tx1"/>
                </a:solidFill>
                <a:effectLst/>
                <a:latin typeface="+mn-lt"/>
                <a:ea typeface="+mn-ea"/>
                <a:cs typeface="+mn-cs"/>
              </a:rPr>
              <a:t>Oncol</a:t>
            </a:r>
            <a:r>
              <a:rPr lang="en-US" sz="1200" b="0" i="0" kern="1200" dirty="0" smtClean="0">
                <a:solidFill>
                  <a:schemeClr val="tx1"/>
                </a:solidFill>
                <a:effectLst/>
                <a:latin typeface="+mn-lt"/>
                <a:ea typeface="+mn-ea"/>
                <a:cs typeface="+mn-cs"/>
              </a:rPr>
              <a:t> L,2019)</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5</a:t>
            </a:fld>
            <a:endParaRPr lang="en-US"/>
          </a:p>
        </p:txBody>
      </p:sp>
    </p:spTree>
    <p:extLst>
      <p:ext uri="{BB962C8B-B14F-4D97-AF65-F5344CB8AC3E}">
        <p14:creationId xmlns:p14="http://schemas.microsoft.com/office/powerpoint/2010/main" val="2290658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animals, pyruvate which is formed from glucose turns into lactic acid.in this case, there is one 6-carbon glucose molecule and 2NAD+ molecules</a:t>
            </a:r>
            <a:r>
              <a:rPr lang="en-US" sz="1200" b="0" i="0" kern="1200" dirty="0" smtClean="0">
                <a:solidFill>
                  <a:schemeClr val="tx1"/>
                </a:solidFill>
                <a:effectLst/>
                <a:latin typeface="+mn-lt"/>
                <a:ea typeface="+mn-ea"/>
                <a:cs typeface="+mn-cs"/>
              </a:rPr>
              <a:t> (</a:t>
            </a:r>
            <a:r>
              <a:rPr lang="en-US" sz="1200" b="0" i="1" kern="1200" dirty="0" err="1" smtClean="0">
                <a:solidFill>
                  <a:schemeClr val="tx1"/>
                </a:solidFill>
                <a:effectLst/>
                <a:latin typeface="+mn-lt"/>
                <a:ea typeface="+mn-ea"/>
                <a:cs typeface="+mn-cs"/>
              </a:rPr>
              <a:t>Abedon</a:t>
            </a:r>
            <a:r>
              <a:rPr lang="en-US" sz="1200" b="0" i="1" kern="1200" dirty="0" smtClean="0">
                <a:solidFill>
                  <a:schemeClr val="tx1"/>
                </a:solidFill>
                <a:effectLst/>
                <a:latin typeface="+mn-lt"/>
                <a:ea typeface="+mn-ea"/>
                <a:cs typeface="+mn-cs"/>
              </a:rPr>
              <a:t>  S,1998)</a:t>
            </a:r>
            <a:r>
              <a:rPr lang="en-US" baseline="0" dirty="0" smtClean="0"/>
              <a:t>. There also exists 2 phosphates which attach to the ends of molecule of glucose and glucose splits into 2 3-pyruvate precursors. Here, the molecules of NAD+ are converted to 2NADH  and also a more phosphate group attach to carbons. Here, the ADP takes the phosphates and 2 ATP  molecules is created.</a:t>
            </a:r>
            <a:r>
              <a:rPr lang="en-US" sz="1200" b="0" i="0" kern="1200" dirty="0" smtClean="0">
                <a:solidFill>
                  <a:schemeClr val="tx1"/>
                </a:solidFill>
                <a:effectLst/>
                <a:latin typeface="+mn-lt"/>
                <a:ea typeface="+mn-ea"/>
                <a:cs typeface="+mn-cs"/>
              </a:rPr>
              <a:t> (</a:t>
            </a:r>
            <a:r>
              <a:rPr lang="en-US" sz="1200" b="0" i="0" kern="1200" dirty="0" err="1" smtClean="0">
                <a:solidFill>
                  <a:schemeClr val="tx1"/>
                </a:solidFill>
                <a:effectLst/>
                <a:latin typeface="+mn-lt"/>
                <a:ea typeface="+mn-ea"/>
                <a:cs typeface="+mn-cs"/>
              </a:rPr>
              <a:t>Benninga</a:t>
            </a:r>
            <a:r>
              <a:rPr lang="en-US" sz="1200" b="0" i="0" kern="1200" dirty="0" smtClean="0">
                <a:solidFill>
                  <a:schemeClr val="tx1"/>
                </a:solidFill>
                <a:effectLst/>
                <a:latin typeface="+mn-lt"/>
                <a:ea typeface="+mn-ea"/>
                <a:cs typeface="+mn-cs"/>
              </a:rPr>
              <a:t> H 1990)</a:t>
            </a: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6</a:t>
            </a:fld>
            <a:endParaRPr lang="en-US"/>
          </a:p>
        </p:txBody>
      </p:sp>
    </p:spTree>
    <p:extLst>
      <p:ext uri="{BB962C8B-B14F-4D97-AF65-F5344CB8AC3E}">
        <p14:creationId xmlns:p14="http://schemas.microsoft.com/office/powerpoint/2010/main" val="31009574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solidFill>
                  <a:srgbClr val="202124"/>
                </a:solidFill>
                <a:effectLst/>
                <a:latin typeface="Times New Roman" panose="02020603050405020304" pitchFamily="18" charset="0"/>
                <a:cs typeface="Times New Roman" panose="02020603050405020304" pitchFamily="18" charset="0"/>
              </a:rPr>
              <a:t>In my research I found out that Lactate is produced from pyruvate only under anaerobic conditions. The glycolytic pathway produces pyruvate, which in the presence of oxygen will be further metabolized in the citric acid cycle to produce NADH and FADH</a:t>
            </a:r>
            <a:r>
              <a:rPr lang="en-US" sz="1200" i="0" baseline="-25000" dirty="0" smtClean="0">
                <a:solidFill>
                  <a:srgbClr val="202124"/>
                </a:solidFill>
                <a:effectLst/>
                <a:latin typeface="Times New Roman" panose="02020603050405020304" pitchFamily="18" charset="0"/>
                <a:cs typeface="Times New Roman" panose="02020603050405020304" pitchFamily="18" charset="0"/>
              </a:rPr>
              <a:t>2</a:t>
            </a:r>
            <a:r>
              <a:rPr lang="en-US" sz="1200" i="0" dirty="0" smtClean="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sz="1200" dirty="0" smtClean="0">
                <a:latin typeface="Times New Roman" panose="02020603050405020304" pitchFamily="18" charset="0"/>
                <a:cs typeface="Times New Roman" panose="02020603050405020304" pitchFamily="18" charset="0"/>
              </a:rPr>
              <a:t> In the process of glycolysis, a net profit of two ATP was produced, two NAD+ were reduced to two NADH + H+, and glucose was split into two pyruvate molecules. When oxygen is not present, pyruvate will undergo a process called fermentation. I realized that In the process of fermentation the NADH + H+ from glycolysis will be recycled back to NAD+ so that glycolysis can continue. </a:t>
            </a:r>
            <a:endParaRPr lang="en-KE" sz="1200" dirty="0" smtClean="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AE40A5DB-F94E-4B4C-B7B0-362CD1F37C73}" type="slidenum">
              <a:rPr lang="en-US" smtClean="0"/>
              <a:t>7</a:t>
            </a:fld>
            <a:endParaRPr lang="en-US"/>
          </a:p>
        </p:txBody>
      </p:sp>
    </p:spTree>
    <p:extLst>
      <p:ext uri="{BB962C8B-B14F-4D97-AF65-F5344CB8AC3E}">
        <p14:creationId xmlns:p14="http://schemas.microsoft.com/office/powerpoint/2010/main" val="2689425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dirty="0" smtClean="0">
                <a:solidFill>
                  <a:srgbClr val="000000"/>
                </a:solidFill>
                <a:latin typeface="Times New Roman" panose="02020603050405020304" pitchFamily="18" charset="0"/>
              </a:rPr>
              <a:t>I came to find out that L</a:t>
            </a:r>
            <a:r>
              <a:rPr lang="en-US" sz="1200" b="0" i="0" dirty="0" smtClean="0">
                <a:solidFill>
                  <a:srgbClr val="000000"/>
                </a:solidFill>
                <a:effectLst/>
                <a:latin typeface="Times New Roman" panose="02020603050405020304" pitchFamily="18" charset="0"/>
              </a:rPr>
              <a:t>actic acidosis is attributed to anaerobic glycolysis due to inadequate oxygen delivery. However, it has become clear that the mechanism of </a:t>
            </a:r>
            <a:r>
              <a:rPr lang="en-US" sz="1200" b="0" i="0" dirty="0" err="1" smtClean="0">
                <a:solidFill>
                  <a:srgbClr val="000000"/>
                </a:solidFill>
                <a:effectLst/>
                <a:latin typeface="Times New Roman" panose="02020603050405020304" pitchFamily="18" charset="0"/>
              </a:rPr>
              <a:t>hyperlactemia</a:t>
            </a:r>
            <a:r>
              <a:rPr lang="en-US" sz="1200" b="0" i="0" dirty="0" smtClean="0">
                <a:solidFill>
                  <a:srgbClr val="000000"/>
                </a:solidFill>
                <a:effectLst/>
                <a:latin typeface="Times New Roman" panose="02020603050405020304" pitchFamily="18" charset="0"/>
              </a:rPr>
              <a:t>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sz="1200" b="0" i="0" baseline="30000" dirty="0" smtClean="0">
                <a:solidFill>
                  <a:srgbClr val="000000"/>
                </a:solidFill>
                <a:effectLst/>
                <a:latin typeface="Times New Roman" panose="02020603050405020304" pitchFamily="18" charset="0"/>
              </a:rPr>
              <a:t>+</a:t>
            </a:r>
            <a:r>
              <a:rPr lang="en-US" sz="1200" b="0" i="0" dirty="0" smtClean="0">
                <a:solidFill>
                  <a:srgbClr val="000000"/>
                </a:solidFill>
                <a:effectLst/>
                <a:latin typeface="Times New Roman" panose="02020603050405020304" pitchFamily="18" charset="0"/>
              </a:rPr>
              <a:t>, K</a:t>
            </a:r>
            <a:r>
              <a:rPr lang="en-US" sz="1200" b="0" i="0" baseline="30000" dirty="0" smtClean="0">
                <a:solidFill>
                  <a:srgbClr val="000000"/>
                </a:solidFill>
                <a:effectLst/>
                <a:latin typeface="Times New Roman" panose="02020603050405020304" pitchFamily="18" charset="0"/>
              </a:rPr>
              <a:t>+</a:t>
            </a:r>
            <a:r>
              <a:rPr lang="en-US" sz="1200" b="0" i="0" dirty="0" smtClean="0">
                <a:solidFill>
                  <a:srgbClr val="000000"/>
                </a:solidFill>
                <a:effectLst/>
                <a:latin typeface="Times New Roman" panose="02020603050405020304" pitchFamily="18" charset="0"/>
              </a:rPr>
              <a:t>-ATPase activity and not to anaerobic glycolysis from </a:t>
            </a:r>
            <a:r>
              <a:rPr lang="en-US" sz="1200" b="0" i="0" dirty="0" err="1" smtClean="0">
                <a:solidFill>
                  <a:srgbClr val="000000"/>
                </a:solidFill>
                <a:effectLst/>
                <a:latin typeface="Times New Roman" panose="02020603050405020304" pitchFamily="18" charset="0"/>
              </a:rPr>
              <a:t>hypoperfusion</a:t>
            </a:r>
            <a:r>
              <a:rPr lang="en-US" sz="1200" b="0" i="0" dirty="0" smtClean="0">
                <a:solidFill>
                  <a:srgbClr val="000000"/>
                </a:solidFill>
                <a:effectLst/>
                <a:latin typeface="Times New Roman" panose="02020603050405020304" pitchFamily="18" charset="0"/>
              </a:rPr>
              <a:t>, and warned that continued attempts at resuscitation targeting lactate levels could lead to unnecessary blood transfusion and use of inotropic agents. Gutierrez et al. emphasized that the etiology of prolonged lactic acidosis in sepsis is often multifactorial, making it an unreliable marker of oxygen debt and inadequate resuscitation. </a:t>
            </a:r>
            <a:endParaRPr lang="en-KE" sz="1200" dirty="0" smtClean="0"/>
          </a:p>
        </p:txBody>
      </p:sp>
      <p:sp>
        <p:nvSpPr>
          <p:cNvPr id="4" name="Slide Number Placeholder 3"/>
          <p:cNvSpPr>
            <a:spLocks noGrp="1"/>
          </p:cNvSpPr>
          <p:nvPr>
            <p:ph type="sldNum" sz="quarter" idx="10"/>
          </p:nvPr>
        </p:nvSpPr>
        <p:spPr/>
        <p:txBody>
          <a:bodyPr/>
          <a:lstStyle/>
          <a:p>
            <a:fld id="{AE40A5DB-F94E-4B4C-B7B0-362CD1F37C73}" type="slidenum">
              <a:rPr lang="en-US" smtClean="0"/>
              <a:t>8</a:t>
            </a:fld>
            <a:endParaRPr lang="en-US"/>
          </a:p>
        </p:txBody>
      </p:sp>
    </p:spTree>
    <p:extLst>
      <p:ext uri="{BB962C8B-B14F-4D97-AF65-F5344CB8AC3E}">
        <p14:creationId xmlns:p14="http://schemas.microsoft.com/office/powerpoint/2010/main" val="17249087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I also came to know that when the enzyme lactase binds to the disaccharide lactose, its active sites cleave lactose into its two constituent sugars: glucose and galactose. Glucose and galactose are then free to be absorbed through the intestinal epithelial cells and transported into the bloodstream.</a:t>
            </a:r>
            <a:r>
              <a:rPr lang="en-US" sz="1200" i="0" baseline="0" dirty="0" smtClean="0">
                <a:effectLst/>
                <a:latin typeface="Times New Roman" panose="02020603050405020304" pitchFamily="18" charset="0"/>
                <a:cs typeface="Times New Roman" panose="02020603050405020304" pitchFamily="18" charset="0"/>
              </a:rPr>
              <a:t> </a:t>
            </a:r>
            <a:r>
              <a:rPr lang="en-US" sz="1200" i="0" dirty="0" smtClean="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p:txBody>
      </p:sp>
      <p:sp>
        <p:nvSpPr>
          <p:cNvPr id="4" name="Slide Number Placeholder 3"/>
          <p:cNvSpPr>
            <a:spLocks noGrp="1"/>
          </p:cNvSpPr>
          <p:nvPr>
            <p:ph type="sldNum" sz="quarter" idx="10"/>
          </p:nvPr>
        </p:nvSpPr>
        <p:spPr/>
        <p:txBody>
          <a:bodyPr/>
          <a:lstStyle/>
          <a:p>
            <a:fld id="{AE40A5DB-F94E-4B4C-B7B0-362CD1F37C73}" type="slidenum">
              <a:rPr lang="en-US" smtClean="0"/>
              <a:t>9</a:t>
            </a:fld>
            <a:endParaRPr lang="en-US"/>
          </a:p>
        </p:txBody>
      </p:sp>
    </p:spTree>
    <p:extLst>
      <p:ext uri="{BB962C8B-B14F-4D97-AF65-F5344CB8AC3E}">
        <p14:creationId xmlns:p14="http://schemas.microsoft.com/office/powerpoint/2010/main" val="19849926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buFont typeface="Wingdings" panose="05000000000000000000" pitchFamily="2" charset="2"/>
              <a:buNone/>
            </a:pPr>
            <a:r>
              <a:rPr lang="en-US" sz="1200" i="0" strike="noStrike" dirty="0" smtClean="0">
                <a:effectLst/>
                <a:latin typeface="Times New Roman" panose="02020603050405020304" pitchFamily="18" charset="0"/>
                <a:cs typeface="Times New Roman" panose="02020603050405020304" pitchFamily="18" charset="0"/>
              </a:rPr>
              <a:t>I came to know that the Lactic acid  produced from pyruvate </a:t>
            </a:r>
            <a:r>
              <a:rPr lang="en-US" sz="1200" dirty="0" smtClean="0">
                <a:latin typeface="Times New Roman" panose="02020603050405020304" pitchFamily="18" charset="0"/>
                <a:cs typeface="Times New Roman" panose="02020603050405020304" pitchFamily="18" charset="0"/>
              </a:rPr>
              <a:t>produced </a:t>
            </a:r>
            <a:r>
              <a:rPr lang="en-US" sz="1200" i="0" strike="noStrike" dirty="0" smtClean="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200000"/>
              </a:lnSpc>
              <a:buFont typeface="Wingdings" panose="05000000000000000000" pitchFamily="2" charset="2"/>
              <a:buNone/>
            </a:pPr>
            <a:r>
              <a:rPr lang="en-US" sz="1200" i="0" dirty="0" smtClean="0">
                <a:effectLst/>
                <a:latin typeface="Times New Roman" panose="02020603050405020304" pitchFamily="18" charset="0"/>
                <a:cs typeface="Times New Roman" panose="02020603050405020304" pitchFamily="18" charset="0"/>
              </a:rPr>
              <a:t>It is then converted back into glucose via a process known as gluconeogenesis in the liver. This glucose is then free to enter the bloodstream to be used again or can be stored in the liver for future use.</a:t>
            </a:r>
            <a:r>
              <a:rPr lang="en-US" sz="1200" i="0" baseline="0" dirty="0" smtClean="0">
                <a:effectLst/>
                <a:latin typeface="Times New Roman" panose="02020603050405020304" pitchFamily="18" charset="0"/>
                <a:cs typeface="Times New Roman" panose="02020603050405020304" pitchFamily="18" charset="0"/>
              </a:rPr>
              <a:t> </a:t>
            </a:r>
            <a:r>
              <a:rPr lang="en-US" sz="1200" i="0" dirty="0" smtClean="0">
                <a:effectLst/>
                <a:latin typeface="Times New Roman" panose="02020603050405020304" pitchFamily="18" charset="0"/>
                <a:cs typeface="Times New Roman" panose="02020603050405020304" pitchFamily="18" charset="0"/>
              </a:rPr>
              <a:t>Be metabolized by certain cells in the body as a direct fuel source.</a:t>
            </a:r>
          </a:p>
        </p:txBody>
      </p:sp>
      <p:sp>
        <p:nvSpPr>
          <p:cNvPr id="4" name="Slide Number Placeholder 3"/>
          <p:cNvSpPr>
            <a:spLocks noGrp="1"/>
          </p:cNvSpPr>
          <p:nvPr>
            <p:ph type="sldNum" sz="quarter" idx="10"/>
          </p:nvPr>
        </p:nvSpPr>
        <p:spPr/>
        <p:txBody>
          <a:bodyPr/>
          <a:lstStyle/>
          <a:p>
            <a:fld id="{AE40A5DB-F94E-4B4C-B7B0-362CD1F37C73}" type="slidenum">
              <a:rPr lang="en-US" smtClean="0"/>
              <a:t>10</a:t>
            </a:fld>
            <a:endParaRPr lang="en-US"/>
          </a:p>
        </p:txBody>
      </p:sp>
    </p:spTree>
    <p:extLst>
      <p:ext uri="{BB962C8B-B14F-4D97-AF65-F5344CB8AC3E}">
        <p14:creationId xmlns:p14="http://schemas.microsoft.com/office/powerpoint/2010/main" val="687244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178182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46967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06152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8707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7641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692899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537762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87748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242485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05744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3018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8" name="Footer Placeholder 7"/>
          <p:cNvSpPr>
            <a:spLocks noGrp="1"/>
          </p:cNvSpPr>
          <p:nvPr>
            <p:ph type="ftr" sz="quarter" idx="11"/>
          </p:nvPr>
        </p:nvSpPr>
        <p:spPr/>
        <p:txBody>
          <a:bodyPr/>
          <a:lstStyle/>
          <a:p>
            <a:endParaRPr lang="en-KE" dirty="0"/>
          </a:p>
        </p:txBody>
      </p:sp>
      <p:sp>
        <p:nvSpPr>
          <p:cNvPr id="9" name="Slide Number Placeholder 8"/>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0142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4" name="Footer Placeholder 3"/>
          <p:cNvSpPr>
            <a:spLocks noGrp="1"/>
          </p:cNvSpPr>
          <p:nvPr>
            <p:ph type="ftr" sz="quarter" idx="11"/>
          </p:nvPr>
        </p:nvSpPr>
        <p:spPr/>
        <p:txBody>
          <a:bodyPr/>
          <a:lstStyle/>
          <a:p>
            <a:endParaRPr lang="en-KE" dirty="0"/>
          </a:p>
        </p:txBody>
      </p:sp>
      <p:sp>
        <p:nvSpPr>
          <p:cNvPr id="5" name="Slide Number Placeholder 4"/>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838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3" name="Footer Placeholder 2"/>
          <p:cNvSpPr>
            <a:spLocks noGrp="1"/>
          </p:cNvSpPr>
          <p:nvPr>
            <p:ph type="ftr" sz="quarter" idx="11"/>
          </p:nvPr>
        </p:nvSpPr>
        <p:spPr/>
        <p:txBody>
          <a:bodyPr/>
          <a:lstStyle/>
          <a:p>
            <a:endParaRPr lang="en-KE" dirty="0"/>
          </a:p>
        </p:txBody>
      </p:sp>
      <p:sp>
        <p:nvSpPr>
          <p:cNvPr id="4" name="Slide Number Placeholder 3"/>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49531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37430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06/05/2021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318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4F31AC-2A75-468E-8761-4B7B1EF46A21}" type="datetimeFigureOut">
              <a:rPr lang="en-KE" smtClean="0"/>
              <a:t>06/05/2021</a:t>
            </a:fld>
            <a:endParaRPr lang="en-KE"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4457F-5FE5-42DC-B98E-7BAB09F311A8}" type="slidenum">
              <a:rPr lang="en-KE" smtClean="0"/>
              <a:t>‹#›</a:t>
            </a:fld>
            <a:endParaRPr lang="en-KE" dirty="0"/>
          </a:p>
        </p:txBody>
      </p:sp>
    </p:spTree>
    <p:extLst>
      <p:ext uri="{BB962C8B-B14F-4D97-AF65-F5344CB8AC3E}">
        <p14:creationId xmlns:p14="http://schemas.microsoft.com/office/powerpoint/2010/main" val="3911094337"/>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8085" y="1374915"/>
            <a:ext cx="9591870" cy="2054085"/>
          </a:xfrm>
        </p:spPr>
        <p:txBody>
          <a:bodyPr/>
          <a:lstStyle/>
          <a:p>
            <a:r>
              <a:rPr lang="en-US" sz="3200" dirty="0" smtClean="0">
                <a:latin typeface="Times New Roman" panose="02020603050405020304" pitchFamily="18" charset="0"/>
                <a:cs typeface="Times New Roman" panose="02020603050405020304" pitchFamily="18" charset="0"/>
              </a:rPr>
              <a:t>WHAT ROLE DOES RECOVERY EXERCISE INTENSITY HAVE ON POST-EXERCISE BLOOD LACTATE CLEARANCE?</a:t>
            </a:r>
            <a:endParaRPr lang="en-US" sz="32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507067" y="4050833"/>
            <a:ext cx="8439366" cy="1096899"/>
          </a:xfrm>
        </p:spPr>
        <p:txBody>
          <a:bodyPr/>
          <a:lstStyle/>
          <a:p>
            <a:r>
              <a:rPr lang="en-US" dirty="0" smtClean="0"/>
              <a:t>By Student Name</a:t>
            </a:r>
            <a:endParaRPr lang="en-US" dirty="0"/>
          </a:p>
        </p:txBody>
      </p:sp>
    </p:spTree>
    <p:extLst>
      <p:ext uri="{BB962C8B-B14F-4D97-AF65-F5344CB8AC3E}">
        <p14:creationId xmlns:p14="http://schemas.microsoft.com/office/powerpoint/2010/main" val="6124599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C8B449-9D88-450B-ABCA-7FD96F40B1C3}"/>
              </a:ext>
            </a:extLst>
          </p:cNvPr>
          <p:cNvSpPr>
            <a:spLocks noGrp="1"/>
          </p:cNvSpPr>
          <p:nvPr>
            <p:ph type="title"/>
          </p:nvPr>
        </p:nvSpPr>
        <p:spPr>
          <a:xfrm>
            <a:off x="1363717" y="396970"/>
            <a:ext cx="8135125" cy="858624"/>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LACTATE CLEARANCE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300FF3A5-1B05-4BD8-B761-5C0567E241DB}"/>
              </a:ext>
            </a:extLst>
          </p:cNvPr>
          <p:cNvSpPr>
            <a:spLocks noGrp="1"/>
          </p:cNvSpPr>
          <p:nvPr>
            <p:ph idx="1"/>
          </p:nvPr>
        </p:nvSpPr>
        <p:spPr>
          <a:xfrm>
            <a:off x="522652" y="1015703"/>
            <a:ext cx="9631282" cy="4948369"/>
          </a:xfrm>
        </p:spPr>
        <p:txBody>
          <a:bodyPr>
            <a:normAutofit/>
          </a:bodyPr>
          <a:lstStyle/>
          <a:p>
            <a:pPr marL="0" indent="0">
              <a:lnSpc>
                <a:spcPct val="200000"/>
              </a:lnSpc>
              <a:buNone/>
            </a:pPr>
            <a:r>
              <a:rPr lang="en-US" sz="2000" i="0" strike="noStrike" dirty="0" smtClean="0">
                <a:effectLst/>
                <a:latin typeface="Times New Roman" panose="02020603050405020304" pitchFamily="18" charset="0"/>
                <a:cs typeface="Times New Roman" panose="02020603050405020304" pitchFamily="18" charset="0"/>
              </a:rPr>
              <a:t>Lactic </a:t>
            </a:r>
            <a:r>
              <a:rPr lang="en-US" sz="2000" i="0" strike="noStrike" dirty="0">
                <a:effectLst/>
                <a:latin typeface="Times New Roman" panose="02020603050405020304" pitchFamily="18" charset="0"/>
                <a:cs typeface="Times New Roman" panose="02020603050405020304" pitchFamily="18" charset="0"/>
              </a:rPr>
              <a:t>acid  produced </a:t>
            </a:r>
            <a:r>
              <a:rPr lang="en-US" sz="2000" i="0" strike="noStrike" dirty="0" smtClean="0">
                <a:effectLst/>
                <a:latin typeface="Times New Roman" panose="02020603050405020304" pitchFamily="18" charset="0"/>
                <a:cs typeface="Times New Roman" panose="02020603050405020304" pitchFamily="18" charset="0"/>
              </a:rPr>
              <a:t>awaits </a:t>
            </a:r>
            <a:r>
              <a:rPr lang="en-US" sz="2000" i="0" strike="noStrike" dirty="0">
                <a:effectLst/>
                <a:latin typeface="Times New Roman" panose="02020603050405020304" pitchFamily="18" charset="0"/>
                <a:cs typeface="Times New Roman" panose="02020603050405020304" pitchFamily="18" charset="0"/>
              </a:rPr>
              <a:t>a few possible fates. It can either </a:t>
            </a:r>
            <a:r>
              <a:rPr lang="en-US" sz="2000" i="0" strike="noStrike" dirty="0" smtClean="0">
                <a:effectLst/>
                <a:latin typeface="Times New Roman" panose="02020603050405020304" pitchFamily="18" charset="0"/>
                <a:cs typeface="Times New Roman" panose="02020603050405020304" pitchFamily="18" charset="0"/>
              </a:rPr>
              <a:t>be:</a:t>
            </a:r>
          </a:p>
          <a:p>
            <a:pPr lvl="1">
              <a:lnSpc>
                <a:spcPct val="200000"/>
              </a:lnSpc>
              <a:buFont typeface="Wingdings" panose="05000000000000000000" pitchFamily="2" charset="2"/>
              <a:buChar char="v"/>
            </a:pPr>
            <a:r>
              <a:rPr lang="en-US" sz="2000" i="0" dirty="0" smtClean="0">
                <a:effectLst/>
                <a:latin typeface="Times New Roman" panose="02020603050405020304" pitchFamily="18" charset="0"/>
                <a:cs typeface="Times New Roman" panose="02020603050405020304" pitchFamily="18" charset="0"/>
              </a:rPr>
              <a:t>Converted </a:t>
            </a:r>
            <a:r>
              <a:rPr lang="en-US" sz="2000" i="0" dirty="0">
                <a:effectLst/>
                <a:latin typeface="Times New Roman" panose="02020603050405020304" pitchFamily="18" charset="0"/>
                <a:cs typeface="Times New Roman" panose="02020603050405020304" pitchFamily="18" charset="0"/>
              </a:rPr>
              <a:t>back to pyruvate in a well-oxygenated cell ,which can then enter the mitochondria and undergo oxidative phosphorylation to yield large amounts of </a:t>
            </a:r>
            <a:r>
              <a:rPr lang="en-US" sz="2000" i="0" dirty="0" smtClean="0">
                <a:effectLst/>
                <a:latin typeface="Times New Roman" panose="02020603050405020304" pitchFamily="18" charset="0"/>
                <a:cs typeface="Times New Roman" panose="02020603050405020304" pitchFamily="18" charset="0"/>
              </a:rPr>
              <a:t>energy.</a:t>
            </a:r>
          </a:p>
          <a:p>
            <a:pPr lvl="1">
              <a:lnSpc>
                <a:spcPct val="20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M</a:t>
            </a:r>
            <a:r>
              <a:rPr lang="en-US" sz="2000" i="0" dirty="0" smtClean="0">
                <a:effectLst/>
                <a:latin typeface="Times New Roman" panose="02020603050405020304" pitchFamily="18" charset="0"/>
                <a:cs typeface="Times New Roman" panose="02020603050405020304" pitchFamily="18" charset="0"/>
              </a:rPr>
              <a:t>etabolized </a:t>
            </a:r>
            <a:r>
              <a:rPr lang="en-US" sz="2000" i="0" dirty="0">
                <a:effectLst/>
                <a:latin typeface="Times New Roman" panose="02020603050405020304" pitchFamily="18" charset="0"/>
                <a:cs typeface="Times New Roman" panose="02020603050405020304" pitchFamily="18" charset="0"/>
              </a:rPr>
              <a:t>by certain cells in the body as a direct fuel source</a:t>
            </a:r>
            <a:r>
              <a:rPr lang="en-US" sz="2000" i="0" dirty="0" smtClean="0">
                <a:effectLst/>
                <a:latin typeface="Times New Roman" panose="02020603050405020304" pitchFamily="18" charset="0"/>
                <a:cs typeface="Times New Roman" panose="02020603050405020304" pitchFamily="18" charset="0"/>
              </a:rPr>
              <a:t>.</a:t>
            </a:r>
            <a:endParaRPr lang="en-US" sz="2000" i="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4216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06BB3AE-23D7-4A95-B033-E04973A4C3F7}"/>
              </a:ext>
            </a:extLst>
          </p:cNvPr>
          <p:cNvSpPr>
            <a:spLocks noGrp="1"/>
          </p:cNvSpPr>
          <p:nvPr>
            <p:ph type="title"/>
          </p:nvPr>
        </p:nvSpPr>
        <p:spPr>
          <a:xfrm>
            <a:off x="1345324" y="365125"/>
            <a:ext cx="7989745" cy="849526"/>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	LACTATE TRANSPORTERS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A729C888-20DC-4D79-8BD0-EBA77C6F46E3}"/>
              </a:ext>
            </a:extLst>
          </p:cNvPr>
          <p:cNvSpPr>
            <a:spLocks noGrp="1"/>
          </p:cNvSpPr>
          <p:nvPr>
            <p:ph idx="1"/>
          </p:nvPr>
        </p:nvSpPr>
        <p:spPr>
          <a:xfrm>
            <a:off x="914399" y="1440180"/>
            <a:ext cx="9103057" cy="4424593"/>
          </a:xfrm>
        </p:spPr>
        <p:txBody>
          <a:bodyPr>
            <a:normAutofit/>
          </a:bodyPr>
          <a:lstStyle/>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Transport of lactic acid across the plasma membrane of all cells is </a:t>
            </a:r>
            <a:r>
              <a:rPr lang="en-US" sz="2000" b="0" i="0" dirty="0" err="1" smtClean="0">
                <a:solidFill>
                  <a:srgbClr val="000000"/>
                </a:solidFill>
                <a:effectLst/>
                <a:latin typeface="Times New Roman" panose="02020603050405020304" pitchFamily="18" charset="0"/>
              </a:rPr>
              <a:t>catalysed</a:t>
            </a:r>
            <a:r>
              <a:rPr lang="en-US" sz="2000" b="0" i="0" dirty="0" smtClean="0">
                <a:solidFill>
                  <a:srgbClr val="000000"/>
                </a:solidFill>
                <a:effectLst/>
                <a:latin typeface="Times New Roman" panose="02020603050405020304" pitchFamily="18" charset="0"/>
              </a:rPr>
              <a:t> by proton-linked </a:t>
            </a:r>
            <a:r>
              <a:rPr lang="en-US" sz="2000" b="0" i="0" dirty="0" err="1" smtClean="0">
                <a:solidFill>
                  <a:srgbClr val="000000"/>
                </a:solidFill>
                <a:effectLst/>
                <a:latin typeface="Times New Roman" panose="02020603050405020304" pitchFamily="18" charset="0"/>
              </a:rPr>
              <a:t>monocarboxylate</a:t>
            </a:r>
            <a:r>
              <a:rPr lang="en-US" sz="2000" b="0" i="0" dirty="0" smtClean="0">
                <a:solidFill>
                  <a:srgbClr val="000000"/>
                </a:solidFill>
                <a:effectLst/>
                <a:latin typeface="Times New Roman" panose="02020603050405020304" pitchFamily="18" charset="0"/>
              </a:rPr>
              <a:t> transporters (MCTs). </a:t>
            </a: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MCTs are also responsible for enabling the transport of pyruvate and the ketone bodies acetoacetate, β-</a:t>
            </a:r>
            <a:r>
              <a:rPr lang="en-US" sz="2000" b="0" i="0" dirty="0" err="1" smtClean="0">
                <a:solidFill>
                  <a:srgbClr val="000000"/>
                </a:solidFill>
                <a:effectLst/>
                <a:latin typeface="Times New Roman" panose="02020603050405020304" pitchFamily="18" charset="0"/>
              </a:rPr>
              <a:t>hydroxybutyrate</a:t>
            </a:r>
            <a:r>
              <a:rPr lang="en-US" sz="2000" b="0" i="0" dirty="0" smtClean="0">
                <a:solidFill>
                  <a:srgbClr val="000000"/>
                </a:solidFill>
                <a:effectLst/>
                <a:latin typeface="Times New Roman" panose="02020603050405020304" pitchFamily="18" charset="0"/>
              </a:rPr>
              <a:t> and acetate.</a:t>
            </a:r>
            <a:endParaRPr lang="en-KE" sz="2000" dirty="0"/>
          </a:p>
        </p:txBody>
      </p:sp>
    </p:spTree>
    <p:extLst>
      <p:ext uri="{BB962C8B-B14F-4D97-AF65-F5344CB8AC3E}">
        <p14:creationId xmlns:p14="http://schemas.microsoft.com/office/powerpoint/2010/main" val="1474027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72E5B63-25DE-43A1-B375-4D4B9051CCF6}"/>
              </a:ext>
            </a:extLst>
          </p:cNvPr>
          <p:cNvSpPr>
            <a:spLocks noGrp="1"/>
          </p:cNvSpPr>
          <p:nvPr>
            <p:ph type="title"/>
          </p:nvPr>
        </p:nvSpPr>
        <p:spPr>
          <a:xfrm>
            <a:off x="2033516" y="393700"/>
            <a:ext cx="7287904" cy="916485"/>
          </a:xfrm>
        </p:spPr>
        <p:txBody>
          <a:bodyPr>
            <a:normAutofit/>
          </a:bodyPr>
          <a:lstStyle/>
          <a:p>
            <a:pPr algn="ctr"/>
            <a:r>
              <a:rPr lang="en-US" sz="3200" i="0" dirty="0">
                <a:solidFill>
                  <a:srgbClr val="729D51"/>
                </a:solidFill>
                <a:effectLst/>
                <a:latin typeface="Times New Roman" panose="02020603050405020304" pitchFamily="18" charset="0"/>
                <a:cs typeface="Times New Roman" panose="02020603050405020304" pitchFamily="18" charset="0"/>
              </a:rPr>
              <a:t>	</a:t>
            </a:r>
            <a:r>
              <a:rPr lang="en-US" sz="3200" b="1" i="0" dirty="0" smtClean="0">
                <a:solidFill>
                  <a:srgbClr val="729D51"/>
                </a:solidFill>
                <a:effectLst/>
                <a:latin typeface="Times New Roman" panose="02020603050405020304" pitchFamily="18" charset="0"/>
                <a:cs typeface="Times New Roman" panose="02020603050405020304" pitchFamily="18" charset="0"/>
              </a:rPr>
              <a:t>GLUCONEOGENESIS</a:t>
            </a:r>
            <a:r>
              <a:rPr lang="en-US" sz="3200" i="0" dirty="0" smtClean="0">
                <a:solidFill>
                  <a:srgbClr val="729D51"/>
                </a:solidFill>
                <a:effectLst/>
                <a:latin typeface="Times New Roman" panose="02020603050405020304" pitchFamily="18" charset="0"/>
                <a:cs typeface="Times New Roman" panose="02020603050405020304" pitchFamily="18" charset="0"/>
              </a:rPr>
              <a:t> </a:t>
            </a:r>
            <a:endParaRPr lang="en-KE" sz="3200" dirty="0">
              <a:solidFill>
                <a:srgbClr val="729D51"/>
              </a:solidFill>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45C5B216-1B32-4A94-B063-A8578BB0B6FB}"/>
              </a:ext>
            </a:extLst>
          </p:cNvPr>
          <p:cNvSpPr>
            <a:spLocks noGrp="1"/>
          </p:cNvSpPr>
          <p:nvPr>
            <p:ph idx="1"/>
          </p:nvPr>
        </p:nvSpPr>
        <p:spPr>
          <a:xfrm>
            <a:off x="605310" y="1714500"/>
            <a:ext cx="9398499" cy="4778374"/>
          </a:xfrm>
        </p:spPr>
        <p:txBody>
          <a:bodyPr>
            <a:normAutofit/>
          </a:bodyPr>
          <a:lstStyle/>
          <a:p>
            <a:pPr>
              <a:lnSpc>
                <a:spcPct val="200000"/>
              </a:lnSpc>
              <a:buFont typeface="Wingdings" panose="05000000000000000000" pitchFamily="2" charset="2"/>
              <a:buChar char="v"/>
            </a:pPr>
            <a:r>
              <a:rPr lang="en-US" sz="2000" dirty="0">
                <a:solidFill>
                  <a:srgbClr val="202124"/>
                </a:solidFill>
                <a:latin typeface="Times New Roman" panose="02020603050405020304" pitchFamily="18" charset="0"/>
                <a:cs typeface="Times New Roman" panose="02020603050405020304" pitchFamily="18" charset="0"/>
              </a:rPr>
              <a:t>G</a:t>
            </a:r>
            <a:r>
              <a:rPr lang="en-US" sz="2000" i="0" dirty="0" smtClean="0">
                <a:solidFill>
                  <a:srgbClr val="202124"/>
                </a:solidFill>
                <a:effectLst/>
                <a:latin typeface="Times New Roman" panose="02020603050405020304" pitchFamily="18" charset="0"/>
                <a:cs typeface="Times New Roman" panose="02020603050405020304" pitchFamily="18" charset="0"/>
              </a:rPr>
              <a:t>lucose </a:t>
            </a:r>
            <a:r>
              <a:rPr lang="en-US" sz="2000" i="0" dirty="0">
                <a:solidFill>
                  <a:srgbClr val="202124"/>
                </a:solidFill>
                <a:effectLst/>
                <a:latin typeface="Times New Roman" panose="02020603050405020304" pitchFamily="18" charset="0"/>
                <a:cs typeface="Times New Roman" panose="02020603050405020304" pitchFamily="18" charset="0"/>
              </a:rPr>
              <a:t>is the only energy source used by the </a:t>
            </a:r>
            <a:r>
              <a:rPr lang="en-US" sz="2000" i="0" dirty="0" smtClean="0">
                <a:solidFill>
                  <a:srgbClr val="202124"/>
                </a:solidFill>
                <a:effectLst/>
                <a:latin typeface="Times New Roman" panose="02020603050405020304" pitchFamily="18" charset="0"/>
                <a:cs typeface="Times New Roman" panose="02020603050405020304" pitchFamily="18" charset="0"/>
              </a:rPr>
              <a:t>brain, testes</a:t>
            </a:r>
            <a:r>
              <a:rPr lang="en-US" sz="2000" i="0" dirty="0">
                <a:solidFill>
                  <a:srgbClr val="202124"/>
                </a:solidFill>
                <a:effectLst/>
                <a:latin typeface="Times New Roman" panose="02020603050405020304" pitchFamily="18" charset="0"/>
                <a:cs typeface="Times New Roman" panose="02020603050405020304" pitchFamily="18" charset="0"/>
              </a:rPr>
              <a:t>, erythrocytes, and kidney medulla.</a:t>
            </a: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endParaRPr lang="en-US" sz="20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C6580F-C486-4893-9725-49DC0D2B6DD1}"/>
              </a:ext>
            </a:extLst>
          </p:cNvPr>
          <p:cNvSpPr>
            <a:spLocks noGrp="1"/>
          </p:cNvSpPr>
          <p:nvPr>
            <p:ph type="title"/>
          </p:nvPr>
        </p:nvSpPr>
        <p:spPr>
          <a:xfrm>
            <a:off x="838200" y="375635"/>
            <a:ext cx="8442278" cy="743481"/>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WHAT LACTIC ACID CAN DO</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2AE655D-04B6-4D6D-B666-0BC478DAD03A}"/>
              </a:ext>
            </a:extLst>
          </p:cNvPr>
          <p:cNvSpPr>
            <a:spLocks noGrp="1"/>
          </p:cNvSpPr>
          <p:nvPr>
            <p:ph idx="1"/>
          </p:nvPr>
        </p:nvSpPr>
        <p:spPr>
          <a:xfrm>
            <a:off x="668740" y="1588771"/>
            <a:ext cx="9553434" cy="4846954"/>
          </a:xfrm>
        </p:spPr>
        <p:txBody>
          <a:bodyPr>
            <a:normAutofit/>
          </a:bodyPr>
          <a:lstStyle/>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Lactate </a:t>
            </a:r>
            <a:r>
              <a:rPr lang="en-US" sz="2000" dirty="0">
                <a:latin typeface="Times New Roman" panose="02020603050405020304" pitchFamily="18" charset="0"/>
                <a:cs typeface="Times New Roman" panose="02020603050405020304" pitchFamily="18" charset="0"/>
              </a:rPr>
              <a:t>is an important source of energy in working and non-working tissue, as well as the heart, brain, liver, and kidneys.</a:t>
            </a:r>
          </a:p>
          <a:p>
            <a:pPr>
              <a:lnSpc>
                <a:spcPct val="200000"/>
              </a:lnSpc>
              <a:buFont typeface="Wingdings" panose="05000000000000000000" pitchFamily="2" charset="2"/>
              <a:buChar char="v"/>
            </a:pPr>
            <a:r>
              <a:rPr lang="en-AU" sz="2000" dirty="0">
                <a:latin typeface="Times New Roman" panose="02020603050405020304" pitchFamily="18" charset="0"/>
                <a:cs typeface="Times New Roman" panose="02020603050405020304" pitchFamily="18" charset="0"/>
              </a:rPr>
              <a:t>The cause of delayed onset muscle soreness (DOMS) is multifaceted, however does not include lactic acid or lactate </a:t>
            </a:r>
          </a:p>
          <a:p>
            <a:pPr>
              <a:lnSpc>
                <a:spcPct val="200000"/>
              </a:lnSpc>
              <a:buFont typeface="Wingdings" panose="05000000000000000000" pitchFamily="2" charset="2"/>
              <a:buChar char="v"/>
            </a:pPr>
            <a:r>
              <a:rPr lang="en-AU" sz="2000" dirty="0">
                <a:latin typeface="Times New Roman" panose="02020603050405020304" pitchFamily="18" charset="0"/>
                <a:cs typeface="Times New Roman" panose="02020603050405020304" pitchFamily="18" charset="0"/>
              </a:rPr>
              <a:t>Lactate threshold is measurable and trainable variable that can help to monitor training adaptation </a:t>
            </a:r>
          </a:p>
        </p:txBody>
      </p:sp>
    </p:spTree>
    <p:extLst>
      <p:ext uri="{BB962C8B-B14F-4D97-AF65-F5344CB8AC3E}">
        <p14:creationId xmlns:p14="http://schemas.microsoft.com/office/powerpoint/2010/main" val="3685557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3BDA2E8-0712-48C7-9FD4-91A191549C24}"/>
              </a:ext>
            </a:extLst>
          </p:cNvPr>
          <p:cNvSpPr>
            <a:spLocks noGrp="1"/>
          </p:cNvSpPr>
          <p:nvPr>
            <p:ph type="title"/>
          </p:nvPr>
        </p:nvSpPr>
        <p:spPr>
          <a:xfrm>
            <a:off x="838200" y="365125"/>
            <a:ext cx="8592403" cy="1453165"/>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EFFECT OF EXERCISE INTENSITY IN LACTATE CLEARANCE.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9046FED7-8286-4A37-B1DC-7BECEEBFFC5D}"/>
              </a:ext>
            </a:extLst>
          </p:cNvPr>
          <p:cNvSpPr>
            <a:spLocks noGrp="1"/>
          </p:cNvSpPr>
          <p:nvPr>
            <p:ph idx="1"/>
          </p:nvPr>
        </p:nvSpPr>
        <p:spPr>
          <a:xfrm>
            <a:off x="491319" y="1748790"/>
            <a:ext cx="9294126" cy="4428173"/>
          </a:xfrm>
        </p:spPr>
        <p:txBody>
          <a:bodyPr>
            <a:normAutofit/>
          </a:bodyPr>
          <a:lstStyle/>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As</a:t>
            </a:r>
            <a:r>
              <a:rPr lang="en-US" sz="2000" i="0" dirty="0">
                <a:solidFill>
                  <a:srgbClr val="202124"/>
                </a:solidFill>
                <a:effectLst/>
                <a:latin typeface="Times New Roman" panose="02020603050405020304" pitchFamily="18" charset="0"/>
                <a:cs typeface="Times New Roman" panose="02020603050405020304" pitchFamily="18" charset="0"/>
              </a:rPr>
              <a:t> exercise intensity </a:t>
            </a:r>
            <a:r>
              <a:rPr lang="en-US" sz="2000" i="0" dirty="0" smtClean="0">
                <a:solidFill>
                  <a:srgbClr val="202124"/>
                </a:solidFill>
                <a:effectLst/>
                <a:latin typeface="Times New Roman" panose="02020603050405020304" pitchFamily="18" charset="0"/>
                <a:cs typeface="Times New Roman" panose="02020603050405020304" pitchFamily="18" charset="0"/>
              </a:rPr>
              <a:t>increases</a:t>
            </a:r>
            <a:r>
              <a:rPr lang="en-US" sz="2000" dirty="0" smtClean="0">
                <a:solidFill>
                  <a:srgbClr val="202124"/>
                </a:solidFill>
                <a:latin typeface="Times New Roman" panose="02020603050405020304" pitchFamily="18" charset="0"/>
                <a:cs typeface="Times New Roman" panose="02020603050405020304" pitchFamily="18" charset="0"/>
              </a:rPr>
              <a:t>, there reaches a break</a:t>
            </a:r>
            <a:r>
              <a:rPr lang="en-US" sz="2000" i="0" dirty="0" smtClean="0">
                <a:solidFill>
                  <a:srgbClr val="202124"/>
                </a:solidFill>
                <a:effectLst/>
                <a:latin typeface="Times New Roman" panose="02020603050405020304" pitchFamily="18" charset="0"/>
                <a:cs typeface="Times New Roman" panose="02020603050405020304" pitchFamily="18" charset="0"/>
              </a:rPr>
              <a:t> point where blood </a:t>
            </a:r>
            <a:r>
              <a:rPr lang="en-US" sz="2000" i="0" dirty="0">
                <a:solidFill>
                  <a:srgbClr val="202124"/>
                </a:solidFill>
                <a:effectLst/>
                <a:latin typeface="Times New Roman" panose="02020603050405020304" pitchFamily="18" charset="0"/>
                <a:cs typeface="Times New Roman" panose="02020603050405020304" pitchFamily="18" charset="0"/>
              </a:rPr>
              <a:t>lactate </a:t>
            </a:r>
            <a:r>
              <a:rPr lang="en-US" sz="2000" i="0" dirty="0" smtClean="0">
                <a:solidFill>
                  <a:srgbClr val="202124"/>
                </a:solidFill>
                <a:effectLst/>
                <a:latin typeface="Times New Roman" panose="02020603050405020304" pitchFamily="18" charset="0"/>
                <a:cs typeface="Times New Roman" panose="02020603050405020304" pitchFamily="18" charset="0"/>
              </a:rPr>
              <a:t>production exceeds clearance. </a:t>
            </a:r>
          </a:p>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This </a:t>
            </a:r>
            <a:r>
              <a:rPr lang="en-US" sz="2000" i="0" dirty="0">
                <a:solidFill>
                  <a:srgbClr val="202124"/>
                </a:solidFill>
                <a:effectLst/>
                <a:latin typeface="Times New Roman" panose="02020603050405020304" pitchFamily="18" charset="0"/>
                <a:cs typeface="Times New Roman" panose="02020603050405020304" pitchFamily="18" charset="0"/>
              </a:rPr>
              <a:t>is often referred to as the lactate threshold (</a:t>
            </a:r>
            <a:r>
              <a:rPr lang="en-US" sz="2000" i="0" dirty="0" smtClean="0">
                <a:solidFill>
                  <a:srgbClr val="202124"/>
                </a:solidFill>
                <a:effectLst/>
                <a:latin typeface="Times New Roman" panose="02020603050405020304" pitchFamily="18" charset="0"/>
                <a:cs typeface="Times New Roman" panose="02020603050405020304" pitchFamily="18" charset="0"/>
              </a:rPr>
              <a:t>LT).</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1651C0-EAD1-436A-B5FC-08ACB6BBF37B}"/>
              </a:ext>
            </a:extLst>
          </p:cNvPr>
          <p:cNvSpPr>
            <a:spLocks noGrp="1"/>
          </p:cNvSpPr>
          <p:nvPr>
            <p:ph type="title"/>
          </p:nvPr>
        </p:nvSpPr>
        <p:spPr>
          <a:xfrm>
            <a:off x="1705970" y="154546"/>
            <a:ext cx="7656395" cy="785612"/>
          </a:xfrm>
        </p:spPr>
        <p:txBody>
          <a:bodyPr/>
          <a:lstStyle/>
          <a:p>
            <a:pPr algn="ctr"/>
            <a:r>
              <a:rPr lang="en-US" dirty="0"/>
              <a:t>	</a:t>
            </a:r>
            <a:r>
              <a:rPr lang="en-US" sz="3200" b="1" dirty="0" smtClean="0">
                <a:latin typeface="Times New Roman" panose="02020603050405020304" pitchFamily="18" charset="0"/>
                <a:cs typeface="Times New Roman" panose="02020603050405020304" pitchFamily="18" charset="0"/>
              </a:rPr>
              <a:t>REFERENCES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0788FB5C-DB67-4D27-90CF-4E15EF677595}"/>
              </a:ext>
            </a:extLst>
          </p:cNvPr>
          <p:cNvSpPr>
            <a:spLocks noGrp="1"/>
          </p:cNvSpPr>
          <p:nvPr>
            <p:ph idx="1"/>
          </p:nvPr>
        </p:nvSpPr>
        <p:spPr>
          <a:xfrm>
            <a:off x="286604" y="818866"/>
            <a:ext cx="9403306" cy="5759355"/>
          </a:xfrm>
        </p:spPr>
        <p:txBody>
          <a:bodyPr>
            <a:noAutofit/>
          </a:bodyPr>
          <a:lstStyle/>
          <a:p>
            <a:pPr>
              <a:buFont typeface="+mj-lt"/>
              <a:buAutoNum type="arabicPeriod"/>
            </a:pPr>
            <a:r>
              <a:rPr lang="en-US" sz="14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4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a:t>
            </a:r>
            <a:r>
              <a:rPr lang="en-US" sz="1400" dirty="0" smtClean="0">
                <a:latin typeface="Times New Roman" panose="02020603050405020304" pitchFamily="18" charset="0"/>
                <a:cs typeface="Times New Roman" panose="02020603050405020304" pitchFamily="18" charset="0"/>
              </a:rPr>
              <a:t>932–936</a:t>
            </a:r>
          </a:p>
          <a:p>
            <a:pPr>
              <a:buFont typeface="+mj-lt"/>
              <a:buAutoNum type="arabicPeriod"/>
            </a:pPr>
            <a:r>
              <a:rPr lang="en-US" sz="1400" dirty="0">
                <a:latin typeface="Times New Roman" panose="02020603050405020304" pitchFamily="18" charset="0"/>
                <a:cs typeface="Times New Roman" panose="02020603050405020304" pitchFamily="18" charset="0"/>
              </a:rPr>
              <a:t>Dodd, S., Powers, S. K., </a:t>
            </a:r>
            <a:r>
              <a:rPr lang="en-US" sz="1400" dirty="0" err="1">
                <a:latin typeface="Times New Roman" panose="02020603050405020304" pitchFamily="18" charset="0"/>
                <a:cs typeface="Times New Roman" panose="02020603050405020304" pitchFamily="18" charset="0"/>
              </a:rPr>
              <a:t>Callender</a:t>
            </a:r>
            <a:r>
              <a:rPr lang="en-US" sz="1400" dirty="0">
                <a:latin typeface="Times New Roman" panose="02020603050405020304" pitchFamily="18" charset="0"/>
                <a:cs typeface="Times New Roman" panose="02020603050405020304" pitchFamily="18" charset="0"/>
              </a:rPr>
              <a:t>, T., &amp; Brooks, E. (1984). Blood lactate disappearance at various intensities of recovery exercise. Journal of Applied 	Physiology, 57, 1462–1465.</a:t>
            </a:r>
          </a:p>
          <a:p>
            <a:pPr>
              <a:buFont typeface="+mj-lt"/>
              <a:buAutoNum type="arabicPeriod"/>
            </a:pPr>
            <a:r>
              <a:rPr lang="en-US" sz="1400" dirty="0" err="1">
                <a:latin typeface="Times New Roman" panose="02020603050405020304" pitchFamily="18" charset="0"/>
                <a:cs typeface="Times New Roman" panose="02020603050405020304" pitchFamily="18" charset="0"/>
              </a:rPr>
              <a:t>Gollnick</a:t>
            </a:r>
            <a:r>
              <a:rPr lang="en-US" sz="1400" dirty="0">
                <a:latin typeface="Times New Roman" panose="02020603050405020304" pitchFamily="18" charset="0"/>
                <a:cs typeface="Times New Roman" panose="02020603050405020304" pitchFamily="18" charset="0"/>
              </a:rPr>
              <a:t>, P. D., </a:t>
            </a:r>
            <a:r>
              <a:rPr lang="en-US" sz="1400" dirty="0" err="1">
                <a:latin typeface="Times New Roman" panose="02020603050405020304" pitchFamily="18" charset="0"/>
                <a:cs typeface="Times New Roman" panose="02020603050405020304" pitchFamily="18" charset="0"/>
              </a:rPr>
              <a:t>Bayly</a:t>
            </a:r>
            <a:r>
              <a:rPr lang="en-US" sz="1400" dirty="0">
                <a:latin typeface="Times New Roman" panose="02020603050405020304" pitchFamily="18" charset="0"/>
                <a:cs typeface="Times New Roman" panose="02020603050405020304" pitchFamily="18" charset="0"/>
              </a:rPr>
              <a:t>, W. M., &amp; Hodgson, D. R. (1986). Exercise intensity, training, diet and lactate concentration in muscle and blood. Medicine and 	Science in Sports and Exercise, 18, </a:t>
            </a:r>
            <a:r>
              <a:rPr lang="en-US" sz="1400" dirty="0" smtClean="0">
                <a:latin typeface="Times New Roman" panose="02020603050405020304" pitchFamily="18" charset="0"/>
                <a:cs typeface="Times New Roman" panose="02020603050405020304" pitchFamily="18" charset="0"/>
              </a:rPr>
              <a:t>334–340</a:t>
            </a:r>
          </a:p>
          <a:p>
            <a:pPr>
              <a:buFont typeface="+mj-lt"/>
              <a:buAutoNum type="arabicPeriod"/>
            </a:pPr>
            <a:r>
              <a:rPr lang="en-AU" sz="1400" dirty="0">
                <a:latin typeface="Times New Roman" panose="02020603050405020304" pitchFamily="18" charset="0"/>
                <a:cs typeface="Times New Roman" panose="02020603050405020304" pitchFamily="18" charset="0"/>
              </a:rPr>
              <a:t>Haram, P. M., Kemi, O. J., Lee, S. J., </a:t>
            </a:r>
            <a:r>
              <a:rPr lang="en-AU" sz="1400" dirty="0" err="1">
                <a:latin typeface="Times New Roman" panose="02020603050405020304" pitchFamily="18" charset="0"/>
                <a:cs typeface="Times New Roman" panose="02020603050405020304" pitchFamily="18" charset="0"/>
              </a:rPr>
              <a:t>Bendheim</a:t>
            </a:r>
            <a:r>
              <a:rPr lang="en-AU" sz="1400" dirty="0">
                <a:latin typeface="Times New Roman" panose="02020603050405020304" pitchFamily="18" charset="0"/>
                <a:cs typeface="Times New Roman" panose="02020603050405020304" pitchFamily="18" charset="0"/>
              </a:rPr>
              <a:t>, M. O., </a:t>
            </a:r>
            <a:r>
              <a:rPr lang="en-AU" sz="1400" dirty="0" err="1">
                <a:latin typeface="Times New Roman" panose="02020603050405020304" pitchFamily="18" charset="0"/>
                <a:cs typeface="Times New Roman" panose="02020603050405020304" pitchFamily="18" charset="0"/>
              </a:rPr>
              <a:t>AlShare</a:t>
            </a:r>
            <a:r>
              <a:rPr lang="en-AU" sz="1400" dirty="0">
                <a:latin typeface="Times New Roman" panose="02020603050405020304" pitchFamily="18" charset="0"/>
                <a:cs typeface="Times New Roman" panose="02020603050405020304" pitchFamily="18" charset="0"/>
              </a:rPr>
              <a:t>, Q. Y., </a:t>
            </a:r>
            <a:r>
              <a:rPr lang="en-AU" sz="1400" dirty="0" err="1">
                <a:latin typeface="Times New Roman" panose="02020603050405020304" pitchFamily="18" charset="0"/>
                <a:cs typeface="Times New Roman" panose="02020603050405020304" pitchFamily="18" charset="0"/>
              </a:rPr>
              <a:t>Waldum</a:t>
            </a:r>
            <a:r>
              <a:rPr lang="en-AU" sz="1400" dirty="0">
                <a:latin typeface="Times New Roman" panose="02020603050405020304" pitchFamily="18" charset="0"/>
                <a:cs typeface="Times New Roman" panose="02020603050405020304" pitchFamily="18" charset="0"/>
              </a:rPr>
              <a:t>, H. L. et al. (2009). Aerobic interval training vs. continuous moderate 	exercise in the metabolic syndrome of rats artificially selected for low aerobic capacity. Cardiovascular Research, 81, 723–732</a:t>
            </a:r>
            <a:r>
              <a:rPr lang="en-AU"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US" sz="14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4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r>
              <a:rPr lang="en-US" sz="1400" dirty="0" smtClean="0">
                <a:latin typeface="Times New Roman" panose="02020603050405020304" pitchFamily="18" charset="0"/>
                <a:cs typeface="Times New Roman" panose="02020603050405020304" pitchFamily="18" charset="0"/>
              </a:rPr>
              <a:t>.</a:t>
            </a:r>
          </a:p>
          <a:p>
            <a:pPr>
              <a:buFont typeface="+mj-lt"/>
              <a:buAutoNum type="arabicPeriod"/>
            </a:pPr>
            <a:r>
              <a:rPr lang="en-AU" sz="1400" dirty="0">
                <a:latin typeface="Times New Roman" panose="02020603050405020304" pitchFamily="18" charset="0"/>
                <a:cs typeface="Times New Roman" panose="02020603050405020304" pitchFamily="18" charset="0"/>
              </a:rPr>
              <a:t>Newell, J., Higgins, D., Madden, N., Cruickshank, J., </a:t>
            </a:r>
            <a:r>
              <a:rPr lang="en-AU" sz="1400" dirty="0" err="1">
                <a:latin typeface="Times New Roman" panose="02020603050405020304" pitchFamily="18" charset="0"/>
                <a:cs typeface="Times New Roman" panose="02020603050405020304" pitchFamily="18" charset="0"/>
              </a:rPr>
              <a:t>Einbeck</a:t>
            </a:r>
            <a:r>
              <a:rPr lang="en-AU" sz="1400" dirty="0">
                <a:latin typeface="Times New Roman" panose="02020603050405020304" pitchFamily="18" charset="0"/>
                <a:cs typeface="Times New Roman" panose="02020603050405020304" pitchFamily="18" charset="0"/>
              </a:rPr>
              <a:t>, J., &amp; McDonald, R. (2007). Software for calculating blood lactate endurance markers. 	Journal of Sports Sciences, 25, 1403–1409</a:t>
            </a:r>
            <a:r>
              <a:rPr lang="en-AU"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AU" sz="14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400" dirty="0">
              <a:latin typeface="Times New Roman" panose="02020603050405020304" pitchFamily="18" charset="0"/>
              <a:cs typeface="Times New Roman" panose="02020603050405020304" pitchFamily="18" charset="0"/>
            </a:endParaRPr>
          </a:p>
          <a:p>
            <a:pPr>
              <a:buFont typeface="+mj-lt"/>
              <a:buAutoNum type="arabicPeriod"/>
            </a:pPr>
            <a:r>
              <a:rPr lang="en-US" sz="14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r>
              <a:rPr lang="en-US" sz="1400" dirty="0" smtClean="0">
                <a:latin typeface="Times New Roman" panose="02020603050405020304" pitchFamily="18" charset="0"/>
                <a:cs typeface="Times New Roman" panose="02020603050405020304" pitchFamily="18" charset="0"/>
              </a:rPr>
              <a:t>.</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2C2755-8213-4CFC-8B10-D5D646E6E3EB}"/>
              </a:ext>
            </a:extLst>
          </p:cNvPr>
          <p:cNvSpPr>
            <a:spLocks noGrp="1"/>
          </p:cNvSpPr>
          <p:nvPr>
            <p:ph type="ctrTitle"/>
          </p:nvPr>
        </p:nvSpPr>
        <p:spPr>
          <a:xfrm>
            <a:off x="1665027" y="620111"/>
            <a:ext cx="7724633" cy="725214"/>
          </a:xfrm>
        </p:spPr>
        <p:txBody>
          <a:bodyPr>
            <a:noAutofit/>
          </a:bodyPr>
          <a:lstStyle/>
          <a:p>
            <a:pPr algn="ctr"/>
            <a:r>
              <a:rPr lang="en-US" sz="3200" b="1" dirty="0" smtClean="0">
                <a:latin typeface="Times New Roman" panose="02020603050405020304" pitchFamily="18" charset="0"/>
                <a:cs typeface="Times New Roman" panose="02020603050405020304" pitchFamily="18" charset="0"/>
              </a:rPr>
              <a:t>INTRODUCTION</a:t>
            </a:r>
            <a:endParaRPr lang="en-KE" sz="32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xmlns="" id="{86D88B6C-1CC8-4600-A37D-1D661E11135A}"/>
              </a:ext>
            </a:extLst>
          </p:cNvPr>
          <p:cNvSpPr>
            <a:spLocks noGrp="1"/>
          </p:cNvSpPr>
          <p:nvPr>
            <p:ph type="subTitle" idx="1"/>
          </p:nvPr>
        </p:nvSpPr>
        <p:spPr>
          <a:xfrm>
            <a:off x="777922" y="1754155"/>
            <a:ext cx="9605331" cy="4630256"/>
          </a:xfrm>
        </p:spPr>
        <p:txBody>
          <a:bodyPr>
            <a:noAutofit/>
          </a:bodyPr>
          <a:lstStyle/>
          <a:p>
            <a:pPr marL="285750" indent="-285750" algn="l">
              <a:lnSpc>
                <a:spcPct val="200000"/>
              </a:lnSpc>
              <a:buFont typeface="Wingdings" panose="05000000000000000000" pitchFamily="2" charset="2"/>
              <a:buChar char="v"/>
            </a:pPr>
            <a:r>
              <a:rPr lang="en-US" sz="2800" b="0" i="0" dirty="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a:t>
            </a:r>
          </a:p>
          <a:p>
            <a:pPr marL="285750" indent="-285750" algn="l">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Blood lactate </a:t>
            </a:r>
            <a:r>
              <a:rPr lang="en-US" sz="2800" dirty="0">
                <a:solidFill>
                  <a:srgbClr val="242021"/>
                </a:solidFill>
                <a:latin typeface="Times New Roman" panose="02020603050405020304" pitchFamily="18" charset="0"/>
                <a:cs typeface="Times New Roman" panose="02020603050405020304" pitchFamily="18" charset="0"/>
              </a:rPr>
              <a:t>is cleared by active recovery.</a:t>
            </a:r>
            <a:endParaRPr lang="en-US" sz="2800" dirty="0" smtClean="0">
              <a:latin typeface="Times New Roman" panose="02020603050405020304" pitchFamily="18" charset="0"/>
              <a:cs typeface="Times New Roman" panose="02020603050405020304" pitchFamily="18" charset="0"/>
            </a:endParaRPr>
          </a:p>
          <a:p>
            <a:pPr marL="285750" indent="-285750" algn="l">
              <a:lnSpc>
                <a:spcPct val="200000"/>
              </a:lnSpc>
              <a:buFont typeface="Wingdings" panose="05000000000000000000" pitchFamily="2" charset="2"/>
              <a:buChar char="v"/>
            </a:pPr>
            <a:r>
              <a:rPr lang="en-US" sz="2800" dirty="0" smtClean="0">
                <a:solidFill>
                  <a:srgbClr val="242021"/>
                </a:solidFill>
                <a:latin typeface="Times New Roman" panose="02020603050405020304" pitchFamily="18" charset="0"/>
                <a:cs typeface="Times New Roman" panose="02020603050405020304" pitchFamily="18" charset="0"/>
              </a:rPr>
              <a:t>The reason for lactate accumulation is the conversion of pyruvate to lactate</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E9B872-DBA8-4F55-A730-84BE7E63046F}"/>
              </a:ext>
            </a:extLst>
          </p:cNvPr>
          <p:cNvSpPr>
            <a:spLocks noGrp="1"/>
          </p:cNvSpPr>
          <p:nvPr>
            <p:ph type="title"/>
          </p:nvPr>
        </p:nvSpPr>
        <p:spPr>
          <a:xfrm>
            <a:off x="838200" y="365129"/>
            <a:ext cx="8428630" cy="876817"/>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BACKGROUND.</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2F3B4463-C026-437E-878F-85B394CBF9BA}"/>
              </a:ext>
            </a:extLst>
          </p:cNvPr>
          <p:cNvSpPr>
            <a:spLocks noGrp="1"/>
          </p:cNvSpPr>
          <p:nvPr>
            <p:ph idx="1"/>
          </p:nvPr>
        </p:nvSpPr>
        <p:spPr>
          <a:xfrm>
            <a:off x="489400" y="1441664"/>
            <a:ext cx="9893854" cy="5267459"/>
          </a:xfrm>
        </p:spPr>
        <p:txBody>
          <a:bodyPr>
            <a:normAutofit/>
          </a:bodyPr>
          <a:lstStyle/>
          <a:p>
            <a:pPr>
              <a:lnSpc>
                <a:spcPct val="200000"/>
              </a:lnSpc>
              <a:buFont typeface="Wingdings" panose="05000000000000000000" pitchFamily="2" charset="2"/>
              <a:buChar char="v"/>
            </a:pPr>
            <a:r>
              <a:rPr lang="en-US" sz="2800" dirty="0">
                <a:solidFill>
                  <a:srgbClr val="242021"/>
                </a:solidFill>
                <a:latin typeface="Times New Roman" panose="02020603050405020304" pitchFamily="18" charset="0"/>
                <a:cs typeface="Times New Roman" panose="02020603050405020304" pitchFamily="18" charset="0"/>
              </a:rPr>
              <a:t>A</a:t>
            </a:r>
            <a:r>
              <a:rPr lang="en-US" sz="2800" b="0" i="0" smtClean="0">
                <a:solidFill>
                  <a:srgbClr val="242021"/>
                </a:solidFill>
                <a:effectLst/>
                <a:latin typeface="Times New Roman" panose="02020603050405020304" pitchFamily="18" charset="0"/>
                <a:cs typeface="Times New Roman" panose="02020603050405020304" pitchFamily="18" charset="0"/>
              </a:rPr>
              <a:t>ctive </a:t>
            </a:r>
            <a:r>
              <a:rPr lang="en-US" sz="2800" b="0" i="0" dirty="0">
                <a:solidFill>
                  <a:srgbClr val="242021"/>
                </a:solidFill>
                <a:effectLst/>
                <a:latin typeface="Times New Roman" panose="02020603050405020304" pitchFamily="18" charset="0"/>
                <a:cs typeface="Times New Roman" panose="02020603050405020304" pitchFamily="18" charset="0"/>
              </a:rPr>
              <a:t>rather than passive </a:t>
            </a:r>
            <a:r>
              <a:rPr lang="en-US" sz="2800" b="0" i="0" dirty="0" smtClean="0">
                <a:solidFill>
                  <a:srgbClr val="242021"/>
                </a:solidFill>
                <a:effectLst/>
                <a:latin typeface="Times New Roman" panose="02020603050405020304" pitchFamily="18" charset="0"/>
                <a:cs typeface="Times New Roman" panose="02020603050405020304" pitchFamily="18" charset="0"/>
              </a:rPr>
              <a:t>recovery after </a:t>
            </a:r>
            <a:r>
              <a:rPr lang="en-US" sz="2800" b="0" i="0" dirty="0">
                <a:solidFill>
                  <a:srgbClr val="242021"/>
                </a:solidFill>
                <a:effectLst/>
                <a:latin typeface="Times New Roman" panose="02020603050405020304" pitchFamily="18" charset="0"/>
                <a:cs typeface="Times New Roman" panose="02020603050405020304" pitchFamily="18" charset="0"/>
              </a:rPr>
              <a:t>lactate-accumulating exercise </a:t>
            </a:r>
            <a:r>
              <a:rPr lang="en-US" sz="2800" dirty="0" smtClean="0">
                <a:solidFill>
                  <a:srgbClr val="242021"/>
                </a:solidFill>
                <a:latin typeface="Times New Roman" panose="02020603050405020304" pitchFamily="18" charset="0"/>
                <a:cs typeface="Times New Roman" panose="02020603050405020304" pitchFamily="18" charset="0"/>
              </a:rPr>
              <a:t>is </a:t>
            </a:r>
            <a:r>
              <a:rPr lang="en-US" sz="2800" b="0" i="0" dirty="0" smtClean="0">
                <a:solidFill>
                  <a:srgbClr val="242021"/>
                </a:solidFill>
                <a:effectLst/>
                <a:latin typeface="Times New Roman" panose="02020603050405020304" pitchFamily="18" charset="0"/>
                <a:cs typeface="Times New Roman" panose="02020603050405020304" pitchFamily="18" charset="0"/>
              </a:rPr>
              <a:t>more </a:t>
            </a:r>
            <a:r>
              <a:rPr lang="en-US" sz="2800" b="0" i="0" dirty="0">
                <a:solidFill>
                  <a:srgbClr val="242021"/>
                </a:solidFill>
                <a:effectLst/>
                <a:latin typeface="Times New Roman" panose="02020603050405020304" pitchFamily="18" charset="0"/>
                <a:cs typeface="Times New Roman" panose="02020603050405020304" pitchFamily="18" charset="0"/>
              </a:rPr>
              <a:t>effective at clearing accumulated lactate (Belcastro </a:t>
            </a:r>
            <a:r>
              <a:rPr lang="en-US" sz="2800" b="0" i="1" dirty="0">
                <a:solidFill>
                  <a:srgbClr val="242021"/>
                </a:solidFill>
                <a:effectLst/>
                <a:latin typeface="Times New Roman" panose="02020603050405020304" pitchFamily="18" charset="0"/>
                <a:cs typeface="Times New Roman" panose="02020603050405020304" pitchFamily="18" charset="0"/>
              </a:rPr>
              <a:t>et al.</a:t>
            </a:r>
            <a:r>
              <a:rPr lang="en-US" sz="2800" b="0" i="0" dirty="0">
                <a:solidFill>
                  <a:srgbClr val="242021"/>
                </a:solidFill>
                <a:effectLst/>
                <a:latin typeface="Times New Roman" panose="02020603050405020304" pitchFamily="18" charset="0"/>
                <a:cs typeface="Times New Roman" panose="02020603050405020304" pitchFamily="18" charset="0"/>
              </a:rPr>
              <a:t>, 1975; Hermansen </a:t>
            </a:r>
            <a:r>
              <a:rPr lang="en-US" sz="2800" b="0" i="1" dirty="0">
                <a:solidFill>
                  <a:srgbClr val="242021"/>
                </a:solidFill>
                <a:effectLst/>
                <a:latin typeface="Times New Roman" panose="02020603050405020304" pitchFamily="18" charset="0"/>
                <a:cs typeface="Times New Roman" panose="02020603050405020304" pitchFamily="18" charset="0"/>
              </a:rPr>
              <a:t>et al., </a:t>
            </a:r>
            <a:r>
              <a:rPr lang="en-US" sz="2800" b="0" i="0" dirty="0">
                <a:solidFill>
                  <a:srgbClr val="242021"/>
                </a:solidFill>
                <a:effectLst/>
                <a:latin typeface="Times New Roman" panose="02020603050405020304" pitchFamily="18" charset="0"/>
                <a:cs typeface="Times New Roman" panose="02020603050405020304" pitchFamily="18" charset="0"/>
              </a:rPr>
              <a:t>1972).</a:t>
            </a:r>
          </a:p>
          <a:p>
            <a:pPr>
              <a:lnSpc>
                <a:spcPct val="200000"/>
              </a:lnSpc>
              <a:buFont typeface="Wingdings" panose="05000000000000000000" pitchFamily="2" charset="2"/>
              <a:buChar char="v"/>
            </a:pPr>
            <a:r>
              <a:rPr lang="en-US" sz="2800" b="0" i="0" dirty="0">
                <a:solidFill>
                  <a:srgbClr val="242021"/>
                </a:solidFill>
                <a:effectLst/>
                <a:latin typeface="Times New Roman" panose="02020603050405020304" pitchFamily="18" charset="0"/>
                <a:cs typeface="Times New Roman" panose="02020603050405020304" pitchFamily="18" charset="0"/>
              </a:rPr>
              <a:t>There is </a:t>
            </a:r>
            <a:r>
              <a:rPr lang="en-US" sz="2800" dirty="0">
                <a:solidFill>
                  <a:srgbClr val="242021"/>
                </a:solidFill>
                <a:latin typeface="Times New Roman" panose="02020603050405020304" pitchFamily="18" charset="0"/>
                <a:cs typeface="Times New Roman" panose="02020603050405020304" pitchFamily="18" charset="0"/>
              </a:rPr>
              <a:t>h</a:t>
            </a:r>
            <a:r>
              <a:rPr lang="en-US" sz="2800" b="0" i="0" dirty="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a:t>
            </a:r>
            <a:r>
              <a:rPr lang="en-US" sz="2800" b="0" i="0" dirty="0" smtClean="0">
                <a:solidFill>
                  <a:srgbClr val="242021"/>
                </a:solidFill>
                <a:effectLst/>
                <a:latin typeface="Times New Roman" panose="02020603050405020304" pitchFamily="18" charset="0"/>
                <a:cs typeface="Times New Roman" panose="02020603050405020304" pitchFamily="18" charset="0"/>
              </a:rPr>
              <a:t>lactate</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0E61F3-BA2A-4211-B6AC-371EF358F2D9}"/>
              </a:ext>
            </a:extLst>
          </p:cNvPr>
          <p:cNvSpPr>
            <a:spLocks noGrp="1"/>
          </p:cNvSpPr>
          <p:nvPr>
            <p:ph type="title"/>
          </p:nvPr>
        </p:nvSpPr>
        <p:spPr>
          <a:xfrm>
            <a:off x="838200" y="365125"/>
            <a:ext cx="10515600" cy="1306019"/>
          </a:xfrm>
        </p:spPr>
        <p:txBody>
          <a:bodyPr>
            <a:noAutofit/>
          </a:bodyPr>
          <a:lstStyle/>
          <a:p>
            <a:pPr algn="ctr"/>
            <a:r>
              <a:rPr lang="en-AU" b="1" dirty="0" smtClean="0">
                <a:latin typeface="Times New Roman" panose="02020603050405020304" pitchFamily="18" charset="0"/>
                <a:cs typeface="Times New Roman" panose="02020603050405020304" pitchFamily="18" charset="0"/>
              </a:rPr>
              <a:t>LACTIC ACID/LACTATE</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6047EDF1-98A7-4A33-AAD7-EF981CE3F831}"/>
              </a:ext>
            </a:extLst>
          </p:cNvPr>
          <p:cNvSpPr>
            <a:spLocks noGrp="1"/>
          </p:cNvSpPr>
          <p:nvPr>
            <p:ph idx="1"/>
          </p:nvPr>
        </p:nvSpPr>
        <p:spPr>
          <a:xfrm>
            <a:off x="0" y="1132764"/>
            <a:ext cx="10099342" cy="5553683"/>
          </a:xfrm>
        </p:spPr>
        <p:txBody>
          <a:bodyPr>
            <a:noAutofit/>
          </a:bodyPr>
          <a:lstStyle/>
          <a:p>
            <a:pPr lvl="1">
              <a:lnSpc>
                <a:spcPct val="200000"/>
              </a:lnSpc>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Pyruvic </a:t>
            </a:r>
            <a:r>
              <a:rPr lang="en-US" sz="2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a:t>
            </a:r>
          </a:p>
          <a:p>
            <a:pPr lvl="1">
              <a:lnSpc>
                <a:spcPct val="200000"/>
              </a:lnSpc>
              <a:buFont typeface="Wingdings" panose="05000000000000000000" pitchFamily="2" charset="2"/>
              <a:buChar char="v"/>
            </a:pPr>
            <a:r>
              <a:rPr lang="en-US" sz="2200" dirty="0" smtClean="0">
                <a:latin typeface="Times New Roman" panose="02020603050405020304" pitchFamily="18" charset="0"/>
                <a:cs typeface="Times New Roman" panose="02020603050405020304" pitchFamily="18" charset="0"/>
              </a:rPr>
              <a:t>Pyruvic Lactic Acid is produced when glycogen and glucose are broken down into pyruvate, which is then converted into ATP.</a:t>
            </a:r>
          </a:p>
          <a:p>
            <a:pPr lvl="1">
              <a:lnSpc>
                <a:spcPct val="200000"/>
              </a:lnSpc>
              <a:buFont typeface="Wingdings" panose="05000000000000000000" pitchFamily="2" charset="2"/>
              <a:buChar char="v"/>
            </a:pPr>
            <a:r>
              <a:rPr lang="en-US" sz="2200" dirty="0">
                <a:latin typeface="Times New Roman" panose="02020603050405020304" pitchFamily="18" charset="0"/>
                <a:cs typeface="Times New Roman" panose="02020603050405020304" pitchFamily="18" charset="0"/>
              </a:rPr>
              <a:t>Pyruvic Lactic Acid </a:t>
            </a:r>
            <a:r>
              <a:rPr lang="en-US" sz="2200" dirty="0" smtClean="0">
                <a:latin typeface="Times New Roman" panose="02020603050405020304" pitchFamily="18" charset="0"/>
                <a:cs typeface="Times New Roman" panose="02020603050405020304" pitchFamily="18" charset="0"/>
              </a:rPr>
              <a:t>can be reduced </a:t>
            </a:r>
            <a:r>
              <a:rPr lang="en-US" sz="2200" dirty="0">
                <a:latin typeface="Times New Roman" panose="02020603050405020304" pitchFamily="18" charset="0"/>
                <a:cs typeface="Times New Roman" panose="02020603050405020304" pitchFamily="18" charset="0"/>
              </a:rPr>
              <a:t>to lactic acid or join the mitochondria for </a:t>
            </a:r>
            <a:r>
              <a:rPr lang="en-US" sz="2200" dirty="0" smtClean="0">
                <a:latin typeface="Times New Roman" panose="02020603050405020304" pitchFamily="18" charset="0"/>
                <a:cs typeface="Times New Roman" panose="02020603050405020304" pitchFamily="18" charset="0"/>
              </a:rPr>
              <a:t>oxidation</a:t>
            </a:r>
          </a:p>
          <a:p>
            <a:pPr lvl="1">
              <a:lnSpc>
                <a:spcPct val="200000"/>
              </a:lnSpc>
              <a:buFont typeface="Wingdings" panose="05000000000000000000" pitchFamily="2" charset="2"/>
              <a:buChar char="v"/>
            </a:pPr>
            <a:r>
              <a:rPr lang="en-AU" sz="2200" dirty="0" smtClean="0">
                <a:latin typeface="Times New Roman" panose="02020603050405020304" pitchFamily="18" charset="0"/>
                <a:cs typeface="Times New Roman" panose="02020603050405020304" pitchFamily="18" charset="0"/>
              </a:rPr>
              <a:t>Lactic </a:t>
            </a:r>
            <a:r>
              <a:rPr lang="en-AU" sz="2200" dirty="0">
                <a:latin typeface="Times New Roman" panose="02020603050405020304" pitchFamily="18" charset="0"/>
                <a:cs typeface="Times New Roman" panose="02020603050405020304" pitchFamily="18" charset="0"/>
              </a:rPr>
              <a:t>acid is a weak acid and rapidly </a:t>
            </a:r>
            <a:r>
              <a:rPr lang="en-AU" sz="2200" dirty="0" smtClean="0">
                <a:latin typeface="Times New Roman" panose="02020603050405020304" pitchFamily="18" charset="0"/>
                <a:cs typeface="Times New Roman" panose="02020603050405020304" pitchFamily="18" charset="0"/>
              </a:rPr>
              <a:t>dissociates </a:t>
            </a:r>
            <a:r>
              <a:rPr lang="en-AU" sz="2200" dirty="0">
                <a:latin typeface="Times New Roman" panose="02020603050405020304" pitchFamily="18" charset="0"/>
                <a:cs typeface="Times New Roman" panose="02020603050405020304" pitchFamily="18" charset="0"/>
              </a:rPr>
              <a:t>into lactate and hydrogen </a:t>
            </a:r>
            <a:r>
              <a:rPr lang="en-AU" sz="2200" dirty="0" smtClean="0">
                <a:latin typeface="Times New Roman" panose="02020603050405020304" pitchFamily="18" charset="0"/>
                <a:cs typeface="Times New Roman" panose="02020603050405020304" pitchFamily="18" charset="0"/>
              </a:rPr>
              <a:t>ions</a:t>
            </a:r>
            <a:endParaRPr lang="en-US"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9ABBB0-450B-43A0-B4C4-9E06A93CD90F}"/>
              </a:ext>
            </a:extLst>
          </p:cNvPr>
          <p:cNvSpPr>
            <a:spLocks noGrp="1"/>
          </p:cNvSpPr>
          <p:nvPr>
            <p:ph type="title"/>
          </p:nvPr>
        </p:nvSpPr>
        <p:spPr>
          <a:xfrm>
            <a:off x="545499" y="297153"/>
            <a:ext cx="10515600" cy="564223"/>
          </a:xfrm>
        </p:spPr>
        <p:txBody>
          <a:bodyPr>
            <a:normAutofit fontScale="90000"/>
          </a:bodyPr>
          <a:lstStyle/>
          <a:p>
            <a:pPr algn="ctr"/>
            <a:r>
              <a:rPr lang="en-AU" dirty="0" smtClean="0"/>
              <a:t>	</a:t>
            </a:r>
            <a:r>
              <a:rPr lang="en-AU" b="1" dirty="0" smtClean="0">
                <a:latin typeface="Times New Roman" panose="02020603050405020304" pitchFamily="18" charset="0"/>
                <a:cs typeface="Times New Roman" panose="02020603050405020304" pitchFamily="18" charset="0"/>
              </a:rPr>
              <a:t>HOW LACTIC ACID IS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C7C56063-E5A4-484A-B66E-893FA40D371F}"/>
              </a:ext>
            </a:extLst>
          </p:cNvPr>
          <p:cNvSpPr>
            <a:spLocks noGrp="1"/>
          </p:cNvSpPr>
          <p:nvPr>
            <p:ph idx="1"/>
          </p:nvPr>
        </p:nvSpPr>
        <p:spPr>
          <a:xfrm>
            <a:off x="838200" y="929348"/>
            <a:ext cx="10623997" cy="5915773"/>
          </a:xfrm>
        </p:spPr>
        <p:txBody>
          <a:bodyPr>
            <a:normAutofit/>
          </a:bodyPr>
          <a:lstStyle/>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endParaRPr lang="en-KE" dirty="0">
              <a:latin typeface="Times New Roman" panose="02020603050405020304" pitchFamily="18" charset="0"/>
              <a:cs typeface="Times New Roman" panose="02020603050405020304" pitchFamily="18" charset="0"/>
            </a:endParaRPr>
          </a:p>
        </p:txBody>
      </p:sp>
      <p:grpSp>
        <p:nvGrpSpPr>
          <p:cNvPr id="29" name="Group 28"/>
          <p:cNvGrpSpPr/>
          <p:nvPr/>
        </p:nvGrpSpPr>
        <p:grpSpPr>
          <a:xfrm>
            <a:off x="1446887" y="993387"/>
            <a:ext cx="5933018" cy="4401879"/>
            <a:chOff x="3917132" y="1054501"/>
            <a:chExt cx="5933018" cy="4401879"/>
          </a:xfrm>
        </p:grpSpPr>
        <p:cxnSp>
          <p:nvCxnSpPr>
            <p:cNvPr id="5" name="Straight Arrow Connector 4">
              <a:extLst>
                <a:ext uri="{FF2B5EF4-FFF2-40B4-BE49-F238E27FC236}">
                  <a16:creationId xmlns:a16="http://schemas.microsoft.com/office/drawing/2014/main" xmlns="" id="{CE452C1C-F41D-4A9E-B3AC-AAA17AB1D06D}"/>
                </a:ext>
              </a:extLst>
            </p:cNvPr>
            <p:cNvCxnSpPr>
              <a:cxnSpLocks/>
              <a:stCxn id="17" idx="3"/>
              <a:endCxn id="16" idx="1"/>
            </p:cNvCxnSpPr>
            <p:nvPr/>
          </p:nvCxnSpPr>
          <p:spPr>
            <a:xfrm>
              <a:off x="6059831" y="3758253"/>
              <a:ext cx="13236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xmlns="" id="{B99A78FF-DB26-47DE-9E93-B3688058DF59}"/>
                </a:ext>
              </a:extLst>
            </p:cNvPr>
            <p:cNvCxnSpPr>
              <a:cxnSpLocks/>
              <a:stCxn id="7" idx="2"/>
              <a:endCxn id="13" idx="0"/>
            </p:cNvCxnSpPr>
            <p:nvPr/>
          </p:nvCxnSpPr>
          <p:spPr>
            <a:xfrm>
              <a:off x="8555379" y="1586764"/>
              <a:ext cx="2" cy="805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xmlns="" id="{8E1A2137-5B8B-409F-92B4-9FC0E887A0C7}"/>
                </a:ext>
              </a:extLst>
            </p:cNvPr>
            <p:cNvCxnSpPr>
              <a:cxnSpLocks/>
              <a:stCxn id="15" idx="3"/>
              <a:endCxn id="13" idx="1"/>
            </p:cNvCxnSpPr>
            <p:nvPr/>
          </p:nvCxnSpPr>
          <p:spPr>
            <a:xfrm>
              <a:off x="6060345" y="2658851"/>
              <a:ext cx="132309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xmlns="" id="{FE2D2EA9-B6BE-451A-B8D6-B285BC330A16}"/>
                </a:ext>
              </a:extLst>
            </p:cNvPr>
            <p:cNvCxnSpPr>
              <a:cxnSpLocks/>
              <a:stCxn id="13" idx="2"/>
              <a:endCxn id="16" idx="0"/>
            </p:cNvCxnSpPr>
            <p:nvPr/>
          </p:nvCxnSpPr>
          <p:spPr>
            <a:xfrm>
              <a:off x="8555381" y="2924983"/>
              <a:ext cx="0" cy="567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260607" y="1054501"/>
              <a:ext cx="258954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Glycogen</a:t>
              </a:r>
              <a:endParaRPr lang="en-US" sz="2400" dirty="0"/>
            </a:p>
          </p:txBody>
        </p:sp>
        <p:sp>
          <p:nvSpPr>
            <p:cNvPr id="13" name="Rectangle 12"/>
            <p:cNvSpPr/>
            <p:nvPr/>
          </p:nvSpPr>
          <p:spPr>
            <a:xfrm>
              <a:off x="7383439" y="2392720"/>
              <a:ext cx="234388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Glucose-6-phophate</a:t>
              </a:r>
              <a:endParaRPr lang="en-US" dirty="0"/>
            </a:p>
          </p:txBody>
        </p:sp>
        <p:sp>
          <p:nvSpPr>
            <p:cNvPr id="15" name="Rectangle 14"/>
            <p:cNvSpPr/>
            <p:nvPr/>
          </p:nvSpPr>
          <p:spPr>
            <a:xfrm>
              <a:off x="3917646" y="2392719"/>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Glucose</a:t>
              </a:r>
              <a:endParaRPr lang="en-US" sz="2400" dirty="0"/>
            </a:p>
          </p:txBody>
        </p:sp>
        <p:sp>
          <p:nvSpPr>
            <p:cNvPr id="16" name="Rectangle 15"/>
            <p:cNvSpPr/>
            <p:nvPr/>
          </p:nvSpPr>
          <p:spPr>
            <a:xfrm>
              <a:off x="7383439" y="3492121"/>
              <a:ext cx="2343883"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Fructose-6-phophate</a:t>
              </a:r>
              <a:endParaRPr lang="en-US" dirty="0"/>
            </a:p>
          </p:txBody>
        </p:sp>
        <p:sp>
          <p:nvSpPr>
            <p:cNvPr id="17" name="Rectangle 16"/>
            <p:cNvSpPr/>
            <p:nvPr/>
          </p:nvSpPr>
          <p:spPr>
            <a:xfrm>
              <a:off x="3917132" y="3492121"/>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Lactic Acid</a:t>
              </a:r>
              <a:endParaRPr lang="en-US" sz="2400" dirty="0"/>
            </a:p>
          </p:txBody>
        </p:sp>
        <p:sp>
          <p:nvSpPr>
            <p:cNvPr id="19" name="Rectangle 18"/>
            <p:cNvSpPr/>
            <p:nvPr/>
          </p:nvSpPr>
          <p:spPr>
            <a:xfrm>
              <a:off x="7484030" y="4924117"/>
              <a:ext cx="2142699" cy="53226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Pyruvate</a:t>
              </a:r>
              <a:endParaRPr lang="en-US" sz="2400" dirty="0"/>
            </a:p>
          </p:txBody>
        </p:sp>
        <p:cxnSp>
          <p:nvCxnSpPr>
            <p:cNvPr id="9" name="Straight Arrow Connector 8"/>
            <p:cNvCxnSpPr>
              <a:stCxn id="16" idx="2"/>
              <a:endCxn id="19" idx="0"/>
            </p:cNvCxnSpPr>
            <p:nvPr/>
          </p:nvCxnSpPr>
          <p:spPr>
            <a:xfrm flipH="1">
              <a:off x="8555380" y="4024384"/>
              <a:ext cx="1" cy="8997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26914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9681317" cy="1320800"/>
          </a:xfrm>
        </p:spPr>
        <p:txBody>
          <a:bodyPr>
            <a:normAutofit/>
          </a:bodyPr>
          <a:lstStyle/>
          <a:p>
            <a:pPr algn="ctr"/>
            <a:r>
              <a:rPr lang="en-US" sz="3200" b="1" dirty="0" smtClean="0">
                <a:latin typeface="Times New Roman" panose="02020603050405020304" pitchFamily="18" charset="0"/>
                <a:cs typeface="Times New Roman" panose="02020603050405020304" pitchFamily="18" charset="0"/>
              </a:rPr>
              <a:t>HOW LACTIC ACID IS PRODUCED</a:t>
            </a:r>
            <a:endParaRPr lang="en-US" sz="3200" b="1"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BE0A1546-D3C6-4C0B-9E3F-FA1F83F86727}"/>
              </a:ext>
            </a:extLst>
          </p:cNvPr>
          <p:cNvPicPr>
            <a:picLocks noChangeAspect="1"/>
          </p:cNvPicPr>
          <p:nvPr/>
        </p:nvPicPr>
        <p:blipFill>
          <a:blip r:embed="rId3"/>
          <a:stretch>
            <a:fillRect/>
          </a:stretch>
        </p:blipFill>
        <p:spPr>
          <a:xfrm>
            <a:off x="2844880" y="1921155"/>
            <a:ext cx="5152708" cy="3504599"/>
          </a:xfrm>
          <a:prstGeom prst="rect">
            <a:avLst/>
          </a:prstGeom>
        </p:spPr>
      </p:pic>
    </p:spTree>
    <p:extLst>
      <p:ext uri="{BB962C8B-B14F-4D97-AF65-F5344CB8AC3E}">
        <p14:creationId xmlns:p14="http://schemas.microsoft.com/office/powerpoint/2010/main" val="3493013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763F95-C412-462C-BEF7-CD9900D30AF2}"/>
              </a:ext>
            </a:extLst>
          </p:cNvPr>
          <p:cNvSpPr>
            <a:spLocks noGrp="1"/>
          </p:cNvSpPr>
          <p:nvPr>
            <p:ph type="title"/>
          </p:nvPr>
        </p:nvSpPr>
        <p:spPr>
          <a:xfrm>
            <a:off x="464024" y="295162"/>
            <a:ext cx="10281745" cy="1042320"/>
          </a:xfrm>
        </p:spPr>
        <p:txBody>
          <a:bodyPr>
            <a:normAutofit/>
          </a:bodyPr>
          <a:lstStyle/>
          <a:p>
            <a:r>
              <a:rPr lang="en-US" sz="3200" b="1" dirty="0" smtClean="0">
                <a:latin typeface="Times New Roman" panose="02020603050405020304" pitchFamily="18" charset="0"/>
                <a:cs typeface="Times New Roman" panose="02020603050405020304" pitchFamily="18" charset="0"/>
              </a:rPr>
              <a:t>	CONVERSION OF PYRUVATE TO LACTATE</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02A6BF3F-EC16-4C51-B574-5C73C0F22516}"/>
              </a:ext>
            </a:extLst>
          </p:cNvPr>
          <p:cNvSpPr>
            <a:spLocks noGrp="1"/>
          </p:cNvSpPr>
          <p:nvPr>
            <p:ph idx="1"/>
          </p:nvPr>
        </p:nvSpPr>
        <p:spPr>
          <a:xfrm>
            <a:off x="924911" y="2007475"/>
            <a:ext cx="9693048" cy="5018767"/>
          </a:xfrm>
        </p:spPr>
        <p:txBody>
          <a:bodyPr>
            <a:normAutofit/>
          </a:bodyPr>
          <a:lstStyle/>
          <a:p>
            <a:pPr>
              <a:lnSpc>
                <a:spcPct val="200000"/>
              </a:lnSpc>
              <a:buFont typeface="Wingdings" panose="05000000000000000000" pitchFamily="2" charset="2"/>
              <a:buChar char="v"/>
            </a:pPr>
            <a:r>
              <a:rPr lang="en-US" sz="2000" i="0" dirty="0" smtClean="0">
                <a:solidFill>
                  <a:srgbClr val="202124"/>
                </a:solidFill>
                <a:effectLst/>
                <a:latin typeface="Times New Roman" panose="02020603050405020304" pitchFamily="18" charset="0"/>
                <a:cs typeface="Times New Roman" panose="02020603050405020304" pitchFamily="18" charset="0"/>
              </a:rPr>
              <a:t>Lactate </a:t>
            </a:r>
            <a:r>
              <a:rPr lang="en-US" sz="2000" i="0" dirty="0">
                <a:solidFill>
                  <a:srgbClr val="202124"/>
                </a:solidFill>
                <a:effectLst/>
                <a:latin typeface="Times New Roman" panose="02020603050405020304" pitchFamily="18" charset="0"/>
                <a:cs typeface="Times New Roman" panose="02020603050405020304" pitchFamily="18" charset="0"/>
              </a:rPr>
              <a:t>is produced from pyruvate only under anaerobic conditions. </a:t>
            </a:r>
          </a:p>
          <a:p>
            <a:pPr>
              <a:lnSpc>
                <a:spcPct val="200000"/>
              </a:lnSpc>
              <a:buFont typeface="Wingdings" panose="05000000000000000000" pitchFamily="2" charset="2"/>
              <a:buChar char="v"/>
            </a:pPr>
            <a:r>
              <a:rPr lang="en-US" sz="2000" i="0" dirty="0">
                <a:solidFill>
                  <a:srgbClr val="202124"/>
                </a:solidFill>
                <a:effectLst/>
                <a:latin typeface="Times New Roman" panose="02020603050405020304" pitchFamily="18" charset="0"/>
                <a:cs typeface="Times New Roman" panose="02020603050405020304" pitchFamily="18" charset="0"/>
              </a:rPr>
              <a:t>The glycolytic pathway produces pyruvate, </a:t>
            </a:r>
            <a:r>
              <a:rPr lang="en-US" sz="2000" i="0" dirty="0" smtClean="0">
                <a:solidFill>
                  <a:srgbClr val="202124"/>
                </a:solidFill>
                <a:effectLst/>
                <a:latin typeface="Times New Roman" panose="02020603050405020304" pitchFamily="18" charset="0"/>
                <a:cs typeface="Times New Roman" panose="02020603050405020304" pitchFamily="18" charset="0"/>
              </a:rPr>
              <a:t>which</a:t>
            </a:r>
            <a:r>
              <a:rPr lang="en-US" sz="2000" i="0" dirty="0">
                <a:solidFill>
                  <a:srgbClr val="202124"/>
                </a:solidFill>
                <a:effectLst/>
                <a:latin typeface="Times New Roman" panose="02020603050405020304" pitchFamily="18" charset="0"/>
                <a:cs typeface="Times New Roman" panose="02020603050405020304" pitchFamily="18" charset="0"/>
              </a:rPr>
              <a:t> will be further </a:t>
            </a:r>
            <a:r>
              <a:rPr lang="en-US" sz="2000" i="0" dirty="0" smtClean="0">
                <a:solidFill>
                  <a:srgbClr val="202124"/>
                </a:solidFill>
                <a:effectLst/>
                <a:latin typeface="Times New Roman" panose="02020603050405020304" pitchFamily="18" charset="0"/>
                <a:cs typeface="Times New Roman" panose="02020603050405020304" pitchFamily="18" charset="0"/>
              </a:rPr>
              <a:t>metabolized to</a:t>
            </a:r>
            <a:r>
              <a:rPr lang="en-US" sz="2000" i="0" dirty="0">
                <a:solidFill>
                  <a:srgbClr val="202124"/>
                </a:solidFill>
                <a:effectLst/>
                <a:latin typeface="Times New Roman" panose="02020603050405020304" pitchFamily="18" charset="0"/>
                <a:cs typeface="Times New Roman" panose="02020603050405020304" pitchFamily="18" charset="0"/>
              </a:rPr>
              <a:t> produce NADH and FADH</a:t>
            </a:r>
            <a:r>
              <a:rPr lang="en-US" sz="2000" i="0" baseline="-25000" dirty="0">
                <a:solidFill>
                  <a:srgbClr val="202124"/>
                </a:solidFill>
                <a:effectLst/>
                <a:latin typeface="Times New Roman" panose="02020603050405020304" pitchFamily="18" charset="0"/>
                <a:cs typeface="Times New Roman" panose="02020603050405020304" pitchFamily="18" charset="0"/>
              </a:rPr>
              <a:t>2</a:t>
            </a:r>
            <a:r>
              <a:rPr lang="en-US" sz="2000" i="0" dirty="0">
                <a:solidFill>
                  <a:srgbClr val="202124"/>
                </a:solidFill>
                <a:effectLst/>
                <a:latin typeface="Times New Roman" panose="02020603050405020304" pitchFamily="18" charset="0"/>
                <a:cs typeface="Times New Roman" panose="02020603050405020304" pitchFamily="18" charset="0"/>
              </a:rPr>
              <a:t> </a:t>
            </a:r>
            <a:endParaRPr lang="en-US" sz="20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000" dirty="0" smtClean="0">
                <a:latin typeface="Times New Roman" panose="02020603050405020304" pitchFamily="18" charset="0"/>
                <a:cs typeface="Times New Roman" panose="02020603050405020304" pitchFamily="18" charset="0"/>
              </a:rPr>
              <a:t>During glycolysis</a:t>
            </a:r>
            <a:r>
              <a:rPr lang="en-US" sz="2000" dirty="0">
                <a:latin typeface="Times New Roman" panose="02020603050405020304" pitchFamily="18" charset="0"/>
                <a:cs typeface="Times New Roman" panose="02020603050405020304" pitchFamily="18" charset="0"/>
              </a:rPr>
              <a:t>, a net profit of two ATP was produced, two NAD+ were reduced to two NADH + H+, and glucose was split into two pyruvate molecules. </a:t>
            </a:r>
          </a:p>
          <a:p>
            <a:pPr>
              <a:lnSpc>
                <a:spcPct val="200000"/>
              </a:lnSpc>
              <a:buFont typeface="Wingdings" panose="05000000000000000000" pitchFamily="2" charset="2"/>
              <a:buChar char="v"/>
            </a:pPr>
            <a:r>
              <a:rPr lang="en-US" sz="2000" dirty="0">
                <a:latin typeface="Times New Roman" panose="02020603050405020304" pitchFamily="18" charset="0"/>
                <a:cs typeface="Times New Roman" panose="02020603050405020304" pitchFamily="18" charset="0"/>
              </a:rPr>
              <a:t>When oxygen is not present, pyruvate will undergo a process called </a:t>
            </a:r>
            <a:r>
              <a:rPr lang="en-US" sz="2000" dirty="0" smtClean="0">
                <a:latin typeface="Times New Roman" panose="02020603050405020304" pitchFamily="18" charset="0"/>
                <a:cs typeface="Times New Roman" panose="02020603050405020304" pitchFamily="18" charset="0"/>
              </a:rPr>
              <a:t>fermentation.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6599509-F340-4DAA-B79E-0B28846547B7}"/>
              </a:ext>
            </a:extLst>
          </p:cNvPr>
          <p:cNvSpPr>
            <a:spLocks noGrp="1"/>
          </p:cNvSpPr>
          <p:nvPr>
            <p:ph type="title"/>
          </p:nvPr>
        </p:nvSpPr>
        <p:spPr>
          <a:xfrm>
            <a:off x="1786759" y="495615"/>
            <a:ext cx="7452776" cy="978344"/>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LACTATE KINETICS.</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74DB3031-1EA4-4668-83E3-6A1F2CBF3A0D}"/>
              </a:ext>
            </a:extLst>
          </p:cNvPr>
          <p:cNvSpPr>
            <a:spLocks noGrp="1"/>
          </p:cNvSpPr>
          <p:nvPr>
            <p:ph idx="1"/>
          </p:nvPr>
        </p:nvSpPr>
        <p:spPr>
          <a:xfrm>
            <a:off x="861847" y="1776248"/>
            <a:ext cx="9196553" cy="4901446"/>
          </a:xfrm>
        </p:spPr>
        <p:txBody>
          <a:bodyPr>
            <a:normAutofit/>
          </a:bodyPr>
          <a:lstStyle/>
          <a:p>
            <a:pPr>
              <a:lnSpc>
                <a:spcPct val="200000"/>
              </a:lnSpc>
              <a:buFont typeface="Wingdings" panose="05000000000000000000" pitchFamily="2" charset="2"/>
              <a:buChar char="v"/>
            </a:pPr>
            <a:r>
              <a:rPr lang="en-US" sz="2000" dirty="0" smtClean="0">
                <a:solidFill>
                  <a:srgbClr val="000000"/>
                </a:solidFill>
                <a:latin typeface="Times New Roman" panose="02020603050405020304" pitchFamily="18" charset="0"/>
              </a:rPr>
              <a:t>L</a:t>
            </a:r>
            <a:r>
              <a:rPr lang="en-US" sz="2000" b="0" i="0" dirty="0" smtClean="0">
                <a:solidFill>
                  <a:srgbClr val="000000"/>
                </a:solidFill>
                <a:effectLst/>
                <a:latin typeface="Times New Roman" panose="02020603050405020304" pitchFamily="18" charset="0"/>
              </a:rPr>
              <a:t>actic </a:t>
            </a:r>
            <a:r>
              <a:rPr lang="en-US" sz="2000" b="0" i="0" dirty="0">
                <a:solidFill>
                  <a:srgbClr val="000000"/>
                </a:solidFill>
                <a:effectLst/>
                <a:latin typeface="Times New Roman" panose="02020603050405020304" pitchFamily="18" charset="0"/>
              </a:rPr>
              <a:t>acidosis is attributed to anaerobic glycolysis due to inadequate oxygen delivery. </a:t>
            </a:r>
            <a:endParaRPr lang="en-US" sz="2000"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However</a:t>
            </a:r>
            <a:r>
              <a:rPr lang="en-US" sz="2000" b="0" i="0" dirty="0">
                <a:solidFill>
                  <a:srgbClr val="000000"/>
                </a:solidFill>
                <a:effectLst/>
                <a:latin typeface="Times New Roman" panose="02020603050405020304" pitchFamily="18" charset="0"/>
              </a:rPr>
              <a:t>, it has </a:t>
            </a:r>
            <a:r>
              <a:rPr lang="en-US" sz="2000" b="0" i="0" dirty="0" smtClean="0">
                <a:solidFill>
                  <a:srgbClr val="000000"/>
                </a:solidFill>
                <a:effectLst/>
                <a:latin typeface="Times New Roman" panose="02020603050405020304" pitchFamily="18" charset="0"/>
              </a:rPr>
              <a:t>become </a:t>
            </a:r>
            <a:r>
              <a:rPr lang="en-US" sz="2000" b="0" i="0" dirty="0">
                <a:solidFill>
                  <a:srgbClr val="000000"/>
                </a:solidFill>
                <a:effectLst/>
                <a:latin typeface="Times New Roman" panose="02020603050405020304" pitchFamily="18" charset="0"/>
              </a:rPr>
              <a:t>the mechanism of hyperlactemia is multifactorial and due to factors beyond hypoxic tissue </a:t>
            </a:r>
            <a:r>
              <a:rPr lang="en-US" sz="2000" b="0" i="0" dirty="0" smtClean="0">
                <a:solidFill>
                  <a:srgbClr val="000000"/>
                </a:solidFill>
                <a:effectLst/>
                <a:latin typeface="Times New Roman" panose="02020603050405020304" pitchFamily="18" charset="0"/>
              </a:rPr>
              <a:t>injury</a:t>
            </a:r>
          </a:p>
          <a:p>
            <a:pPr>
              <a:lnSpc>
                <a:spcPct val="200000"/>
              </a:lnSpc>
              <a:buFont typeface="Wingdings" panose="05000000000000000000" pitchFamily="2" charset="2"/>
              <a:buChar char="v"/>
            </a:pPr>
            <a:r>
              <a:rPr lang="en-US" sz="2000" b="0" i="0" dirty="0" smtClean="0">
                <a:solidFill>
                  <a:srgbClr val="000000"/>
                </a:solidFill>
                <a:effectLst/>
                <a:latin typeface="Times New Roman" panose="02020603050405020304" pitchFamily="18" charset="0"/>
              </a:rPr>
              <a:t>Lactic acid is an </a:t>
            </a:r>
            <a:r>
              <a:rPr lang="en-US" sz="2000" b="0" i="0" dirty="0">
                <a:solidFill>
                  <a:srgbClr val="000000"/>
                </a:solidFill>
                <a:effectLst/>
                <a:latin typeface="Times New Roman" panose="02020603050405020304" pitchFamily="18" charset="0"/>
              </a:rPr>
              <a:t>unreliable marker of oxygen debt and inadequate resuscitation. </a:t>
            </a:r>
            <a:endParaRPr lang="en-KE" sz="2000" dirty="0"/>
          </a:p>
        </p:txBody>
      </p:sp>
    </p:spTree>
    <p:extLst>
      <p:ext uri="{BB962C8B-B14F-4D97-AF65-F5344CB8AC3E}">
        <p14:creationId xmlns:p14="http://schemas.microsoft.com/office/powerpoint/2010/main" val="37271919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3457F6-4A5A-44D9-95F5-99FFB8D6D43C}"/>
              </a:ext>
            </a:extLst>
          </p:cNvPr>
          <p:cNvSpPr>
            <a:spLocks noGrp="1"/>
          </p:cNvSpPr>
          <p:nvPr>
            <p:ph type="title"/>
          </p:nvPr>
        </p:nvSpPr>
        <p:spPr>
          <a:xfrm>
            <a:off x="586855" y="249986"/>
            <a:ext cx="8830102" cy="1406000"/>
          </a:xfrm>
        </p:spPr>
        <p:txBody>
          <a:bodyPr>
            <a:normAutofit/>
          </a:bodyPr>
          <a:lstStyle/>
          <a:p>
            <a:pPr algn="ct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HOW LACTATE ENTERS AND LEAVES BLOODSTREAM</a:t>
            </a:r>
            <a:endParaRPr lang="en-KE" sz="32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xmlns="" id="{D1A5890D-DEF9-4CC0-A5D6-72D99FC0C9F0}"/>
              </a:ext>
            </a:extLst>
          </p:cNvPr>
          <p:cNvSpPr>
            <a:spLocks noGrp="1"/>
          </p:cNvSpPr>
          <p:nvPr>
            <p:ph idx="1"/>
          </p:nvPr>
        </p:nvSpPr>
        <p:spPr>
          <a:xfrm>
            <a:off x="433277" y="1655985"/>
            <a:ext cx="8983680" cy="3871358"/>
          </a:xfrm>
        </p:spPr>
        <p:txBody>
          <a:bodyPr>
            <a:normAutofit/>
          </a:bodyPr>
          <a:lstStyle/>
          <a:p>
            <a:pPr>
              <a:lnSpc>
                <a:spcPct val="200000"/>
              </a:lnSpc>
              <a:buFont typeface="Wingdings" panose="05000000000000000000" pitchFamily="2" charset="2"/>
              <a:buChar char="v"/>
            </a:pPr>
            <a:r>
              <a:rPr lang="en-US" sz="2400" dirty="0" smtClean="0">
                <a:latin typeface="Times New Roman" panose="02020603050405020304" pitchFamily="18" charset="0"/>
                <a:cs typeface="Times New Roman" panose="02020603050405020304" pitchFamily="18" charset="0"/>
              </a:rPr>
              <a:t>L</a:t>
            </a:r>
            <a:r>
              <a:rPr lang="en-US" sz="2400" i="0" dirty="0" smtClean="0">
                <a:effectLst/>
                <a:latin typeface="Times New Roman" panose="02020603050405020304" pitchFamily="18" charset="0"/>
                <a:cs typeface="Times New Roman" panose="02020603050405020304" pitchFamily="18" charset="0"/>
              </a:rPr>
              <a:t>actase</a:t>
            </a:r>
            <a:r>
              <a:rPr lang="en-US" sz="2400" i="0" dirty="0">
                <a:effectLst/>
                <a:latin typeface="Times New Roman" panose="02020603050405020304" pitchFamily="18" charset="0"/>
                <a:cs typeface="Times New Roman" panose="02020603050405020304" pitchFamily="18" charset="0"/>
              </a:rPr>
              <a:t> binds to the disaccharide </a:t>
            </a:r>
            <a:r>
              <a:rPr lang="en-US" sz="2400" i="0" dirty="0" smtClean="0">
                <a:effectLst/>
                <a:latin typeface="Times New Roman" panose="02020603050405020304" pitchFamily="18" charset="0"/>
                <a:cs typeface="Times New Roman" panose="02020603050405020304" pitchFamily="18" charset="0"/>
              </a:rPr>
              <a:t>lactose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then its</a:t>
            </a:r>
            <a:r>
              <a:rPr lang="en-US" sz="2400" i="0" dirty="0" smtClean="0">
                <a:effectLst/>
                <a:latin typeface="Times New Roman" panose="02020603050405020304" pitchFamily="18" charset="0"/>
                <a:cs typeface="Times New Roman" panose="02020603050405020304" pitchFamily="18" charset="0"/>
              </a:rPr>
              <a:t> </a:t>
            </a:r>
            <a:r>
              <a:rPr lang="en-US" sz="2400" i="0" dirty="0">
                <a:effectLst/>
                <a:latin typeface="Times New Roman" panose="02020603050405020304" pitchFamily="18" charset="0"/>
                <a:cs typeface="Times New Roman" panose="02020603050405020304" pitchFamily="18" charset="0"/>
              </a:rPr>
              <a:t>active sites cleave lactose into its two constituent sugars: glucose and galactose. </a:t>
            </a:r>
            <a:endParaRPr lang="en-US" sz="2400" i="0" dirty="0" smtClean="0">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2400" i="0" dirty="0" smtClean="0">
                <a:effectLst/>
                <a:latin typeface="Times New Roman" panose="02020603050405020304" pitchFamily="18" charset="0"/>
                <a:cs typeface="Times New Roman" panose="02020603050405020304" pitchFamily="18" charset="0"/>
              </a:rPr>
              <a:t>Lactic acid builds </a:t>
            </a:r>
            <a:r>
              <a:rPr lang="en-US" sz="2400" i="0" dirty="0">
                <a:effectLst/>
                <a:latin typeface="Times New Roman" panose="02020603050405020304" pitchFamily="18" charset="0"/>
                <a:cs typeface="Times New Roman" panose="02020603050405020304" pitchFamily="18" charset="0"/>
              </a:rPr>
              <a:t>up within many tissues, including muscles, and then enters the bloodstream</a:t>
            </a:r>
            <a:r>
              <a:rPr lang="en-US" sz="2400" i="0" dirty="0" smtClean="0">
                <a:effectLst/>
                <a:latin typeface="Times New Roman" panose="02020603050405020304" pitchFamily="18" charset="0"/>
                <a:cs typeface="Times New Roman" panose="02020603050405020304" pitchFamily="18" charset="0"/>
              </a:rPr>
              <a:t>.</a:t>
            </a:r>
            <a:endParaRPr lang="en-KE"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491</TotalTime>
  <Words>1021</Words>
  <Application>Microsoft Office PowerPoint</Application>
  <PresentationFormat>Custom</PresentationFormat>
  <Paragraphs>92</Paragraphs>
  <Slides>15</Slides>
  <Notes>13</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Facet</vt:lpstr>
      <vt:lpstr>WHAT ROLE DOES RECOVERY EXERCISE INTENSITY HAVE ON POST-EXERCISE BLOOD LACTATE CLEARANCE?</vt:lpstr>
      <vt:lpstr>INTRODUCTION</vt:lpstr>
      <vt:lpstr>  BACKGROUND.</vt:lpstr>
      <vt:lpstr>LACTIC ACID/LACTATE</vt:lpstr>
      <vt:lpstr> HOW LACTIC ACID IS PRODUCED</vt:lpstr>
      <vt:lpstr>HOW LACTIC ACID IS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IN LACTATE CLEARANCE.</vt:lpstr>
      <vt:lpstr> 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user</cp:lastModifiedBy>
  <cp:revision>54</cp:revision>
  <dcterms:created xsi:type="dcterms:W3CDTF">2021-05-03T08:57:48Z</dcterms:created>
  <dcterms:modified xsi:type="dcterms:W3CDTF">2021-05-06T21:06:11Z</dcterms:modified>
</cp:coreProperties>
</file>