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5698F4-BF66-4627-B969-91EBD038C7DE}" type="datetimeFigureOut">
              <a:rPr lang="en-US" smtClean="0"/>
              <a:t>4/22/2018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4C4EA6-2A2E-4267-9CF4-6B4715D41817}" type="slidenum">
              <a:rPr lang="en-US" smtClean="0"/>
              <a:t>‹#›</a:t>
            </a:fld>
            <a:endParaRPr lang="en-US"/>
          </a:p>
        </p:txBody>
      </p:sp>
    </p:spTree>
    <p:extLst>
      <p:ext uri="{BB962C8B-B14F-4D97-AF65-F5344CB8AC3E}">
        <p14:creationId xmlns:p14="http://schemas.microsoft.com/office/powerpoint/2010/main" val="1531753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presentation is on the article on Adverse Effects in Workers Exposed to Inorganic Lead from the Pubmed journal.</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2</a:t>
            </a:fld>
            <a:endParaRPr lang="en-US"/>
          </a:p>
        </p:txBody>
      </p:sp>
    </p:spTree>
    <p:extLst>
      <p:ext uri="{BB962C8B-B14F-4D97-AF65-F5344CB8AC3E}">
        <p14:creationId xmlns:p14="http://schemas.microsoft.com/office/powerpoint/2010/main" val="95567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presentation, we are going to look at how the authors of the article have made a study to show how exposure to inorganic lead has led to adverse effects of workers involved in the production and processing of lead and its compound. </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3</a:t>
            </a:fld>
            <a:endParaRPr lang="en-US"/>
          </a:p>
        </p:txBody>
      </p:sp>
    </p:spTree>
    <p:extLst>
      <p:ext uri="{BB962C8B-B14F-4D97-AF65-F5344CB8AC3E}">
        <p14:creationId xmlns:p14="http://schemas.microsoft.com/office/powerpoint/2010/main" val="3072359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research involved 60 workers who</a:t>
            </a:r>
            <a:r>
              <a:rPr lang="en-US" baseline="0" dirty="0" smtClean="0"/>
              <a:t> were exposed to lead and a control of same number of workers.</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4</a:t>
            </a:fld>
            <a:endParaRPr lang="en-US"/>
          </a:p>
        </p:txBody>
      </p:sp>
    </p:spTree>
    <p:extLst>
      <p:ext uri="{BB962C8B-B14F-4D97-AF65-F5344CB8AC3E}">
        <p14:creationId xmlns:p14="http://schemas.microsoft.com/office/powerpoint/2010/main" val="1606817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 sections</a:t>
            </a:r>
            <a:r>
              <a:rPr lang="en-US" baseline="0" dirty="0" smtClean="0"/>
              <a:t> of data was used where one section was made of general characteristics of the respondents and the other was made of the symptoms shown by people who have been affected by lead poisoning.</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5</a:t>
            </a:fld>
            <a:endParaRPr lang="en-US"/>
          </a:p>
        </p:txBody>
      </p:sp>
    </p:spTree>
    <p:extLst>
      <p:ext uri="{BB962C8B-B14F-4D97-AF65-F5344CB8AC3E}">
        <p14:creationId xmlns:p14="http://schemas.microsoft.com/office/powerpoint/2010/main" val="667389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Clinical examinations such as blood tests and physical tests were done to ensure that there was enough data for the study.</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6</a:t>
            </a:fld>
            <a:endParaRPr lang="en-US"/>
          </a:p>
        </p:txBody>
      </p:sp>
    </p:spTree>
    <p:extLst>
      <p:ext uri="{BB962C8B-B14F-4D97-AF65-F5344CB8AC3E}">
        <p14:creationId xmlns:p14="http://schemas.microsoft.com/office/powerpoint/2010/main" val="4132294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results</a:t>
            </a:r>
            <a:r>
              <a:rPr lang="en-US" baseline="0" dirty="0" smtClean="0"/>
              <a:t> showed that there were no significant difference between the group under study and the control in terms of symptoms of lead poisoning.</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7</a:t>
            </a:fld>
            <a:endParaRPr lang="en-US"/>
          </a:p>
        </p:txBody>
      </p:sp>
    </p:spTree>
    <p:extLst>
      <p:ext uri="{BB962C8B-B14F-4D97-AF65-F5344CB8AC3E}">
        <p14:creationId xmlns:p14="http://schemas.microsoft.com/office/powerpoint/2010/main" val="4111273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test</a:t>
            </a:r>
            <a:r>
              <a:rPr lang="en-US" baseline="0" dirty="0" smtClean="0"/>
              <a:t> involved biomarkers which included BLL, Erythrocytes count, hemoglobin concentration, reticulocytes count, ALAD, EBS </a:t>
            </a:r>
            <a:r>
              <a:rPr lang="en-US" baseline="0" dirty="0" err="1" smtClean="0"/>
              <a:t>count,ALA</a:t>
            </a:r>
            <a:r>
              <a:rPr lang="en-US" baseline="0" dirty="0" smtClean="0"/>
              <a:t> and Coproporphyrin. BLL, ALAD, and ALA levels in the study group differed from the levels in the control group.</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8</a:t>
            </a:fld>
            <a:endParaRPr lang="en-US"/>
          </a:p>
        </p:txBody>
      </p:sp>
    </p:spTree>
    <p:extLst>
      <p:ext uri="{BB962C8B-B14F-4D97-AF65-F5344CB8AC3E}">
        <p14:creationId xmlns:p14="http://schemas.microsoft.com/office/powerpoint/2010/main" val="3344293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study showed that risk of lead associated diseases was high among those exposed to lead than</a:t>
            </a:r>
            <a:r>
              <a:rPr lang="en-US" baseline="0" dirty="0" smtClean="0"/>
              <a:t> those who did not come in contact with lead. The research failed to give solution on how to protect workers from lead toxicity but was able to provide data that can form a basis for more research on the topic.</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9</a:t>
            </a:fld>
            <a:endParaRPr lang="en-US"/>
          </a:p>
        </p:txBody>
      </p:sp>
    </p:spTree>
    <p:extLst>
      <p:ext uri="{BB962C8B-B14F-4D97-AF65-F5344CB8AC3E}">
        <p14:creationId xmlns:p14="http://schemas.microsoft.com/office/powerpoint/2010/main" val="3807040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table shows the cost of conducting the research.</a:t>
            </a:r>
            <a:endParaRPr lang="en-US" dirty="0"/>
          </a:p>
        </p:txBody>
      </p:sp>
      <p:sp>
        <p:nvSpPr>
          <p:cNvPr id="4" name="Slide Number Placeholder 3"/>
          <p:cNvSpPr>
            <a:spLocks noGrp="1"/>
          </p:cNvSpPr>
          <p:nvPr>
            <p:ph type="sldNum" sz="quarter" idx="10"/>
          </p:nvPr>
        </p:nvSpPr>
        <p:spPr/>
        <p:txBody>
          <a:bodyPr/>
          <a:lstStyle/>
          <a:p>
            <a:fld id="{0A4C4EA6-2A2E-4267-9CF4-6B4715D41817}" type="slidenum">
              <a:rPr lang="en-US" smtClean="0"/>
              <a:t>10</a:t>
            </a:fld>
            <a:endParaRPr lang="en-US"/>
          </a:p>
        </p:txBody>
      </p:sp>
    </p:spTree>
    <p:extLst>
      <p:ext uri="{BB962C8B-B14F-4D97-AF65-F5344CB8AC3E}">
        <p14:creationId xmlns:p14="http://schemas.microsoft.com/office/powerpoint/2010/main" val="10487372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A0D68E2-3216-47D7-B43B-51A2386A6B97}" type="datetimeFigureOut">
              <a:rPr lang="en-US" smtClean="0"/>
              <a:pPr/>
              <a:t>4/22/2018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E4C4F01-D455-42DC-994A-EAA453CF16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E4C4F01-D455-42DC-994A-EAA453CF1633}"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E4C4F01-D455-42DC-994A-EAA453CF1633}"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E4C4F01-D455-42DC-994A-EAA453CF1633}"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E4C4F01-D455-42DC-994A-EAA453CF16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E4C4F01-D455-42DC-994A-EAA453CF1633}"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E4C4F01-D455-42DC-994A-EAA453CF16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A0D68E2-3216-47D7-B43B-51A2386A6B97}" type="datetimeFigureOut">
              <a:rPr lang="en-US" smtClean="0"/>
              <a:pPr/>
              <a:t>4/22/2018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E4C4F01-D455-42DC-994A-EAA453CF16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A0D68E2-3216-47D7-B43B-51A2386A6B97}" type="datetimeFigureOut">
              <a:rPr lang="en-US" smtClean="0"/>
              <a:pPr/>
              <a:t>4/22/2018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E4C4F01-D455-42DC-994A-EAA453CF1633}"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E4C4F01-D455-42DC-994A-EAA453CF16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A0D68E2-3216-47D7-B43B-51A2386A6B97}" type="datetimeFigureOut">
              <a:rPr lang="en-US" smtClean="0"/>
              <a:pPr/>
              <a:t>4/22/2018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E4C4F01-D455-42DC-994A-EAA453CF16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A0D68E2-3216-47D7-B43B-51A2386A6B97}" type="datetimeFigureOut">
              <a:rPr lang="en-US" smtClean="0"/>
              <a:pPr/>
              <a:t>4/22/2018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E4C4F01-D455-42DC-994A-EAA453CF16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ncbi.nlm.nih.gov/pubmed/?term=Minov%20J%5bAuthor%5d&amp;cauthor=true&amp;cauthor_uid=18407868" TargetMode="External"/><Relationship Id="rId3" Type="http://schemas.openxmlformats.org/officeDocument/2006/relationships/hyperlink" Target="https://www.ncbi.nlm.nih.gov/pubmed/?term=Stoleski%20S%5bAuthor%5d&amp;cauthor=true&amp;cauthor_uid=18407868" TargetMode="External"/><Relationship Id="rId7" Type="http://schemas.openxmlformats.org/officeDocument/2006/relationships/hyperlink" Target="https://www.ncbi.nlm.nih.gov/pubmed/?term=Mijakoski%20D%5bAuthor%5d&amp;cauthor=true&amp;cauthor_uid=18407868"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www.ncbi.nlm.nih.gov/pubmed/?term=Risteska-Kuc%20S%5bAuthor%5d&amp;cauthor=true&amp;cauthor_uid=18407868" TargetMode="External"/><Relationship Id="rId5" Type="http://schemas.openxmlformats.org/officeDocument/2006/relationships/hyperlink" Target="https://www.ncbi.nlm.nih.gov/pubmed/?term=Stikova%20E%5bAuthor%5d&amp;cauthor=true&amp;cauthor_uid=18407868" TargetMode="External"/><Relationship Id="rId4" Type="http://schemas.openxmlformats.org/officeDocument/2006/relationships/hyperlink" Target="https://www.ncbi.nlm.nih.gov/pubmed/?term=Karadzinska-Bislimovska%20J%5bAuthor%5d&amp;cauthor=true&amp;cauthor_uid=18407868"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Abdullah </a:t>
            </a:r>
            <a:r>
              <a:rPr lang="en-US" dirty="0" err="1"/>
              <a:t>Balhareth</a:t>
            </a:r>
            <a:r>
              <a:rPr lang="en-US" b="1" dirty="0"/>
              <a:t/>
            </a:r>
            <a:br>
              <a:rPr lang="en-US" b="1" dirty="0"/>
            </a:br>
            <a:endParaRPr lang="en-US" dirty="0"/>
          </a:p>
        </p:txBody>
      </p:sp>
      <p:sp>
        <p:nvSpPr>
          <p:cNvPr id="3" name="Subtitle 2"/>
          <p:cNvSpPr>
            <a:spLocks noGrp="1"/>
          </p:cNvSpPr>
          <p:nvPr>
            <p:ph type="subTitle" idx="1"/>
          </p:nvPr>
        </p:nvSpPr>
        <p:spPr/>
        <p:txBody>
          <a:bodyPr/>
          <a:lstStyle/>
          <a:p>
            <a:pPr algn="ctr"/>
            <a:r>
              <a:rPr lang="en-US" dirty="0"/>
              <a:t>OSH 420 </a:t>
            </a:r>
            <a:endParaRPr lang="en-US" b="1"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Pubmed Journal</a:t>
            </a:r>
            <a:br>
              <a:rPr lang="en-US" dirty="0" smtClean="0"/>
            </a:br>
            <a:r>
              <a:rPr lang="en-US" dirty="0" smtClean="0"/>
              <a:t/>
            </a:r>
            <a:br>
              <a:rPr lang="en-US" dirty="0" smtClean="0"/>
            </a:br>
            <a:r>
              <a:rPr lang="en-US" dirty="0" smtClean="0"/>
              <a:t/>
            </a:r>
            <a:br>
              <a:rPr lang="en-US" dirty="0" smtClean="0"/>
            </a:br>
            <a:r>
              <a:rPr lang="en-US" dirty="0" smtClean="0"/>
              <a:t>Adverse </a:t>
            </a:r>
            <a:r>
              <a:rPr lang="en-US" dirty="0"/>
              <a:t>Effects in Workers Exposed to Inorganic </a:t>
            </a:r>
            <a:r>
              <a:rPr lang="en-US" dirty="0" smtClean="0"/>
              <a:t>Lead</a:t>
            </a:r>
            <a:br>
              <a:rPr lang="en-US" dirty="0" smtClean="0"/>
            </a:br>
            <a:r>
              <a:rPr lang="en-US" dirty="0" smtClean="0"/>
              <a:t/>
            </a:r>
            <a:br>
              <a:rPr lang="en-US" dirty="0" smtClean="0"/>
            </a:br>
            <a:r>
              <a:rPr lang="en-US" dirty="0" smtClean="0"/>
              <a:t/>
            </a:r>
            <a:br>
              <a:rPr lang="en-US" dirty="0" smtClean="0"/>
            </a:br>
            <a:r>
              <a:rPr lang="en-US" dirty="0" smtClean="0"/>
              <a:t>Authors; </a:t>
            </a:r>
            <a:r>
              <a:rPr lang="en-US" dirty="0" smtClean="0">
                <a:hlinkClick r:id="rId3"/>
              </a:rPr>
              <a:t>Stoleski S</a:t>
            </a:r>
            <a:r>
              <a:rPr lang="en-US" dirty="0" smtClean="0"/>
              <a:t>, </a:t>
            </a:r>
            <a:r>
              <a:rPr lang="en-US" dirty="0" err="1" smtClean="0">
                <a:hlinkClick r:id="rId4"/>
              </a:rPr>
              <a:t>Karadzinska-Bislimovska</a:t>
            </a:r>
            <a:r>
              <a:rPr lang="en-US" dirty="0" smtClean="0">
                <a:hlinkClick r:id="rId4"/>
              </a:rPr>
              <a:t> J</a:t>
            </a:r>
            <a:r>
              <a:rPr lang="en-US" dirty="0" smtClean="0"/>
              <a:t>, </a:t>
            </a:r>
            <a:r>
              <a:rPr lang="en-US" dirty="0" smtClean="0">
                <a:hlinkClick r:id="rId5"/>
              </a:rPr>
              <a:t>Stikova E</a:t>
            </a:r>
            <a:r>
              <a:rPr lang="en-US" dirty="0" smtClean="0"/>
              <a:t>, </a:t>
            </a:r>
            <a:r>
              <a:rPr lang="en-US" dirty="0" smtClean="0">
                <a:hlinkClick r:id="rId6"/>
              </a:rPr>
              <a:t>Risteska-Kuc S</a:t>
            </a:r>
            <a:r>
              <a:rPr lang="en-US" dirty="0" smtClean="0"/>
              <a:t>, </a:t>
            </a:r>
            <a:r>
              <a:rPr lang="en-US" dirty="0" smtClean="0">
                <a:hlinkClick r:id="rId7"/>
              </a:rPr>
              <a:t>Mijakoski D</a:t>
            </a:r>
            <a:r>
              <a:rPr lang="en-US" dirty="0" smtClean="0"/>
              <a:t>, </a:t>
            </a:r>
            <a:r>
              <a:rPr lang="en-US" dirty="0" smtClean="0">
                <a:hlinkClick r:id="rId8"/>
              </a:rPr>
              <a:t>Minov J</a:t>
            </a:r>
            <a:r>
              <a:rPr lang="en-US" dirty="0" smtClean="0"/>
              <a:t> </a:t>
            </a:r>
            <a:br>
              <a:rPr lang="en-US" dirty="0" smtClean="0"/>
            </a:br>
            <a:r>
              <a:rPr lang="en-US" b="1" dirty="0"/>
              <a:t/>
            </a:r>
            <a:br>
              <a:rPr lang="en-US" b="1"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US" dirty="0" smtClean="0"/>
              <a:t>     </a:t>
            </a:r>
            <a:r>
              <a:rPr lang="en-US" dirty="0"/>
              <a:t>lead occurs as a natural constituent in beneath the </a:t>
            </a:r>
            <a:r>
              <a:rPr lang="en-US" dirty="0" smtClean="0"/>
              <a:t>earth but </a:t>
            </a:r>
            <a:r>
              <a:rPr lang="en-US" dirty="0"/>
              <a:t>becomes harmful to human beings once it is converted to manmade products due to its toxicity</a:t>
            </a:r>
            <a:r>
              <a:rPr lang="en-US" dirty="0" smtClean="0"/>
              <a:t>. </a:t>
            </a:r>
            <a:r>
              <a:rPr lang="en-US" dirty="0"/>
              <a:t>lead has been known to cause adverse effects to people especially the workers directly involved in its processing, who’s long term exposure leads to different serious </a:t>
            </a:r>
            <a:r>
              <a:rPr lang="en-US" dirty="0" smtClean="0"/>
              <a:t>illnesses in a process  </a:t>
            </a:r>
            <a:r>
              <a:rPr lang="en-US" dirty="0"/>
              <a:t>known as lead poisoning. The contact can lead to various sub-acute, acute, and chronic work-related lead poisoning. </a:t>
            </a:r>
          </a:p>
          <a:p>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smtClean="0"/>
              <a:t>The authors in the article </a:t>
            </a:r>
            <a:r>
              <a:rPr lang="en-US" dirty="0"/>
              <a:t>have made a research on 60 workers to understand how the lead production and </a:t>
            </a:r>
            <a:r>
              <a:rPr lang="en-US" dirty="0" smtClean="0"/>
              <a:t>refining has </a:t>
            </a:r>
            <a:r>
              <a:rPr lang="en-US" dirty="0"/>
              <a:t>affected them. Of the sixty, 9 were women and 51 were men. The workers had two groups, one for which the main study was being </a:t>
            </a:r>
            <a:r>
              <a:rPr lang="en-US" dirty="0" smtClean="0"/>
              <a:t>conducted </a:t>
            </a:r>
            <a:r>
              <a:rPr lang="en-US" dirty="0"/>
              <a:t>while the other was considered to be a control group, which consisted of 50 men and 10 women, who were between the ages of 34 and 51 having been employed for a total duration of between 9 years and 29 years. </a:t>
            </a:r>
            <a:r>
              <a:rPr lang="en-US" dirty="0" smtClean="0"/>
              <a:t>The </a:t>
            </a:r>
            <a:r>
              <a:rPr lang="en-US" dirty="0"/>
              <a:t>main reason for this study was to find out how people working in lead industries differs from the general population in terms of the ailments that they had, and how they were related to their occupation in the lead industries.</a:t>
            </a:r>
          </a:p>
          <a:p>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dirty="0"/>
              <a:t>In conducting the test, the researchers had various aspects that they thought that would have acted as symptoms to show the effect that was caused by working at the lead industries. To find out the significant differences, there were two sections of data that were used to collect data from the respondents. The first section of the study dealt with the general characteristics of all the respondents in the group that did not really concern the perceived effects of their occupation. This section included their gender, age, BMI, years of employment, years of exposure (which mainly collected from the lead workers) percentage of daily smokers, years of daily smoking, number of cigarettes per day, number of previous smokers, and the number of passive smokers.</a:t>
            </a:r>
          </a:p>
          <a:p>
            <a:r>
              <a:rPr lang="en-US" dirty="0"/>
              <a:t>The other section of the study consisted of details of symptoms that could have shown how the people who worked at the factory that processed lead products might have been affected. The symptoms include headache, insomnia, low appetite, muscle pain, decreased body weight, droopiness, gastrointestinal symptoms and </a:t>
            </a:r>
            <a:r>
              <a:rPr lang="en-US" dirty="0" smtClean="0"/>
              <a:t>grumpiness</a:t>
            </a:r>
            <a:endParaRPr lang="en-US" dirty="0"/>
          </a:p>
        </p:txBody>
      </p:sp>
      <p:sp>
        <p:nvSpPr>
          <p:cNvPr id="2" name="Title 1"/>
          <p:cNvSpPr>
            <a:spLocks noGrp="1"/>
          </p:cNvSpPr>
          <p:nvPr>
            <p:ph type="title"/>
          </p:nvPr>
        </p:nvSpPr>
        <p:spPr/>
        <p:txBody>
          <a:bodyPr/>
          <a:lstStyle/>
          <a:p>
            <a:pPr algn="ctr"/>
            <a:r>
              <a:rPr lang="en-US" dirty="0" smtClean="0"/>
              <a:t>Test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 Clinical examinations were applied to ensure that they collected enough data for the study. Blood samples were collected and studied, for which results of the aspects being studied were recorded. Physical tests were done for the eyes to check on the redness, tearing or discharge; nose to check for nasal itching, rhinorrhea and blockage of the nasals; lungs were checked for wheezing, chest tightness, coughing, breathlessness and phlegm. The skin was also analyzed for pruritus, rash and inflammation. A spirometry was also applied through the use ofGanshornSanoScope LF8.</a:t>
            </a:r>
          </a:p>
          <a:p>
            <a:r>
              <a:rPr lang="en-US" dirty="0" smtClean="0"/>
              <a:t>The authors  used an alpha of 0.05 for which they compared with the p-values from the different aspects that they made a study on. Therefore, a P-value of below the alpha was considered significant while on the other hand, a p-value that was greater than the alpha was considered to be insignificant. </a:t>
            </a:r>
          </a:p>
          <a:p>
            <a:endParaRPr lang="en-US" dirty="0"/>
          </a:p>
        </p:txBody>
      </p:sp>
      <p:sp>
        <p:nvSpPr>
          <p:cNvPr id="2" name="Title 1"/>
          <p:cNvSpPr>
            <a:spLocks noGrp="1"/>
          </p:cNvSpPr>
          <p:nvPr>
            <p:ph type="title"/>
          </p:nvPr>
        </p:nvSpPr>
        <p:spPr/>
        <p:txBody>
          <a:bodyPr/>
          <a:lstStyle/>
          <a:p>
            <a:pPr algn="ctr"/>
            <a:r>
              <a:rPr lang="en-US" dirty="0" smtClean="0"/>
              <a:t>Test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In the results the authors show that there are no significant differences between the group of workers from the lead processing companies and the control group. For several variables, the results for the mean and median of the aspects among the lead workers was higher than that of the control group while others were less than that of the control group.</a:t>
            </a:r>
          </a:p>
          <a:p>
            <a:r>
              <a:rPr lang="en-US" dirty="0" smtClean="0"/>
              <a:t>The results further showed that the percentages of the lead workers with the symptoms under study were higher than that of the control group. </a:t>
            </a:r>
          </a:p>
          <a:p>
            <a:r>
              <a:rPr lang="en-US" dirty="0" smtClean="0"/>
              <a:t>While the results showed that there were higher levels of symptoms of lead poisoning among the lead workers, as compared to the individuals in the control group, the differences were still found to be statistically insignificant. </a:t>
            </a:r>
          </a:p>
          <a:p>
            <a:endParaRPr lang="en-US" dirty="0"/>
          </a:p>
        </p:txBody>
      </p:sp>
      <p:sp>
        <p:nvSpPr>
          <p:cNvPr id="2" name="Title 1"/>
          <p:cNvSpPr>
            <a:spLocks noGrp="1"/>
          </p:cNvSpPr>
          <p:nvPr>
            <p:ph type="title"/>
          </p:nvPr>
        </p:nvSpPr>
        <p:spPr/>
        <p:txBody>
          <a:bodyPr/>
          <a:lstStyle/>
          <a:p>
            <a:pPr algn="ctr"/>
            <a:r>
              <a:rPr lang="en-US" dirty="0" smtClean="0"/>
              <a:t>Test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smtClean="0"/>
              <a:t>Biological markers were also applied to the tests. The biological markers  used were, BLL, Erythrocytes count, hemoglobin concentration, reticulocytes count, ALAD, EBS count, ALA and Coproporphyrin. Most of The differences between the workers from the lead factories and the individuals from the control group were also found to be insignificant apart from three biomarkers: BLL, ALAD, and ALA. </a:t>
            </a:r>
          </a:p>
          <a:p>
            <a:r>
              <a:rPr lang="en-US" dirty="0" smtClean="0"/>
              <a:t>The study also involved a correlation of Blood lead level (BLL), aminolaevulinic acid dehydrase (ALAD) and aminolaevulinic acid (ALA) to other parameters such as age, cumulative years in employment, blood pressure, smoking habit, consumption of alcohol and leukocyte count. Most of the results showed that there was little correlation between the three parameters and other aspects, though there was marked variances between negative and positive correlations in some aspects. </a:t>
            </a:r>
            <a:endParaRPr lang="en-US" dirty="0"/>
          </a:p>
        </p:txBody>
      </p:sp>
      <p:sp>
        <p:nvSpPr>
          <p:cNvPr id="2" name="Title 1"/>
          <p:cNvSpPr>
            <a:spLocks noGrp="1"/>
          </p:cNvSpPr>
          <p:nvPr>
            <p:ph type="title"/>
          </p:nvPr>
        </p:nvSpPr>
        <p:spPr/>
        <p:txBody>
          <a:bodyPr/>
          <a:lstStyle/>
          <a:p>
            <a:pPr algn="ctr"/>
            <a:r>
              <a:rPr lang="en-US" dirty="0" smtClean="0"/>
              <a:t>Correlation and inferences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229600" cy="5715000"/>
          </a:xfrm>
        </p:spPr>
        <p:txBody>
          <a:bodyPr>
            <a:normAutofit fontScale="55000" lnSpcReduction="20000"/>
          </a:bodyPr>
          <a:lstStyle/>
          <a:p>
            <a:r>
              <a:rPr lang="en-US" sz="3800" dirty="0" smtClean="0"/>
              <a:t>The study showed that the risk of ailments was higher among individuals with higher lead levels, because there were positive correlations between such individuals and most of the ailments under study. The researchers point out that the study has provided data which can be used for the assessment of risk. The researchers claim that the data collected forms a relationship under which further studies can be conducted to come up with ways the exposure of lead can be reduced to tame their effects on the workers. The researchers have however not given solutions to what can be done to ensure that the workers do not continue to suffer the dangers of toxicity due to exposure to lead and its products. However, the authors suggest that the study can be used to ensure that more effective preventive measures are applied and regulations be modified to ensure that better protection is provided for the workers. The authors also believe that more research should be done on the topic to gain more knowledge on the effect of lead to human body.</a:t>
            </a:r>
          </a:p>
          <a:p>
            <a:endParaRPr lang="en-US" dirty="0"/>
          </a:p>
        </p:txBody>
      </p:sp>
      <p:sp>
        <p:nvSpPr>
          <p:cNvPr id="2" name="Title 1"/>
          <p:cNvSpPr>
            <a:spLocks noGrp="1"/>
          </p:cNvSpPr>
          <p:nvPr>
            <p:ph type="title"/>
          </p:nvPr>
        </p:nvSpPr>
        <p:spPr>
          <a:xfrm>
            <a:off x="457200" y="0"/>
            <a:ext cx="8229600" cy="1143000"/>
          </a:xfrm>
        </p:spPr>
        <p:txBody>
          <a:bodyPr/>
          <a:lstStyle/>
          <a:p>
            <a:pPr algn="ctr"/>
            <a:r>
              <a:rPr lang="en-US" dirty="0" smtClean="0"/>
              <a:t>Conclusion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81001" y="1600200"/>
          <a:ext cx="8305800" cy="2595880"/>
        </p:xfrm>
        <a:graphic>
          <a:graphicData uri="http://schemas.openxmlformats.org/drawingml/2006/table">
            <a:tbl>
              <a:tblPr firstRow="1" bandRow="1">
                <a:tableStyleId>{5C22544A-7EE6-4342-B048-85BDC9FD1C3A}</a:tableStyleId>
              </a:tblPr>
              <a:tblGrid>
                <a:gridCol w="4191000"/>
                <a:gridCol w="4114800"/>
              </a:tblGrid>
              <a:tr h="370840">
                <a:tc>
                  <a:txBody>
                    <a:bodyPr/>
                    <a:lstStyle/>
                    <a:p>
                      <a:endParaRPr lang="en-US" dirty="0"/>
                    </a:p>
                  </a:txBody>
                  <a:tcPr/>
                </a:tc>
                <a:tc>
                  <a:txBody>
                    <a:bodyPr/>
                    <a:lstStyle/>
                    <a:p>
                      <a:endParaRPr lang="en-US"/>
                    </a:p>
                  </a:txBody>
                  <a:tcPr/>
                </a:tc>
              </a:tr>
              <a:tr h="370840">
                <a:tc>
                  <a:txBody>
                    <a:bodyPr/>
                    <a:lstStyle/>
                    <a:p>
                      <a:r>
                        <a:rPr lang="en-US" b="1" dirty="0" smtClean="0"/>
                        <a:t>Item</a:t>
                      </a:r>
                      <a:r>
                        <a:rPr lang="en-US" dirty="0" smtClean="0"/>
                        <a:t> </a:t>
                      </a:r>
                      <a:endParaRPr lang="en-US" dirty="0"/>
                    </a:p>
                  </a:txBody>
                  <a:tcPr/>
                </a:tc>
                <a:tc>
                  <a:txBody>
                    <a:bodyPr/>
                    <a:lstStyle/>
                    <a:p>
                      <a:r>
                        <a:rPr lang="en-US" b="1" dirty="0" smtClean="0"/>
                        <a:t>cost</a:t>
                      </a:r>
                      <a:endParaRPr lang="en-US" b="1" dirty="0"/>
                    </a:p>
                  </a:txBody>
                  <a:tcPr/>
                </a:tc>
              </a:tr>
              <a:tr h="370840">
                <a:tc>
                  <a:txBody>
                    <a:bodyPr/>
                    <a:lstStyle/>
                    <a:p>
                      <a:r>
                        <a:rPr lang="en-US" dirty="0" smtClean="0"/>
                        <a:t>Direct supervisory and clerical labor</a:t>
                      </a:r>
                      <a:endParaRPr lang="en-US" dirty="0"/>
                    </a:p>
                  </a:txBody>
                  <a:tcPr/>
                </a:tc>
                <a:tc>
                  <a:txBody>
                    <a:bodyPr/>
                    <a:lstStyle/>
                    <a:p>
                      <a:r>
                        <a:rPr lang="en-US" dirty="0" smtClean="0"/>
                        <a:t>$5000</a:t>
                      </a:r>
                      <a:endParaRPr lang="en-US" dirty="0"/>
                    </a:p>
                  </a:txBody>
                  <a:tcPr/>
                </a:tc>
              </a:tr>
              <a:tr h="370840">
                <a:tc>
                  <a:txBody>
                    <a:bodyPr/>
                    <a:lstStyle/>
                    <a:p>
                      <a:r>
                        <a:rPr lang="en-US" dirty="0" smtClean="0"/>
                        <a:t>Conduction</a:t>
                      </a:r>
                      <a:r>
                        <a:rPr lang="en-US" baseline="0" dirty="0" smtClean="0"/>
                        <a:t> of operations</a:t>
                      </a:r>
                      <a:endParaRPr lang="en-US" dirty="0"/>
                    </a:p>
                  </a:txBody>
                  <a:tcPr/>
                </a:tc>
                <a:tc>
                  <a:txBody>
                    <a:bodyPr/>
                    <a:lstStyle/>
                    <a:p>
                      <a:r>
                        <a:rPr lang="en-US" dirty="0" smtClean="0"/>
                        <a:t>$2000</a:t>
                      </a:r>
                      <a:endParaRPr lang="en-US" dirty="0"/>
                    </a:p>
                  </a:txBody>
                  <a:tcPr/>
                </a:tc>
              </a:tr>
              <a:tr h="370840">
                <a:tc>
                  <a:txBody>
                    <a:bodyPr/>
                    <a:lstStyle/>
                    <a:p>
                      <a:r>
                        <a:rPr lang="en-US" dirty="0" smtClean="0"/>
                        <a:t>Laboratory charges</a:t>
                      </a:r>
                      <a:endParaRPr lang="en-US" dirty="0"/>
                    </a:p>
                  </a:txBody>
                  <a:tcPr/>
                </a:tc>
                <a:tc>
                  <a:txBody>
                    <a:bodyPr/>
                    <a:lstStyle/>
                    <a:p>
                      <a:r>
                        <a:rPr lang="en-US" dirty="0" smtClean="0"/>
                        <a:t>$5000</a:t>
                      </a:r>
                      <a:endParaRPr lang="en-US" dirty="0"/>
                    </a:p>
                  </a:txBody>
                  <a:tcPr/>
                </a:tc>
              </a:tr>
              <a:tr h="370840">
                <a:tc>
                  <a:txBody>
                    <a:bodyPr/>
                    <a:lstStyle/>
                    <a:p>
                      <a:r>
                        <a:rPr lang="en-US" dirty="0" smtClean="0"/>
                        <a:t>Administrative expenses</a:t>
                      </a:r>
                      <a:endParaRPr lang="en-US" dirty="0"/>
                    </a:p>
                  </a:txBody>
                  <a:tcPr/>
                </a:tc>
                <a:tc>
                  <a:txBody>
                    <a:bodyPr/>
                    <a:lstStyle/>
                    <a:p>
                      <a:r>
                        <a:rPr lang="en-US" dirty="0" smtClean="0"/>
                        <a:t>$1000</a:t>
                      </a:r>
                      <a:endParaRPr lang="en-US" dirty="0"/>
                    </a:p>
                  </a:txBody>
                  <a:tcPr/>
                </a:tc>
              </a:tr>
              <a:tr h="370840">
                <a:tc>
                  <a:txBody>
                    <a:bodyPr/>
                    <a:lstStyle/>
                    <a:p>
                      <a:r>
                        <a:rPr lang="en-US" dirty="0" smtClean="0"/>
                        <a:t>totals</a:t>
                      </a:r>
                      <a:endParaRPr lang="en-US" dirty="0"/>
                    </a:p>
                  </a:txBody>
                  <a:tcPr/>
                </a:tc>
                <a:tc>
                  <a:txBody>
                    <a:bodyPr/>
                    <a:lstStyle/>
                    <a:p>
                      <a:r>
                        <a:rPr lang="en-US" dirty="0" smtClean="0"/>
                        <a:t>$13000</a:t>
                      </a:r>
                      <a:endParaRPr lang="en-US" dirty="0"/>
                    </a:p>
                  </a:txBody>
                  <a:tcPr/>
                </a:tc>
              </a:tr>
            </a:tbl>
          </a:graphicData>
        </a:graphic>
      </p:graphicFrame>
      <p:sp>
        <p:nvSpPr>
          <p:cNvPr id="2" name="Title 1"/>
          <p:cNvSpPr>
            <a:spLocks noGrp="1"/>
          </p:cNvSpPr>
          <p:nvPr>
            <p:ph type="title"/>
          </p:nvPr>
        </p:nvSpPr>
        <p:spPr/>
        <p:txBody>
          <a:bodyPr/>
          <a:lstStyle/>
          <a:p>
            <a:pPr algn="ctr"/>
            <a:r>
              <a:rPr lang="en-US" dirty="0" smtClean="0"/>
              <a:t>Table of cost estimate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Stoleski, S., Karadžinska-Bislimovska, J., Stikova, E., Risteska-Kuc, S., Mijakoski, D., &amp; Minov, J. (2008). Adverse effects in workers exposed to inorganic lead.</a:t>
            </a:r>
          </a:p>
          <a:p>
            <a:endParaRPr lang="en-US" dirty="0"/>
          </a:p>
        </p:txBody>
      </p:sp>
      <p:sp>
        <p:nvSpPr>
          <p:cNvPr id="2" name="Title 1"/>
          <p:cNvSpPr>
            <a:spLocks noGrp="1"/>
          </p:cNvSpPr>
          <p:nvPr>
            <p:ph type="title"/>
          </p:nvPr>
        </p:nvSpPr>
        <p:spPr/>
        <p:txBody>
          <a:bodyPr/>
          <a:lstStyle/>
          <a:p>
            <a:pPr algn="ctr"/>
            <a:r>
              <a:rPr lang="en-US" dirty="0" smtClean="0"/>
              <a:t>Citation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150</TotalTime>
  <Words>1410</Words>
  <Application>Microsoft Office PowerPoint</Application>
  <PresentationFormat>On-screen Show (4:3)</PresentationFormat>
  <Paragraphs>55</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vt:lpstr>
      <vt:lpstr>Lucida Sans Unicode</vt:lpstr>
      <vt:lpstr>Verdana</vt:lpstr>
      <vt:lpstr>Wingdings 2</vt:lpstr>
      <vt:lpstr>Wingdings 3</vt:lpstr>
      <vt:lpstr>Concourse</vt:lpstr>
      <vt:lpstr>Abdullah Balhareth </vt:lpstr>
      <vt:lpstr>          Pubmed Journal   Adverse Effects in Workers Exposed to Inorganic Lead   Authors; Stoleski S, Karadzinska-Bislimovska J, Stikova E, Risteska-Kuc S, Mijakoski D, Minov J   </vt:lpstr>
      <vt:lpstr>Introduction</vt:lpstr>
      <vt:lpstr>Introduction</vt:lpstr>
      <vt:lpstr>Test</vt:lpstr>
      <vt:lpstr>Test</vt:lpstr>
      <vt:lpstr>Test</vt:lpstr>
      <vt:lpstr>Correlation and inferences</vt:lpstr>
      <vt:lpstr>Conclusion</vt:lpstr>
      <vt:lpstr>Table of cost estimate</vt:lpstr>
      <vt:lpstr>Citation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Abdullah Balhareth</dc:title>
  <dc:creator>NOTEBOOK</dc:creator>
  <cp:lastModifiedBy>JONNY</cp:lastModifiedBy>
  <cp:revision>18</cp:revision>
  <dcterms:created xsi:type="dcterms:W3CDTF">2018-04-22T11:33:23Z</dcterms:created>
  <dcterms:modified xsi:type="dcterms:W3CDTF">2018-04-22T18:11:23Z</dcterms:modified>
</cp:coreProperties>
</file>