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2222" autoAdjust="0"/>
  </p:normalViewPr>
  <p:slideViewPr>
    <p:cSldViewPr snapToGrid="0">
      <p:cViewPr>
        <p:scale>
          <a:sx n="66" d="100"/>
          <a:sy n="66" d="100"/>
        </p:scale>
        <p:origin x="-900"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BECAAD-B583-467C-850B-0EDEBD9373BA}" type="datetimeFigureOut">
              <a:rPr lang="en-US" smtClean="0"/>
              <a:t>3/26/2020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BB56B6-2D3F-4075-9443-2FD80EC837F4}" type="slidenum">
              <a:rPr lang="en-US" smtClean="0"/>
              <a:t>‹#›</a:t>
            </a:fld>
            <a:endParaRPr lang="en-US"/>
          </a:p>
        </p:txBody>
      </p:sp>
    </p:spTree>
    <p:extLst>
      <p:ext uri="{BB962C8B-B14F-4D97-AF65-F5344CB8AC3E}">
        <p14:creationId xmlns:p14="http://schemas.microsoft.com/office/powerpoint/2010/main" val="2415658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presentation will focus on the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important</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elements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of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every ethical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leader, behavior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of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emotional intelligence leader, and a leader who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got a strategic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vision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as</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well as</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empower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partners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regarding Marissa Mayor, the chief executive officer of Yahoo Inc.</a:t>
            </a:r>
          </a:p>
          <a:p>
            <a:endParaRPr lang="en-US" dirty="0"/>
          </a:p>
        </p:txBody>
      </p:sp>
      <p:sp>
        <p:nvSpPr>
          <p:cNvPr id="4" name="Slide Number Placeholder 3"/>
          <p:cNvSpPr>
            <a:spLocks noGrp="1"/>
          </p:cNvSpPr>
          <p:nvPr>
            <p:ph type="sldNum" sz="quarter" idx="5"/>
          </p:nvPr>
        </p:nvSpPr>
        <p:spPr/>
        <p:txBody>
          <a:bodyPr/>
          <a:lstStyle/>
          <a:p>
            <a:fld id="{F5BB56B6-2D3F-4075-9443-2FD80EC837F4}" type="slidenum">
              <a:rPr lang="en-US" smtClean="0"/>
              <a:t>1</a:t>
            </a:fld>
            <a:endParaRPr lang="en-US"/>
          </a:p>
        </p:txBody>
      </p:sp>
    </p:spTree>
    <p:extLst>
      <p:ext uri="{BB962C8B-B14F-4D97-AF65-F5344CB8AC3E}">
        <p14:creationId xmlns:p14="http://schemas.microsoft.com/office/powerpoint/2010/main" val="3961385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Leaders play a critical role in an organization, through the management of the functions performed in the organization, a leader should be able to set goals and leading employees to achieve the goals. A good leader should establish clear visions for the organization and be proud when hiring individuals who are better than them, and also help them to grow. Leaders should be directed by dignity and respect to their employees as well as understand and manage their emotions while keeping into consideration their follower's emotions. Similarly, employees in an organization look upon leaders to show them the way, and therefore, leaders should have the capacity to transform their employees.</a:t>
            </a:r>
          </a:p>
        </p:txBody>
      </p:sp>
      <p:sp>
        <p:nvSpPr>
          <p:cNvPr id="4" name="Slide Number Placeholder 3"/>
          <p:cNvSpPr>
            <a:spLocks noGrp="1"/>
          </p:cNvSpPr>
          <p:nvPr>
            <p:ph type="sldNum" sz="quarter" idx="5"/>
          </p:nvPr>
        </p:nvSpPr>
        <p:spPr/>
        <p:txBody>
          <a:bodyPr/>
          <a:lstStyle/>
          <a:p>
            <a:fld id="{F5BB56B6-2D3F-4075-9443-2FD80EC837F4}" type="slidenum">
              <a:rPr lang="en-US" smtClean="0"/>
              <a:t>2</a:t>
            </a:fld>
            <a:endParaRPr lang="en-US"/>
          </a:p>
        </p:txBody>
      </p:sp>
    </p:spTree>
    <p:extLst>
      <p:ext uri="{BB962C8B-B14F-4D97-AF65-F5344CB8AC3E}">
        <p14:creationId xmlns:p14="http://schemas.microsoft.com/office/powerpoint/2010/main" val="909899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Integrity is one of the vital elements of an ethical leader where it requires a leader to take responsibility and will inspire followers to have the same behavior. Mayer publicly announced that layoffs are over, and she then defaulted and started them all over again. Transparency is also a crucial element that Mayer lacked. Poor decision making and communication, as well as actions and strategic goals, are also not stated clearly; for example, after she left Google and joined Yahoo, she focused much on her brand than the challenges affecting Yahoo. Alternatively, trust is essential for leaders and their employees; when employees trust their leader, they will believe the leader will make them achieve the goals. However, Mayer bribed employees to make them stay in the Company, for example, by offering retention bonuses. Finally, is the ability to build a relationship with employees, through developing a safe working environment and creating a fair and equal opportunity for every employee. For example, she asked all remote employees to work in the office while other companies work well with the approach (Campbell &amp; Brown, 2015).</a:t>
            </a:r>
          </a:p>
        </p:txBody>
      </p:sp>
      <p:sp>
        <p:nvSpPr>
          <p:cNvPr id="4" name="Slide Number Placeholder 3"/>
          <p:cNvSpPr>
            <a:spLocks noGrp="1"/>
          </p:cNvSpPr>
          <p:nvPr>
            <p:ph type="sldNum" sz="quarter" idx="5"/>
          </p:nvPr>
        </p:nvSpPr>
        <p:spPr/>
        <p:txBody>
          <a:bodyPr/>
          <a:lstStyle/>
          <a:p>
            <a:fld id="{F5BB56B6-2D3F-4075-9443-2FD80EC837F4}" type="slidenum">
              <a:rPr lang="en-US" smtClean="0"/>
              <a:t>3</a:t>
            </a:fld>
            <a:endParaRPr lang="en-US"/>
          </a:p>
        </p:txBody>
      </p:sp>
    </p:spTree>
    <p:extLst>
      <p:ext uri="{BB962C8B-B14F-4D97-AF65-F5344CB8AC3E}">
        <p14:creationId xmlns:p14="http://schemas.microsoft.com/office/powerpoint/2010/main" val="3734380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An emotionally intelligent leader should be self-motivated and have the capacity to work towards achieving their goals. Similarly, motivated leaders always operate to attain the best quality of the work. Mayer did not possess the behaviors of an emotionally intelligent leader as she did not know why she was doing the job and work towards her goals. Similarly, self-awareness is also a very critical behavior that involves a leader understanding their feelings and how they can affect their employees (</a:t>
            </a:r>
            <a:r>
              <a:rPr lang="en-US" dirty="0" err="1">
                <a:latin typeface="Times New Roman" panose="02020603050405020304" pitchFamily="18" charset="0"/>
                <a:cs typeface="Times New Roman" panose="02020603050405020304" pitchFamily="18" charset="0"/>
              </a:rPr>
              <a:t>Alkahtani</a:t>
            </a:r>
            <a:r>
              <a:rPr lang="en-US" dirty="0">
                <a:latin typeface="Times New Roman" panose="02020603050405020304" pitchFamily="18" charset="0"/>
                <a:cs typeface="Times New Roman" panose="02020603050405020304" pitchFamily="18" charset="0"/>
              </a:rPr>
              <a:t>, 2015). The actions of Mayer firing the chief marketing officer, indicated she did not have self-awareness. Social skills allow a leader to manage change and resolve conflicts in the organization, while self-regulations ensure the leader stays in control. Lastly is empathy, where a leader should have the ability to put themselves in other individuals’ situations. Mayer did not care about her employees’ position.</a:t>
            </a:r>
          </a:p>
        </p:txBody>
      </p:sp>
      <p:sp>
        <p:nvSpPr>
          <p:cNvPr id="4" name="Slide Number Placeholder 3"/>
          <p:cNvSpPr>
            <a:spLocks noGrp="1"/>
          </p:cNvSpPr>
          <p:nvPr>
            <p:ph type="sldNum" sz="quarter" idx="5"/>
          </p:nvPr>
        </p:nvSpPr>
        <p:spPr/>
        <p:txBody>
          <a:bodyPr/>
          <a:lstStyle/>
          <a:p>
            <a:fld id="{F5BB56B6-2D3F-4075-9443-2FD80EC837F4}" type="slidenum">
              <a:rPr lang="en-US" smtClean="0"/>
              <a:t>4</a:t>
            </a:fld>
            <a:endParaRPr lang="en-US"/>
          </a:p>
        </p:txBody>
      </p:sp>
    </p:spTree>
    <p:extLst>
      <p:ext uri="{BB962C8B-B14F-4D97-AF65-F5344CB8AC3E}">
        <p14:creationId xmlns:p14="http://schemas.microsoft.com/office/powerpoint/2010/main" val="384135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developing a strategic vision for the organization is very crucial in setting the foundation of a successful business. A leader should be able to make several decisions regarding the purpose of the organization; every decision made should align with the roles and goals the organization needs to achieve; therefore, the leader should plan the vision well. A leader is also responsible for mobilizing resources available and abilities in making things to be done fast in attaining the intricate objectives. A leader is also responsible for creating a passion for employees in working towards a common goal and making people accept change and new ideas (Mayfield et al., 2015). Lastly, a leader is responsible in integrating diverse relevant information and coming up with a strategy that will optimize the performance of organization.</a:t>
            </a:r>
          </a:p>
        </p:txBody>
      </p:sp>
      <p:sp>
        <p:nvSpPr>
          <p:cNvPr id="4" name="Slide Number Placeholder 3"/>
          <p:cNvSpPr>
            <a:spLocks noGrp="1"/>
          </p:cNvSpPr>
          <p:nvPr>
            <p:ph type="sldNum" sz="quarter" idx="5"/>
          </p:nvPr>
        </p:nvSpPr>
        <p:spPr/>
        <p:txBody>
          <a:bodyPr/>
          <a:lstStyle/>
          <a:p>
            <a:fld id="{F5BB56B6-2D3F-4075-9443-2FD80EC837F4}" type="slidenum">
              <a:rPr lang="en-US" smtClean="0"/>
              <a:t>5</a:t>
            </a:fld>
            <a:endParaRPr lang="en-US"/>
          </a:p>
        </p:txBody>
      </p:sp>
    </p:spTree>
    <p:extLst>
      <p:ext uri="{BB962C8B-B14F-4D97-AF65-F5344CB8AC3E}">
        <p14:creationId xmlns:p14="http://schemas.microsoft.com/office/powerpoint/2010/main" val="504723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Stakeholders play a significant role in organization, therefore as a leader, one needs to ensure that the stakeholders are empowered to increase the performance of the organization. Stakeholder empowerment is done to encourage them to invest and working towards the vision of the organization. One of the ways a leader can empower stakeholders is through aligning organization recourses with the vision to be able to achieve the organization's goals quickly. Similarly, transparent communication of change of vision is also important in transforming the task force. Several individuals might be against change, therefore as a leader one has to handle such cases and convince stakeholders about the change. Training is also important to the stakeholder and enable them perform to the best.</a:t>
            </a:r>
          </a:p>
        </p:txBody>
      </p:sp>
      <p:sp>
        <p:nvSpPr>
          <p:cNvPr id="4" name="Slide Number Placeholder 3"/>
          <p:cNvSpPr>
            <a:spLocks noGrp="1"/>
          </p:cNvSpPr>
          <p:nvPr>
            <p:ph type="sldNum" sz="quarter" idx="5"/>
          </p:nvPr>
        </p:nvSpPr>
        <p:spPr/>
        <p:txBody>
          <a:bodyPr/>
          <a:lstStyle/>
          <a:p>
            <a:fld id="{F5BB56B6-2D3F-4075-9443-2FD80EC837F4}" type="slidenum">
              <a:rPr lang="en-US" smtClean="0"/>
              <a:t>6</a:t>
            </a:fld>
            <a:endParaRPr lang="en-US"/>
          </a:p>
        </p:txBody>
      </p:sp>
    </p:spTree>
    <p:extLst>
      <p:ext uri="{BB962C8B-B14F-4D97-AF65-F5344CB8AC3E}">
        <p14:creationId xmlns:p14="http://schemas.microsoft.com/office/powerpoint/2010/main" val="4280937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Leaders work towards bringing positive change in the organization by making employees work towards achieving the goals of the organization. Therefore, through leaders, ' employee’s performance can either increase or reduce. Most of the employees look after their leaders, and a leader is required to work while following certain principles and morals. Consequently, elements of ethical leadership such as integrity, trust and transparency should be upholding. Managing emotional intelligence is also essential for leaders to be able to understand other people’s situations. When a leader becomes aware of their follower situations, they can be able to help them.  Lastly, Strategic goals and stakeholder empowerment also is critical in increasing the performance of the organization.</a:t>
            </a:r>
          </a:p>
        </p:txBody>
      </p:sp>
      <p:sp>
        <p:nvSpPr>
          <p:cNvPr id="4" name="Slide Number Placeholder 3"/>
          <p:cNvSpPr>
            <a:spLocks noGrp="1"/>
          </p:cNvSpPr>
          <p:nvPr>
            <p:ph type="sldNum" sz="quarter" idx="5"/>
          </p:nvPr>
        </p:nvSpPr>
        <p:spPr/>
        <p:txBody>
          <a:bodyPr/>
          <a:lstStyle/>
          <a:p>
            <a:fld id="{F5BB56B6-2D3F-4075-9443-2FD80EC837F4}" type="slidenum">
              <a:rPr lang="en-US" smtClean="0"/>
              <a:t>7</a:t>
            </a:fld>
            <a:endParaRPr lang="en-US"/>
          </a:p>
        </p:txBody>
      </p:sp>
    </p:spTree>
    <p:extLst>
      <p:ext uri="{BB962C8B-B14F-4D97-AF65-F5344CB8AC3E}">
        <p14:creationId xmlns:p14="http://schemas.microsoft.com/office/powerpoint/2010/main" val="1782594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8EA0A2-A5E6-421A-BC52-363080AD145A}"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A45D82-7815-4979-98C8-46770CD54CB6}" type="slidenum">
              <a:rPr lang="en-US" smtClean="0"/>
              <a:t>‹#›</a:t>
            </a:fld>
            <a:endParaRPr lang="en-US"/>
          </a:p>
        </p:txBody>
      </p:sp>
    </p:spTree>
    <p:extLst>
      <p:ext uri="{BB962C8B-B14F-4D97-AF65-F5344CB8AC3E}">
        <p14:creationId xmlns:p14="http://schemas.microsoft.com/office/powerpoint/2010/main" val="1967984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8EA0A2-A5E6-421A-BC52-363080AD145A}"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A45D82-7815-4979-98C8-46770CD54CB6}" type="slidenum">
              <a:rPr lang="en-US" smtClean="0"/>
              <a:t>‹#›</a:t>
            </a:fld>
            <a:endParaRPr lang="en-US"/>
          </a:p>
        </p:txBody>
      </p:sp>
    </p:spTree>
    <p:extLst>
      <p:ext uri="{BB962C8B-B14F-4D97-AF65-F5344CB8AC3E}">
        <p14:creationId xmlns:p14="http://schemas.microsoft.com/office/powerpoint/2010/main" val="2337686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8EA0A2-A5E6-421A-BC52-363080AD145A}"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A45D82-7815-4979-98C8-46770CD54CB6}" type="slidenum">
              <a:rPr lang="en-US" smtClean="0"/>
              <a:t>‹#›</a:t>
            </a:fld>
            <a:endParaRPr lang="en-US"/>
          </a:p>
        </p:txBody>
      </p:sp>
    </p:spTree>
    <p:extLst>
      <p:ext uri="{BB962C8B-B14F-4D97-AF65-F5344CB8AC3E}">
        <p14:creationId xmlns:p14="http://schemas.microsoft.com/office/powerpoint/2010/main" val="4032350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8EA0A2-A5E6-421A-BC52-363080AD145A}" type="datetimeFigureOut">
              <a:rPr lang="en-US" smtClean="0"/>
              <a:t>3/26/2020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A45D82-7815-4979-98C8-46770CD54CB6}" type="slidenum">
              <a:rPr lang="en-US" smtClean="0"/>
              <a:t>‹#›</a:t>
            </a:fld>
            <a:endParaRPr lang="en-US"/>
          </a:p>
        </p:txBody>
      </p:sp>
    </p:spTree>
    <p:extLst>
      <p:ext uri="{BB962C8B-B14F-4D97-AF65-F5344CB8AC3E}">
        <p14:creationId xmlns:p14="http://schemas.microsoft.com/office/powerpoint/2010/main" val="4245591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8EA0A2-A5E6-421A-BC52-363080AD145A}" type="datetimeFigureOut">
              <a:rPr lang="en-US" smtClean="0"/>
              <a:t>3/26/2020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A45D82-7815-4979-98C8-46770CD54CB6}" type="slidenum">
              <a:rPr lang="en-US" smtClean="0"/>
              <a:t>‹#›</a:t>
            </a:fld>
            <a:endParaRPr lang="en-US"/>
          </a:p>
        </p:txBody>
      </p:sp>
    </p:spTree>
    <p:extLst>
      <p:ext uri="{BB962C8B-B14F-4D97-AF65-F5344CB8AC3E}">
        <p14:creationId xmlns:p14="http://schemas.microsoft.com/office/powerpoint/2010/main" val="2400745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8EA0A2-A5E6-421A-BC52-363080AD145A}" type="datetimeFigureOut">
              <a:rPr lang="en-US" smtClean="0"/>
              <a:t>3/26/2020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A45D82-7815-4979-98C8-46770CD54CB6}" type="slidenum">
              <a:rPr lang="en-US" smtClean="0"/>
              <a:t>‹#›</a:t>
            </a:fld>
            <a:endParaRPr lang="en-US"/>
          </a:p>
        </p:txBody>
      </p:sp>
    </p:spTree>
    <p:extLst>
      <p:ext uri="{BB962C8B-B14F-4D97-AF65-F5344CB8AC3E}">
        <p14:creationId xmlns:p14="http://schemas.microsoft.com/office/powerpoint/2010/main" val="4242558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8EA0A2-A5E6-421A-BC52-363080AD145A}" type="datetimeFigureOut">
              <a:rPr lang="en-US" smtClean="0"/>
              <a:t>3/26/2020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A45D82-7815-4979-98C8-46770CD54CB6}" type="slidenum">
              <a:rPr lang="en-US" smtClean="0"/>
              <a:t>‹#›</a:t>
            </a:fld>
            <a:endParaRPr lang="en-US"/>
          </a:p>
        </p:txBody>
      </p:sp>
    </p:spTree>
    <p:extLst>
      <p:ext uri="{BB962C8B-B14F-4D97-AF65-F5344CB8AC3E}">
        <p14:creationId xmlns:p14="http://schemas.microsoft.com/office/powerpoint/2010/main" val="3173075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78EA0A2-A5E6-421A-BC52-363080AD145A}" type="datetimeFigureOut">
              <a:rPr lang="en-US" smtClean="0"/>
              <a:t>3/26/2020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A45D82-7815-4979-98C8-46770CD54CB6}" type="slidenum">
              <a:rPr lang="en-US" smtClean="0"/>
              <a:t>‹#›</a:t>
            </a:fld>
            <a:endParaRPr lang="en-US"/>
          </a:p>
        </p:txBody>
      </p:sp>
    </p:spTree>
    <p:extLst>
      <p:ext uri="{BB962C8B-B14F-4D97-AF65-F5344CB8AC3E}">
        <p14:creationId xmlns:p14="http://schemas.microsoft.com/office/powerpoint/2010/main" val="3694818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8EA0A2-A5E6-421A-BC52-363080AD145A}" type="datetimeFigureOut">
              <a:rPr lang="en-US" smtClean="0"/>
              <a:t>3/26/2020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A45D82-7815-4979-98C8-46770CD54CB6}" type="slidenum">
              <a:rPr lang="en-US" smtClean="0"/>
              <a:t>‹#›</a:t>
            </a:fld>
            <a:endParaRPr lang="en-US"/>
          </a:p>
        </p:txBody>
      </p:sp>
    </p:spTree>
    <p:extLst>
      <p:ext uri="{BB962C8B-B14F-4D97-AF65-F5344CB8AC3E}">
        <p14:creationId xmlns:p14="http://schemas.microsoft.com/office/powerpoint/2010/main" val="1984179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8EA0A2-A5E6-421A-BC52-363080AD145A}"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A45D82-7815-4979-98C8-46770CD54CB6}" type="slidenum">
              <a:rPr lang="en-US" smtClean="0"/>
              <a:t>‹#›</a:t>
            </a:fld>
            <a:endParaRPr lang="en-US"/>
          </a:p>
        </p:txBody>
      </p:sp>
    </p:spTree>
    <p:extLst>
      <p:ext uri="{BB962C8B-B14F-4D97-AF65-F5344CB8AC3E}">
        <p14:creationId xmlns:p14="http://schemas.microsoft.com/office/powerpoint/2010/main" val="131775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8EA0A2-A5E6-421A-BC52-363080AD145A}"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A45D82-7815-4979-98C8-46770CD54CB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39303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8EA0A2-A5E6-421A-BC52-363080AD145A}"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A45D82-7815-4979-98C8-46770CD54CB6}" type="slidenum">
              <a:rPr lang="en-US" smtClean="0"/>
              <a:t>‹#›</a:t>
            </a:fld>
            <a:endParaRPr lang="en-US"/>
          </a:p>
        </p:txBody>
      </p:sp>
    </p:spTree>
    <p:extLst>
      <p:ext uri="{BB962C8B-B14F-4D97-AF65-F5344CB8AC3E}">
        <p14:creationId xmlns:p14="http://schemas.microsoft.com/office/powerpoint/2010/main" val="1048821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8EA0A2-A5E6-421A-BC52-363080AD145A}"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A45D82-7815-4979-98C8-46770CD54CB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56620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8EA0A2-A5E6-421A-BC52-363080AD145A}"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A45D82-7815-4979-98C8-46770CD54CB6}" type="slidenum">
              <a:rPr lang="en-US" smtClean="0"/>
              <a:t>‹#›</a:t>
            </a:fld>
            <a:endParaRPr lang="en-US"/>
          </a:p>
        </p:txBody>
      </p:sp>
    </p:spTree>
    <p:extLst>
      <p:ext uri="{BB962C8B-B14F-4D97-AF65-F5344CB8AC3E}">
        <p14:creationId xmlns:p14="http://schemas.microsoft.com/office/powerpoint/2010/main" val="1574039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8EA0A2-A5E6-421A-BC52-363080AD145A}"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A45D82-7815-4979-98C8-46770CD54CB6}" type="slidenum">
              <a:rPr lang="en-US" smtClean="0"/>
              <a:t>‹#›</a:t>
            </a:fld>
            <a:endParaRPr lang="en-US"/>
          </a:p>
        </p:txBody>
      </p:sp>
    </p:spTree>
    <p:extLst>
      <p:ext uri="{BB962C8B-B14F-4D97-AF65-F5344CB8AC3E}">
        <p14:creationId xmlns:p14="http://schemas.microsoft.com/office/powerpoint/2010/main" val="3591751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8EA0A2-A5E6-421A-BC52-363080AD145A}" type="datetimeFigureOut">
              <a:rPr lang="en-US" smtClean="0"/>
              <a:t>3/26/2020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A45D82-7815-4979-98C8-46770CD54CB6}" type="slidenum">
              <a:rPr lang="en-US" smtClean="0"/>
              <a:t>‹#›</a:t>
            </a:fld>
            <a:endParaRPr lang="en-US"/>
          </a:p>
        </p:txBody>
      </p:sp>
    </p:spTree>
    <p:extLst>
      <p:ext uri="{BB962C8B-B14F-4D97-AF65-F5344CB8AC3E}">
        <p14:creationId xmlns:p14="http://schemas.microsoft.com/office/powerpoint/2010/main" val="2355919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78EA0A2-A5E6-421A-BC52-363080AD145A}" type="datetimeFigureOut">
              <a:rPr lang="en-US" smtClean="0"/>
              <a:t>3/26/2020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3A45D82-7815-4979-98C8-46770CD54CB6}" type="slidenum">
              <a:rPr lang="en-US" smtClean="0"/>
              <a:t>‹#›</a:t>
            </a:fld>
            <a:endParaRPr lang="en-US"/>
          </a:p>
        </p:txBody>
      </p:sp>
    </p:spTree>
    <p:extLst>
      <p:ext uri="{BB962C8B-B14F-4D97-AF65-F5344CB8AC3E}">
        <p14:creationId xmlns:p14="http://schemas.microsoft.com/office/powerpoint/2010/main" val="40508307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0C6CC8-A7FD-44CD-BE63-2D8B8593A3F1}"/>
              </a:ext>
            </a:extLst>
          </p:cNvPr>
          <p:cNvSpPr>
            <a:spLocks noGrp="1"/>
          </p:cNvSpPr>
          <p:nvPr>
            <p:ph type="ctrTitle"/>
          </p:nvPr>
        </p:nvSpPr>
        <p:spPr>
          <a:xfrm>
            <a:off x="1405671" y="2186820"/>
            <a:ext cx="7766936" cy="1646302"/>
          </a:xfrm>
        </p:spPr>
        <p:txBody>
          <a:bodyPr>
            <a:normAutofit/>
          </a:bodyPr>
          <a:lstStyle/>
          <a:p>
            <a:pPr algn="ctr"/>
            <a:r>
              <a:rPr lang="en-US" dirty="0">
                <a:latin typeface="Times New Roman" panose="02020603050405020304" pitchFamily="18" charset="0"/>
                <a:cs typeface="Times New Roman" panose="02020603050405020304" pitchFamily="18" charset="0"/>
              </a:rPr>
              <a:t>L</a:t>
            </a:r>
            <a:r>
              <a:rPr lang="en-US" dirty="0" smtClean="0">
                <a:latin typeface="Times New Roman" panose="02020603050405020304" pitchFamily="18" charset="0"/>
                <a:cs typeface="Times New Roman" panose="02020603050405020304" pitchFamily="18" charset="0"/>
              </a:rPr>
              <a:t>eadership</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871B8EA4-B040-4A2C-BB49-2DDAE1F7273B}"/>
              </a:ext>
            </a:extLst>
          </p:cNvPr>
          <p:cNvSpPr>
            <a:spLocks noGrp="1"/>
          </p:cNvSpPr>
          <p:nvPr>
            <p:ph type="subTitle" idx="1"/>
          </p:nvPr>
        </p:nvSpPr>
        <p:spPr>
          <a:xfrm>
            <a:off x="1704339" y="3745214"/>
            <a:ext cx="7766936" cy="1950293"/>
          </a:xfrm>
        </p:spPr>
        <p:txBody>
          <a:bodyPr>
            <a:noAutofit/>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Course Name and Number</a:t>
            </a:r>
          </a:p>
          <a:p>
            <a:r>
              <a:rPr lang="en-US" dirty="0">
                <a:latin typeface="Times New Roman" panose="02020603050405020304" pitchFamily="18" charset="0"/>
                <a:cs typeface="Times New Roman" panose="02020603050405020304" pitchFamily="18" charset="0"/>
              </a:rPr>
              <a:t>Instructor’s Name</a:t>
            </a:r>
          </a:p>
          <a:p>
            <a:r>
              <a:rPr lang="en-US" dirty="0">
                <a:latin typeface="Times New Roman" panose="02020603050405020304" pitchFamily="18" charset="0"/>
                <a:cs typeface="Times New Roman" panose="02020603050405020304" pitchFamily="18" charset="0"/>
              </a:rPr>
              <a:t>Date </a:t>
            </a:r>
          </a:p>
        </p:txBody>
      </p:sp>
    </p:spTree>
    <p:extLst>
      <p:ext uri="{BB962C8B-B14F-4D97-AF65-F5344CB8AC3E}">
        <p14:creationId xmlns:p14="http://schemas.microsoft.com/office/powerpoint/2010/main" val="3956536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EF0373-54D6-445F-8968-8DDBF0284A4C}"/>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9CC45171-1FCE-48DE-A460-38D5FB9F1EF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Leaders should be proud to hire individuals who are better than them</a:t>
            </a:r>
          </a:p>
          <a:p>
            <a:r>
              <a:rPr lang="en-US" dirty="0">
                <a:latin typeface="Times New Roman" panose="02020603050405020304" pitchFamily="18" charset="0"/>
                <a:cs typeface="Times New Roman" panose="02020603050405020304" pitchFamily="18" charset="0"/>
              </a:rPr>
              <a:t>Directed by dignity and respect to the rights of others</a:t>
            </a:r>
          </a:p>
          <a:p>
            <a:r>
              <a:rPr lang="en-US" dirty="0">
                <a:latin typeface="Times New Roman" panose="02020603050405020304" pitchFamily="18" charset="0"/>
                <a:cs typeface="Times New Roman" panose="02020603050405020304" pitchFamily="18" charset="0"/>
              </a:rPr>
              <a:t>Leaders to understand their emotions and those of their followers</a:t>
            </a:r>
          </a:p>
          <a:p>
            <a:r>
              <a:rPr lang="en-US" dirty="0">
                <a:latin typeface="Times New Roman" panose="02020603050405020304" pitchFamily="18" charset="0"/>
                <a:cs typeface="Times New Roman" panose="02020603050405020304" pitchFamily="18" charset="0"/>
              </a:rPr>
              <a:t>Possess a clear vision</a:t>
            </a:r>
          </a:p>
          <a:p>
            <a:r>
              <a:rPr lang="en-US" dirty="0">
                <a:latin typeface="Times New Roman" panose="02020603050405020304" pitchFamily="18" charset="0"/>
                <a:cs typeface="Times New Roman" panose="02020603050405020304" pitchFamily="18" charset="0"/>
              </a:rPr>
              <a:t>Ability to transform followers</a:t>
            </a:r>
          </a:p>
          <a:p>
            <a:endParaRPr lang="en-US" dirty="0"/>
          </a:p>
        </p:txBody>
      </p:sp>
    </p:spTree>
    <p:extLst>
      <p:ext uri="{BB962C8B-B14F-4D97-AF65-F5344CB8AC3E}">
        <p14:creationId xmlns:p14="http://schemas.microsoft.com/office/powerpoint/2010/main" val="29601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344247-40FD-444E-B7B4-18F253C2C1E5}"/>
              </a:ext>
            </a:extLst>
          </p:cNvPr>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Key Elements of </a:t>
            </a: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n Ethical Leader</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2E4CB7F-2F59-4028-82ED-B1379DDD75EF}"/>
              </a:ext>
            </a:extLst>
          </p:cNvPr>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Full integrity</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Transparency</a:t>
            </a:r>
          </a:p>
          <a:p>
            <a:r>
              <a:rPr lang="en-US" dirty="0">
                <a:latin typeface="Times New Roman" panose="02020603050405020304" pitchFamily="18" charset="0"/>
                <a:cs typeface="Times New Roman" panose="02020603050405020304" pitchFamily="18" charset="0"/>
              </a:rPr>
              <a:t>Trust</a:t>
            </a:r>
          </a:p>
          <a:p>
            <a:r>
              <a:rPr lang="en-US" dirty="0">
                <a:latin typeface="Times New Roman" panose="02020603050405020304" pitchFamily="18" charset="0"/>
                <a:cs typeface="Times New Roman" panose="02020603050405020304" pitchFamily="18" charset="0"/>
              </a:rPr>
              <a:t>Relationship (Campbell &amp; Brown, 2015)</a:t>
            </a:r>
          </a:p>
          <a:p>
            <a:endParaRPr lang="en-US" dirty="0"/>
          </a:p>
        </p:txBody>
      </p:sp>
    </p:spTree>
    <p:extLst>
      <p:ext uri="{BB962C8B-B14F-4D97-AF65-F5344CB8AC3E}">
        <p14:creationId xmlns:p14="http://schemas.microsoft.com/office/powerpoint/2010/main" val="2701518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D8E0F5-0261-4A33-99B3-B6140B73A51B}"/>
              </a:ext>
            </a:extLst>
          </p:cNvPr>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Behaviors of </a:t>
            </a: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n Emotionally Intelligent Leader</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CA9C059-F699-4D65-B932-1B6CC7C661D8}"/>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Motivation</a:t>
            </a:r>
          </a:p>
          <a:p>
            <a:r>
              <a:rPr lang="en-US" dirty="0" smtClean="0">
                <a:latin typeface="Times New Roman" panose="02020603050405020304" pitchFamily="18" charset="0"/>
                <a:cs typeface="Times New Roman" panose="02020603050405020304" pitchFamily="18" charset="0"/>
              </a:rPr>
              <a:t>Total self-awareness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Alkahtani</a:t>
            </a:r>
            <a:r>
              <a:rPr lang="en-US" dirty="0">
                <a:latin typeface="Times New Roman" panose="02020603050405020304" pitchFamily="18" charset="0"/>
                <a:cs typeface="Times New Roman" panose="02020603050405020304" pitchFamily="18" charset="0"/>
              </a:rPr>
              <a:t>, 2015)</a:t>
            </a:r>
          </a:p>
          <a:p>
            <a:r>
              <a:rPr lang="en-US" dirty="0" smtClean="0">
                <a:latin typeface="Times New Roman" panose="02020603050405020304" pitchFamily="18" charset="0"/>
                <a:cs typeface="Times New Roman" panose="02020603050405020304" pitchFamily="18" charset="0"/>
              </a:rPr>
              <a:t>Several social </a:t>
            </a:r>
            <a:r>
              <a:rPr lang="en-US" dirty="0">
                <a:latin typeface="Times New Roman" panose="02020603050405020304" pitchFamily="18" charset="0"/>
                <a:cs typeface="Times New Roman" panose="02020603050405020304" pitchFamily="18" charset="0"/>
              </a:rPr>
              <a:t>skills</a:t>
            </a:r>
          </a:p>
          <a:p>
            <a:r>
              <a:rPr lang="en-US" dirty="0" smtClean="0">
                <a:latin typeface="Times New Roman" panose="02020603050405020304" pitchFamily="18" charset="0"/>
                <a:cs typeface="Times New Roman" panose="02020603050405020304" pitchFamily="18" charset="0"/>
              </a:rPr>
              <a:t>Sufficient s</a:t>
            </a:r>
            <a:r>
              <a:rPr lang="en-US" dirty="0" smtClean="0">
                <a:latin typeface="Times New Roman" panose="02020603050405020304" pitchFamily="18" charset="0"/>
                <a:cs typeface="Times New Roman" panose="02020603050405020304" pitchFamily="18" charset="0"/>
              </a:rPr>
              <a:t>elf-regulation</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Empathy</a:t>
            </a:r>
          </a:p>
          <a:p>
            <a:endParaRPr lang="en-US" dirty="0"/>
          </a:p>
        </p:txBody>
      </p:sp>
    </p:spTree>
    <p:extLst>
      <p:ext uri="{BB962C8B-B14F-4D97-AF65-F5344CB8AC3E}">
        <p14:creationId xmlns:p14="http://schemas.microsoft.com/office/powerpoint/2010/main" val="3959944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25BD19-DA75-4EB0-ACD1-F10E296069E6}"/>
              </a:ext>
            </a:extLst>
          </p:cNvPr>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Roles of </a:t>
            </a: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 Leader With a Strategic Vision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4A49339-6E0B-44A8-9C8E-BFCFB0EF9FE3}"/>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Planner</a:t>
            </a:r>
          </a:p>
          <a:p>
            <a:r>
              <a:rPr lang="en-US" dirty="0">
                <a:latin typeface="Times New Roman" panose="02020603050405020304" pitchFamily="18" charset="0"/>
                <a:cs typeface="Times New Roman" panose="02020603050405020304" pitchFamily="18" charset="0"/>
              </a:rPr>
              <a:t>Mobilizer</a:t>
            </a:r>
          </a:p>
          <a:p>
            <a:r>
              <a:rPr lang="en-US" dirty="0">
                <a:latin typeface="Times New Roman" panose="02020603050405020304" pitchFamily="18" charset="0"/>
                <a:cs typeface="Times New Roman" panose="02020603050405020304" pitchFamily="18" charset="0"/>
              </a:rPr>
              <a:t>Global thinker (Mayfield et al., 2015)</a:t>
            </a:r>
          </a:p>
          <a:p>
            <a:r>
              <a:rPr lang="en-US" dirty="0">
                <a:latin typeface="Times New Roman" panose="02020603050405020304" pitchFamily="18" charset="0"/>
                <a:cs typeface="Times New Roman" panose="02020603050405020304" pitchFamily="18" charset="0"/>
              </a:rPr>
              <a:t>Change driver</a:t>
            </a:r>
          </a:p>
          <a:p>
            <a:r>
              <a:rPr lang="en-US" dirty="0">
                <a:latin typeface="Times New Roman" panose="02020603050405020304" pitchFamily="18" charset="0"/>
                <a:cs typeface="Times New Roman" panose="02020603050405020304" pitchFamily="18" charset="0"/>
              </a:rPr>
              <a:t>C</a:t>
            </a:r>
            <a:r>
              <a:rPr lang="en-US" dirty="0" smtClean="0">
                <a:latin typeface="Times New Roman" panose="02020603050405020304" pitchFamily="18" charset="0"/>
                <a:cs typeface="Times New Roman" panose="02020603050405020304" pitchFamily="18" charset="0"/>
              </a:rPr>
              <a:t>aptivator</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49914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2B166A-F675-4B04-B185-CB9DF69F919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Stakeholder </a:t>
            </a:r>
            <a:r>
              <a:rPr lang="en-US" dirty="0" smtClean="0">
                <a:latin typeface="Times New Roman" panose="02020603050405020304" pitchFamily="18" charset="0"/>
                <a:cs typeface="Times New Roman" panose="02020603050405020304" pitchFamily="18" charset="0"/>
              </a:rPr>
              <a:t>Empowerment</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27B01FD-8934-4E62-BC06-8036B7750A56}"/>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Aligning resources to the vision of the organization</a:t>
            </a:r>
          </a:p>
          <a:p>
            <a:r>
              <a:rPr lang="en-US" dirty="0">
                <a:latin typeface="Times New Roman" panose="02020603050405020304" pitchFamily="18" charset="0"/>
                <a:cs typeface="Times New Roman" panose="02020603050405020304" pitchFamily="18" charset="0"/>
              </a:rPr>
              <a:t>Communicating a change in vision</a:t>
            </a:r>
          </a:p>
          <a:p>
            <a:r>
              <a:rPr lang="en-US" dirty="0">
                <a:latin typeface="Times New Roman" panose="02020603050405020304" pitchFamily="18" charset="0"/>
                <a:cs typeface="Times New Roman" panose="02020603050405020304" pitchFamily="18" charset="0"/>
              </a:rPr>
              <a:t>Handle the anti-change individuals</a:t>
            </a:r>
          </a:p>
          <a:p>
            <a:r>
              <a:rPr lang="en-US" dirty="0">
                <a:latin typeface="Times New Roman" panose="02020603050405020304" pitchFamily="18" charset="0"/>
                <a:cs typeface="Times New Roman" panose="02020603050405020304" pitchFamily="18" charset="0"/>
              </a:rPr>
              <a:t>Offer training for the new systems introduced in organization</a:t>
            </a:r>
          </a:p>
          <a:p>
            <a:endParaRPr lang="en-US" dirty="0"/>
          </a:p>
        </p:txBody>
      </p:sp>
    </p:spTree>
    <p:extLst>
      <p:ext uri="{BB962C8B-B14F-4D97-AF65-F5344CB8AC3E}">
        <p14:creationId xmlns:p14="http://schemas.microsoft.com/office/powerpoint/2010/main" val="2770548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72A7EF-B062-4804-983F-AF4A5D618C0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xmlns="" id="{3CBF4070-2CE9-4F1E-AE73-A31EFD3D40E6}"/>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Leaders are determinant of how employees will perform</a:t>
            </a:r>
          </a:p>
          <a:p>
            <a:r>
              <a:rPr lang="en-US" dirty="0">
                <a:latin typeface="Times New Roman" panose="02020603050405020304" pitchFamily="18" charset="0"/>
                <a:cs typeface="Times New Roman" panose="02020603050405020304" pitchFamily="18" charset="0"/>
              </a:rPr>
              <a:t>Successful leaders possess elements of ethical leadership</a:t>
            </a:r>
          </a:p>
          <a:p>
            <a:r>
              <a:rPr lang="en-US" dirty="0">
                <a:latin typeface="Times New Roman" panose="02020603050405020304" pitchFamily="18" charset="0"/>
                <a:cs typeface="Times New Roman" panose="02020603050405020304" pitchFamily="18" charset="0"/>
              </a:rPr>
              <a:t>Influencing employees positively to work towards the organization goals</a:t>
            </a:r>
          </a:p>
          <a:p>
            <a:r>
              <a:rPr lang="en-US" dirty="0">
                <a:latin typeface="Times New Roman" panose="02020603050405020304" pitchFamily="18" charset="0"/>
                <a:cs typeface="Times New Roman" panose="02020603050405020304" pitchFamily="18" charset="0"/>
              </a:rPr>
              <a:t>Good leaders can manage their emotional intelligence</a:t>
            </a:r>
          </a:p>
          <a:p>
            <a:r>
              <a:rPr lang="en-US" dirty="0">
                <a:latin typeface="Times New Roman" panose="02020603050405020304" pitchFamily="18" charset="0"/>
                <a:cs typeface="Times New Roman" panose="02020603050405020304" pitchFamily="18" charset="0"/>
              </a:rPr>
              <a:t>Strategic visions and stakeholder empowerment increase the performance of the organization</a:t>
            </a:r>
          </a:p>
          <a:p>
            <a:endParaRPr lang="en-US" dirty="0"/>
          </a:p>
        </p:txBody>
      </p:sp>
    </p:spTree>
    <p:extLst>
      <p:ext uri="{BB962C8B-B14F-4D97-AF65-F5344CB8AC3E}">
        <p14:creationId xmlns:p14="http://schemas.microsoft.com/office/powerpoint/2010/main" val="2394583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920614-169B-4B52-8F12-E7BD0D32CE3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DB8248E4-2B84-432F-BD20-0D52CA2CDD41}"/>
              </a:ext>
            </a:extLst>
          </p:cNvPr>
          <p:cNvSpPr>
            <a:spLocks noGrp="1"/>
          </p:cNvSpPr>
          <p:nvPr>
            <p:ph idx="1"/>
          </p:nvPr>
        </p:nvSpPr>
        <p:spPr/>
        <p:txBody>
          <a:bodyPr>
            <a:normAutofit/>
          </a:bodyPr>
          <a:lstStyle/>
          <a:p>
            <a:pPr marL="0" indent="0">
              <a:buNone/>
            </a:pPr>
            <a:r>
              <a:rPr lang="en-US" dirty="0" err="1">
                <a:latin typeface="Times New Roman" panose="02020603050405020304" pitchFamily="18" charset="0"/>
                <a:cs typeface="Times New Roman" panose="02020603050405020304" pitchFamily="18" charset="0"/>
              </a:rPr>
              <a:t>Alkahtani</a:t>
            </a:r>
            <a:r>
              <a:rPr lang="en-US" dirty="0">
                <a:latin typeface="Times New Roman" panose="02020603050405020304" pitchFamily="18" charset="0"/>
                <a:cs typeface="Times New Roman" panose="02020603050405020304" pitchFamily="18" charset="0"/>
              </a:rPr>
              <a:t>, A. H. (2015). The influence of leadership styles on organizational commitment: </a:t>
            </a:r>
            <a:r>
              <a:rPr lang="en-US" dirty="0" smtClean="0">
                <a:latin typeface="Times New Roman" panose="02020603050405020304" pitchFamily="18" charset="0"/>
                <a:cs typeface="Times New Roman" panose="02020603050405020304" pitchFamily="18" charset="0"/>
              </a:rPr>
              <a:t>	The </a:t>
            </a:r>
            <a:r>
              <a:rPr lang="en-US" dirty="0">
                <a:latin typeface="Times New Roman" panose="02020603050405020304" pitchFamily="18" charset="0"/>
                <a:cs typeface="Times New Roman" panose="02020603050405020304" pitchFamily="18" charset="0"/>
              </a:rPr>
              <a:t>moderating effect of emotional intelligence. Business and Management Studies, </a:t>
            </a:r>
            <a:r>
              <a:rPr lang="en-US" dirty="0" smtClean="0">
                <a:latin typeface="Times New Roman" panose="02020603050405020304" pitchFamily="18" charset="0"/>
                <a:cs typeface="Times New Roman" panose="02020603050405020304" pitchFamily="18" charset="0"/>
              </a:rPr>
              <a:t>	2(1</a:t>
            </a:r>
            <a:r>
              <a:rPr lang="en-US" dirty="0">
                <a:latin typeface="Times New Roman" panose="02020603050405020304" pitchFamily="18" charset="0"/>
                <a:cs typeface="Times New Roman" panose="02020603050405020304" pitchFamily="18" charset="0"/>
              </a:rPr>
              <a:t>), 23-34. </a:t>
            </a:r>
            <a:r>
              <a:rPr lang="en-US" dirty="0" smtClean="0">
                <a:latin typeface="Times New Roman" panose="02020603050405020304" pitchFamily="18" charset="0"/>
                <a:cs typeface="Times New Roman" panose="02020603050405020304" pitchFamily="18" charset="0"/>
              </a:rPr>
              <a:t>Retrieved from 	http</a:t>
            </a:r>
            <a:r>
              <a:rPr lang="en-US" dirty="0">
                <a:latin typeface="Times New Roman" panose="02020603050405020304" pitchFamily="18" charset="0"/>
                <a:cs typeface="Times New Roman" panose="02020603050405020304" pitchFamily="18" charset="0"/>
              </a:rPr>
              <a:t>://www.redfame.com/journal/index.php/bms/article/view/1091</a:t>
            </a:r>
          </a:p>
          <a:p>
            <a:pPr marL="0" indent="0">
              <a:buNone/>
            </a:pPr>
            <a:r>
              <a:rPr lang="en-US" dirty="0">
                <a:latin typeface="Times New Roman" panose="02020603050405020304" pitchFamily="18" charset="0"/>
                <a:cs typeface="Times New Roman" panose="02020603050405020304" pitchFamily="18" charset="0"/>
              </a:rPr>
              <a:t>Campbell, M., &amp; Brown, B. A. (2015). Toxic Leader Transition Mini Case Study: Yahoo! </a:t>
            </a:r>
            <a:r>
              <a:rPr lang="en-US" dirty="0" smtClean="0">
                <a:latin typeface="Times New Roman" panose="02020603050405020304" pitchFamily="18" charset="0"/>
                <a:cs typeface="Times New Roman" panose="02020603050405020304" pitchFamily="18" charset="0"/>
              </a:rPr>
              <a:t>	Inc</a:t>
            </a:r>
            <a:r>
              <a:rPr lang="en-US" dirty="0">
                <a:latin typeface="Times New Roman" panose="02020603050405020304" pitchFamily="18" charset="0"/>
                <a:cs typeface="Times New Roman" panose="02020603050405020304" pitchFamily="18" charset="0"/>
              </a:rPr>
              <a:t>. 2009-2012. </a:t>
            </a:r>
            <a:r>
              <a:rPr lang="en-US" dirty="0" smtClean="0">
                <a:latin typeface="Times New Roman" panose="02020603050405020304" pitchFamily="18" charset="0"/>
                <a:cs typeface="Times New Roman" panose="02020603050405020304" pitchFamily="18" charset="0"/>
              </a:rPr>
              <a:t>Retrieved from 	https</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repository.arizona.edu/bitstream/handle/10150/346935/Campbell%202015%20</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Toxic%20Leadership%20Mini%20Case%20Yahoo.pdf?sequence=1 </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Mayfield, J., Mayfield, M., &amp; </a:t>
            </a:r>
            <a:r>
              <a:rPr lang="en-US" dirty="0" err="1">
                <a:latin typeface="Times New Roman" panose="02020603050405020304" pitchFamily="18" charset="0"/>
                <a:cs typeface="Times New Roman" panose="02020603050405020304" pitchFamily="18" charset="0"/>
              </a:rPr>
              <a:t>Sharbrough</a:t>
            </a:r>
            <a:r>
              <a:rPr lang="en-US" dirty="0">
                <a:latin typeface="Times New Roman" panose="02020603050405020304" pitchFamily="18" charset="0"/>
                <a:cs typeface="Times New Roman" panose="02020603050405020304" pitchFamily="18" charset="0"/>
              </a:rPr>
              <a:t> III, W. C. (2015). Strategic vision and values in </a:t>
            </a:r>
            <a:r>
              <a:rPr lang="en-US" dirty="0" smtClean="0">
                <a:latin typeface="Times New Roman" panose="02020603050405020304" pitchFamily="18" charset="0"/>
                <a:cs typeface="Times New Roman" panose="02020603050405020304" pitchFamily="18" charset="0"/>
              </a:rPr>
              <a:t>	top </a:t>
            </a:r>
            <a:r>
              <a:rPr lang="en-US" dirty="0">
                <a:latin typeface="Times New Roman" panose="02020603050405020304" pitchFamily="18" charset="0"/>
                <a:cs typeface="Times New Roman" panose="02020603050405020304" pitchFamily="18" charset="0"/>
              </a:rPr>
              <a:t>leaders’ communications: Motivating language at a higher level. International </a:t>
            </a:r>
            <a:r>
              <a:rPr lang="en-US" dirty="0" smtClean="0">
                <a:latin typeface="Times New Roman" panose="02020603050405020304" pitchFamily="18" charset="0"/>
                <a:cs typeface="Times New Roman" panose="02020603050405020304" pitchFamily="18" charset="0"/>
              </a:rPr>
              <a:t>	Journal </a:t>
            </a:r>
            <a:r>
              <a:rPr lang="en-US" dirty="0">
                <a:latin typeface="Times New Roman" panose="02020603050405020304" pitchFamily="18" charset="0"/>
                <a:cs typeface="Times New Roman" panose="02020603050405020304" pitchFamily="18" charset="0"/>
              </a:rPr>
              <a:t>of Business Communication, 52(1), 97-121. </a:t>
            </a:r>
            <a:r>
              <a:rPr lang="en-US" dirty="0">
                <a:latin typeface="Times New Roman" panose="02020603050405020304" pitchFamily="18" charset="0"/>
                <a:cs typeface="Times New Roman" panose="02020603050405020304" pitchFamily="18" charset="0"/>
              </a:rPr>
              <a:t>R</a:t>
            </a:r>
            <a:r>
              <a:rPr lang="en-US" dirty="0" smtClean="0">
                <a:latin typeface="Times New Roman" panose="02020603050405020304" pitchFamily="18" charset="0"/>
                <a:cs typeface="Times New Roman" panose="02020603050405020304" pitchFamily="18" charset="0"/>
              </a:rPr>
              <a:t>etrieved from 	https</a:t>
            </a:r>
            <a:r>
              <a:rPr lang="en-US" dirty="0">
                <a:latin typeface="Times New Roman" panose="02020603050405020304" pitchFamily="18" charset="0"/>
                <a:cs typeface="Times New Roman" panose="02020603050405020304" pitchFamily="18" charset="0"/>
              </a:rPr>
              <a:t>://journals.sagepub.com/doi/abs/10.1177/2329488414560282</a:t>
            </a:r>
          </a:p>
          <a:p>
            <a:endParaRPr lang="en-US" dirty="0"/>
          </a:p>
        </p:txBody>
      </p:sp>
    </p:spTree>
    <p:extLst>
      <p:ext uri="{BB962C8B-B14F-4D97-AF65-F5344CB8AC3E}">
        <p14:creationId xmlns:p14="http://schemas.microsoft.com/office/powerpoint/2010/main" val="94319206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147</TotalTime>
  <Words>1141</Words>
  <Application>Microsoft Office PowerPoint</Application>
  <PresentationFormat>Custom</PresentationFormat>
  <Paragraphs>57</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Leadership</vt:lpstr>
      <vt:lpstr>Introduction </vt:lpstr>
      <vt:lpstr>Key Elements of an Ethical Leader</vt:lpstr>
      <vt:lpstr>Behaviors of an Emotionally Intelligent Leader</vt:lpstr>
      <vt:lpstr>Roles of a Leader With a Strategic Vision</vt:lpstr>
      <vt:lpstr>Stakeholder Empowerment</vt:lpstr>
      <vt:lpstr>Conclusion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dc:creator>
  <cp:lastModifiedBy>User</cp:lastModifiedBy>
  <cp:revision>8</cp:revision>
  <dcterms:created xsi:type="dcterms:W3CDTF">2020-03-26T11:28:01Z</dcterms:created>
  <dcterms:modified xsi:type="dcterms:W3CDTF">2020-03-26T15:08:18Z</dcterms:modified>
</cp:coreProperties>
</file>