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66" r:id="rId2"/>
    <p:sldId id="335" r:id="rId3"/>
    <p:sldId id="368" r:id="rId4"/>
    <p:sldId id="369" r:id="rId5"/>
    <p:sldId id="370" r:id="rId6"/>
    <p:sldId id="371" r:id="rId7"/>
    <p:sldId id="372" r:id="rId8"/>
    <p:sldId id="373" r:id="rId9"/>
    <p:sldId id="374" r:id="rId10"/>
    <p:sldId id="405" r:id="rId11"/>
    <p:sldId id="375" r:id="rId12"/>
    <p:sldId id="403" r:id="rId13"/>
    <p:sldId id="406" r:id="rId14"/>
    <p:sldId id="407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2" r:id="rId32"/>
    <p:sldId id="393" r:id="rId33"/>
    <p:sldId id="394" r:id="rId34"/>
    <p:sldId id="395" r:id="rId35"/>
    <p:sldId id="396" r:id="rId36"/>
    <p:sldId id="397" r:id="rId37"/>
    <p:sldId id="398" r:id="rId38"/>
    <p:sldId id="399" r:id="rId39"/>
    <p:sldId id="40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97BC6-F5B2-43C5-9E22-ACFD36FE1410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65D5E-3B70-4DE1-B802-81F238C20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021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06A28-6345-499F-A5CD-DB1914DFD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B39D5C-B376-47A9-97B6-563507015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8DB00-6A9A-4810-A720-71644B60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3E541-DC70-4AF0-8F47-51985264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4F94E-625C-414B-BD7A-2F53A65CA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26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84128-E06A-455F-A01F-3AE26149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34ECE-6528-4190-ACA9-52BD62E6B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86C7C-F7B5-40BE-91DD-2C77AA80C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0A607-B5A4-4360-91E8-1386F501E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22ABA-87E8-4F1F-80AB-83721A5D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0367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14CD5-7E2A-4CD7-881D-00E66FAAA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E424B-B7A0-4285-B77C-C9AA4AEC2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C2854-5AC7-414E-ABDC-1B719DB88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EAF66-14C1-4496-9172-F2702E33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913F4-5F4D-4079-AA0C-36AD98082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417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A728-42B8-4BD8-8C6B-7C6908B6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BC3A-4FDE-46B1-9C7C-BA45793DC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47908-CB48-4C96-86E7-16C8DE334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89939-DF6E-4A60-A497-3B928B4F1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98C1B-714D-4B01-8201-8BC40AEC2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210CAB-985B-4594-8D05-B4FBDD78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320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4B6E1-8E6E-42FD-8C84-C72A4F694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42117-85A1-493F-AFDB-EB4484A9D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B9686-F7CE-483D-BE05-2311503CE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F8601-AAED-4F1B-9736-EDB27AAA6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72EAA3-E867-4408-85E0-433170907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A0F74F-505E-4D47-A61C-8B67B139D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6D0781-3D9C-4438-9E39-6457AC63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115359-D358-452A-8364-8D8701EEC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794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A21E3-F264-4916-A539-0FD5A5250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3FFA2-E1CE-446C-A911-67AE45451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D3BC-F00F-4FD5-B56D-C76ED2599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3DA88-3673-4936-AAD7-1F56249F8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12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F3F458-A92C-44BC-9038-81C148ECC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A733EA-48AF-4E7F-91A0-5A21AA7D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82C64-AA84-4309-A44D-31911C7DB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21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9779-EF60-4E77-BF58-536FEFF71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CA567-23A6-49E3-96A4-2AD01CDDC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235C1-6246-467F-962E-62B5189A0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F5E52-CC27-4831-BD03-40A40F61A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96499-F720-43B4-94FB-88F2FCE2B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20169-F372-4B83-BD4B-A83C5270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236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AC02-0D89-4A12-BA7B-56727B0A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BDE2EE-4766-4D39-B834-5AA1E658A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297EE-0412-43B3-8689-3507A220C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F02FB-3E29-48D3-9ACA-E5C1CA92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F6E1D-37C0-4A50-94DC-60E3A680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5F1A6-DA93-48FB-951F-221343A7F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960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7BADC-ADFB-409C-B2EB-97717A3E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0B685-DFB7-4D41-A753-F732A6911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023FD-FA3E-4879-ADAF-72FADF73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D0884-F4F3-4A67-A37A-B7D61D58A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87729-72F2-46E8-87DD-49DFDF73E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9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2F413A-68B9-4A33-883A-BBE41BE28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C6F8A-8ACB-4DE5-9E73-25EBFA3D1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2E28F-F42A-4C1F-9858-84384F322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72250-B57B-45FD-9970-8DBF146A5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A4156-23BA-4BD1-B001-EEA499F86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3455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pener editable copyright lin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"/>
          <p:cNvSpPr txBox="1">
            <a:spLocks noGrp="1"/>
          </p:cNvSpPr>
          <p:nvPr>
            <p:ph type="title"/>
          </p:nvPr>
        </p:nvSpPr>
        <p:spPr>
          <a:xfrm>
            <a:off x="609600" y="215371"/>
            <a:ext cx="10972800" cy="6228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36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39" name="Subtitle"/>
          <p:cNvSpPr txBox="1">
            <a:spLocks noGrp="1"/>
          </p:cNvSpPr>
          <p:nvPr>
            <p:ph type="body" idx="1"/>
          </p:nvPr>
        </p:nvSpPr>
        <p:spPr>
          <a:xfrm>
            <a:off x="609600" y="816429"/>
            <a:ext cx="10972800" cy="4789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rgbClr val="007F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0" name="Chapter Number"/>
          <p:cNvSpPr txBox="1">
            <a:spLocks noGrp="1"/>
          </p:cNvSpPr>
          <p:nvPr>
            <p:ph type="body" idx="2"/>
          </p:nvPr>
        </p:nvSpPr>
        <p:spPr>
          <a:xfrm>
            <a:off x="6705600" y="1600200"/>
            <a:ext cx="4876800" cy="16001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1" name="Chapter title"/>
          <p:cNvSpPr txBox="1">
            <a:spLocks noGrp="1"/>
          </p:cNvSpPr>
          <p:nvPr>
            <p:ph type="body" idx="3"/>
          </p:nvPr>
        </p:nvSpPr>
        <p:spPr>
          <a:xfrm>
            <a:off x="6705600" y="3200401"/>
            <a:ext cx="4876800" cy="29257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" name="Book cover">
            <a:extLst>
              <a:ext uri="{FF2B5EF4-FFF2-40B4-BE49-F238E27FC236}">
                <a16:creationId xmlns:a16="http://schemas.microsoft.com/office/drawing/2014/main" id="{0321E090-1CF7-424F-AB1C-A74C4C517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1" y="1600200"/>
            <a:ext cx="5814484" cy="45656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pyright line"/>
          <p:cNvSpPr>
            <a:spLocks noGrp="1"/>
          </p:cNvSpPr>
          <p:nvPr>
            <p:ph type="body" sz="quarter" idx="17" hasCustomPrompt="1"/>
          </p:nvPr>
        </p:nvSpPr>
        <p:spPr>
          <a:xfrm>
            <a:off x="1936752" y="6165850"/>
            <a:ext cx="9645649" cy="509704"/>
          </a:xfrm>
        </p:spPr>
        <p:txBody>
          <a:bodyPr vert="horz"/>
          <a:lstStyle>
            <a:lvl1pPr marL="101600" indent="0" algn="r">
              <a:buNone/>
              <a:defRPr sz="1200">
                <a:latin typeface="Verdana"/>
                <a:cs typeface="Verdana"/>
              </a:defRPr>
            </a:lvl1pPr>
          </a:lstStyle>
          <a:p>
            <a:pPr marL="0" lvl="0">
              <a:spcBef>
                <a:spcPts val="0"/>
              </a:spcBef>
              <a:buClr>
                <a:schemeClr val="lt2"/>
              </a:buClr>
            </a:pP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Copyright © 2019 Pearson Australia (a division of Pearson Australia Group Pty Ltd)</a:t>
            </a:r>
          </a:p>
          <a:p>
            <a:pPr marL="0" lvl="0">
              <a:spcBef>
                <a:spcPts val="0"/>
              </a:spcBef>
              <a:buClr>
                <a:schemeClr val="lt2"/>
              </a:buClr>
            </a:pPr>
            <a:r>
              <a:rPr lang="en-US" dirty="0"/>
              <a:t>9781488617249</a:t>
            </a: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 / Berenson / Basic Business Statistics, 5e</a:t>
            </a:r>
            <a:endParaRPr lang="en-AU" dirty="0">
              <a:solidFill>
                <a:schemeClr val="tx1"/>
              </a:solidFill>
            </a:endParaRPr>
          </a:p>
          <a:p>
            <a:pPr lvl="0"/>
            <a:endParaRPr lang="en-US" dirty="0"/>
          </a:p>
        </p:txBody>
      </p:sp>
      <p:sp>
        <p:nvSpPr>
          <p:cNvPr id="4" name="Date"/>
          <p:cNvSpPr>
            <a:spLocks noGrp="1"/>
          </p:cNvSpPr>
          <p:nvPr>
            <p:ph type="dt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90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>
                <a:buSzPct val="25000"/>
              </a:pPr>
              <a:t>‹#›</a:t>
            </a:fld>
            <a:endParaRPr lang="en-US" sz="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0470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A70FAF-F70F-4129-9869-EBC5F6C2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B8C3D-3287-4FCB-A88E-6D588F48B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31575-3970-4FB1-9FE0-89508AEFD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8BCBF-5602-440B-8B67-49DC680E5B0D}" type="datetimeFigureOut">
              <a:rPr lang="en-AU" smtClean="0"/>
              <a:t>12/05/2020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295D8-8C4F-4171-9BE2-EDA0E1B9E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8392C-A63F-421D-8894-48F25398D3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215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0.png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5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1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9.png"/><Relationship Id="rId4" Type="http://schemas.openxmlformats.org/officeDocument/2006/relationships/image" Target="../media/image25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7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8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9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0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1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2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10</a:t>
            </a:r>
            <a:endParaRPr lang="en-AU" altLang="en-US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AU" sz="3200" b="1" dirty="0">
                <a:latin typeface="Calibri" panose="020F0502020204030204" pitchFamily="34" charset="0"/>
                <a:cs typeface="Calibri" panose="020F0502020204030204" pitchFamily="34" charset="0"/>
              </a:rPr>
              <a:t>Simple linear regression </a:t>
            </a:r>
            <a:endParaRPr lang="en-A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25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Basic Business Statistics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+mn-lt"/>
              </a:rPr>
              <a:t>Concepts and Applications, 5th edition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j-lt"/>
              </a:rPr>
              <a:t>Chapter 12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3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+mn-lt"/>
              </a:rPr>
              <a:t>Simple linear regression</a:t>
            </a:r>
          </a:p>
        </p:txBody>
      </p:sp>
      <p:pic>
        <p:nvPicPr>
          <p:cNvPr id="2" name="Picture Placeholder 1" descr="The cover of Basic Business Statistics: Concepts and Applications, fifth edition. The cover shows a green apple cut into segments of various sizes.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512" y="1416676"/>
            <a:ext cx="3593032" cy="45940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1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>
              <a:spcBef>
                <a:spcPts val="0"/>
              </a:spcBef>
              <a:buClr>
                <a:schemeClr val="lt2"/>
              </a:buClr>
            </a:pP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Copyright © 2019 Pearson Australia (a division of Pearson Australia Group Pty Ltd)</a:t>
            </a:r>
          </a:p>
          <a:p>
            <a:pPr marL="0">
              <a:spcBef>
                <a:spcPts val="0"/>
              </a:spcBef>
              <a:buClr>
                <a:schemeClr val="lt2"/>
              </a:buClr>
            </a:pPr>
            <a:r>
              <a:rPr lang="en-US" dirty="0"/>
              <a:t>9781488617249</a:t>
            </a: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 / Berenson / Basic Business Statistics, 5e</a:t>
            </a:r>
            <a:endParaRPr lang="en-AU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18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867112" y="387350"/>
            <a:ext cx="10783825" cy="593378"/>
          </a:xfrm>
        </p:spPr>
        <p:txBody>
          <a:bodyPr/>
          <a:lstStyle/>
          <a:p>
            <a:pPr algn="ctr"/>
            <a:r>
              <a:rPr lang="en-AU" altLang="en-US" sz="3600" b="1" dirty="0">
                <a:solidFill>
                  <a:srgbClr val="2D71C3"/>
                </a:solidFill>
                <a:cs typeface="Calibri" panose="020F0502020204030204" pitchFamily="34" charset="0"/>
              </a:rPr>
              <a:t>Learning Objectives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1236" y="1052737"/>
                <a:ext cx="11049701" cy="5302013"/>
              </a:xfrm>
            </p:spPr>
            <p:txBody>
              <a:bodyPr/>
              <a:lstStyle/>
              <a:p>
                <a:r>
                  <a:rPr lang="en-US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After studying this chapter you should be able to:</a:t>
                </a:r>
                <a:endParaRPr lang="en-AU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conduct a simple regression and interpret the meaning of the regression coefficients (NOTE I am using different notation to your text)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baseline="-25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AU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use regression analysis to predict the value of a dependent variable based on an independent variable</a:t>
                </a:r>
                <a:endParaRPr lang="en-AU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assess the adequacy of your estimated model</a:t>
                </a:r>
                <a:endParaRPr lang="en-AU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evaluate the assumptions of regression analysis</a:t>
                </a:r>
                <a:endParaRPr lang="en-AU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make inferences about the slope and correlation coefficient</a:t>
                </a:r>
                <a:endParaRPr lang="en-AU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estimate mean values and predict individual values</a:t>
                </a:r>
                <a:endParaRPr lang="en-AU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comprehend the pitfalls in regression and ethical issues</a:t>
                </a:r>
                <a:endParaRPr lang="en-AU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altLang="en-US" dirty="0">
                  <a:latin typeface="+mn-lt"/>
                </a:endParaRPr>
              </a:p>
              <a:p>
                <a:endParaRPr lang="en-AU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614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8504" y="1052736"/>
                <a:ext cx="8977882" cy="5302013"/>
              </a:xfrm>
              <a:blipFill>
                <a:blip r:embed="rId2"/>
                <a:stretch>
                  <a:fillRect l="-1086" t="-115" r="-475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8037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23985" y="387350"/>
            <a:ext cx="11432655" cy="521370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cs typeface="Calibri" panose="020F0502020204030204" pitchFamily="34" charset="0"/>
              </a:rPr>
              <a:t>Intro to Simple Linear Regression Analysis</a:t>
            </a:r>
            <a:endParaRPr lang="en-AU" altLang="en-US" sz="3600" b="1" dirty="0">
              <a:solidFill>
                <a:srgbClr val="2D71C3"/>
              </a:solidFill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112" y="1052737"/>
            <a:ext cx="10783825" cy="5302013"/>
          </a:xfrm>
        </p:spPr>
        <p:txBody>
          <a:bodyPr>
            <a:normAutofit lnSpcReduction="10000"/>
          </a:bodyPr>
          <a:lstStyle/>
          <a:p>
            <a:pPr>
              <a:spcBef>
                <a:spcPct val="40000"/>
              </a:spcBef>
              <a:spcAft>
                <a:spcPts val="0"/>
              </a:spcAft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Regression analysis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used to:</a:t>
            </a:r>
          </a:p>
          <a:p>
            <a:pPr>
              <a:spcBef>
                <a:spcPct val="40000"/>
              </a:spcBef>
              <a:spcAft>
                <a:spcPts val="0"/>
              </a:spcAft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Explain the impact of changes in an independent variable on the dependent variable</a:t>
            </a:r>
          </a:p>
          <a:p>
            <a:pPr>
              <a:spcBef>
                <a:spcPct val="40000"/>
              </a:spcBef>
              <a:spcAft>
                <a:spcPts val="0"/>
              </a:spcAft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Predict the value of a dependent variable (Y) based on the value of at least one independent variable (X)</a:t>
            </a:r>
          </a:p>
          <a:p>
            <a:pPr>
              <a:spcBef>
                <a:spcPct val="40000"/>
              </a:spcBef>
              <a:spcAft>
                <a:spcPts val="0"/>
              </a:spcAft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Dependent variable (Y):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the variable we wish to predict or explain (response variable)</a:t>
            </a:r>
          </a:p>
          <a:p>
            <a:pPr>
              <a:spcBef>
                <a:spcPct val="40000"/>
              </a:spcBef>
              <a:spcAft>
                <a:spcPts val="0"/>
              </a:spcAft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Independent variable (X):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the variable used to explain the dependent variable (explanatory variable)</a:t>
            </a:r>
          </a:p>
          <a:p>
            <a:pPr>
              <a:spcBef>
                <a:spcPct val="40000"/>
              </a:spcBef>
              <a:spcAft>
                <a:spcPts val="0"/>
              </a:spcAft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Only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one independent variable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X</a:t>
            </a:r>
          </a:p>
          <a:p>
            <a:pPr>
              <a:spcBef>
                <a:spcPct val="40000"/>
              </a:spcBef>
              <a:spcAft>
                <a:spcPts val="0"/>
              </a:spcAft>
              <a:defRPr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Relationship between X and Y is described by a linear function</a:t>
            </a:r>
          </a:p>
        </p:txBody>
      </p:sp>
    </p:spTree>
    <p:extLst>
      <p:ext uri="{BB962C8B-B14F-4D97-AF65-F5344CB8AC3E}">
        <p14:creationId xmlns:p14="http://schemas.microsoft.com/office/powerpoint/2010/main" val="283176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86507" y="387350"/>
            <a:ext cx="11164430" cy="449362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cs typeface="Calibri" panose="020F0502020204030204" pitchFamily="34" charset="0"/>
              </a:rPr>
              <a:t>Types of Linear Relationships</a:t>
            </a:r>
            <a:endParaRPr lang="en-AU" altLang="en-US" sz="3600" b="1" dirty="0">
              <a:solidFill>
                <a:srgbClr val="2D71C3"/>
              </a:solidFill>
              <a:cs typeface="Calibri" panose="020F0502020204030204" pitchFamily="34" charset="0"/>
            </a:endParaRP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2166816" y="4724400"/>
            <a:ext cx="0" cy="144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 rot="14317620">
            <a:off x="4162670" y="5764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 rot="14317620">
            <a:off x="2474547" y="4926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 rot="14317620">
            <a:off x="4631593" y="5764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 rot="14317620">
            <a:off x="2943470" y="4774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 rot="14317620">
            <a:off x="3881316" y="5460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 rot="14317620">
            <a:off x="4256454" y="5612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 rot="14317620">
            <a:off x="3412393" y="5079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 rot="14317620">
            <a:off x="2380762" y="4698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 rot="14317620">
            <a:off x="2755901" y="5079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 rot="14317620">
            <a:off x="3131039" y="5155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000">
              <a:latin typeface="+mn-lt"/>
              <a:cs typeface="Arial" charset="0"/>
            </a:endParaRP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 rot="14317620">
            <a:off x="3787531" y="5688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 rot="14317620">
            <a:off x="3693747" y="5231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 rot="14317620">
            <a:off x="3412393" y="5383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1604108" y="4465639"/>
            <a:ext cx="33534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>
                <a:latin typeface="+mn-lt"/>
                <a:cs typeface="Arial" charset="0"/>
              </a:rPr>
              <a:t>Y</a:t>
            </a: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2166816" y="6172200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4951047" y="6065838"/>
            <a:ext cx="34496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cs typeface="Arial" charset="0"/>
              </a:rPr>
              <a:t>X</a:t>
            </a: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H="1">
            <a:off x="2166816" y="2438400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 rot="14317620">
            <a:off x="2286978" y="3631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 rot="14317620">
            <a:off x="2568331" y="3326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 rot="14317620">
            <a:off x="4631593" y="2259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 rot="14317620">
            <a:off x="4819162" y="2640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 rot="14317620">
            <a:off x="2849685" y="3478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 rot="14317620">
            <a:off x="5006731" y="2412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 rot="14317620">
            <a:off x="3975101" y="2945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0" name="Oval 28"/>
          <p:cNvSpPr>
            <a:spLocks noChangeArrowheads="1"/>
          </p:cNvSpPr>
          <p:nvPr/>
        </p:nvSpPr>
        <p:spPr bwMode="auto">
          <a:xfrm rot="14317620">
            <a:off x="3975101" y="2640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 rot="14317620">
            <a:off x="4444024" y="2640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 rot="14317620">
            <a:off x="3599962" y="2793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 rot="14317620">
            <a:off x="2849685" y="3174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 rot="14317620">
            <a:off x="3131039" y="30565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000">
              <a:latin typeface="+mn-lt"/>
              <a:cs typeface="Arial" charset="0"/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 rot="14317620">
            <a:off x="4256454" y="2945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auto">
          <a:xfrm rot="14317620">
            <a:off x="3599962" y="3021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 rot="14317620">
            <a:off x="3318608" y="3326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1604108" y="2255839"/>
            <a:ext cx="33534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cs typeface="Arial" charset="0"/>
              </a:rPr>
              <a:t>Y</a:t>
            </a: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2166816" y="3962400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4951047" y="3856038"/>
            <a:ext cx="34496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cs typeface="Arial" charset="0"/>
              </a:rPr>
              <a:t>X</a:t>
            </a:r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>
            <a:off x="7315200" y="4724400"/>
            <a:ext cx="0" cy="144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2" name="Oval 40"/>
          <p:cNvSpPr>
            <a:spLocks noChangeArrowheads="1"/>
          </p:cNvSpPr>
          <p:nvPr/>
        </p:nvSpPr>
        <p:spPr bwMode="auto">
          <a:xfrm rot="14317620">
            <a:off x="7529146" y="5079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3" name="Oval 41"/>
          <p:cNvSpPr>
            <a:spLocks noChangeArrowheads="1"/>
          </p:cNvSpPr>
          <p:nvPr/>
        </p:nvSpPr>
        <p:spPr bwMode="auto">
          <a:xfrm rot="14317620">
            <a:off x="7529146" y="4621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4" name="Oval 42"/>
          <p:cNvSpPr>
            <a:spLocks noChangeArrowheads="1"/>
          </p:cNvSpPr>
          <p:nvPr/>
        </p:nvSpPr>
        <p:spPr bwMode="auto">
          <a:xfrm rot="14317620">
            <a:off x="8091854" y="5231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5" name="Oval 43"/>
          <p:cNvSpPr>
            <a:spLocks noChangeArrowheads="1"/>
          </p:cNvSpPr>
          <p:nvPr/>
        </p:nvSpPr>
        <p:spPr bwMode="auto">
          <a:xfrm rot="14317620">
            <a:off x="9123485" y="5841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 rot="14317620">
            <a:off x="7716715" y="5307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7" name="Oval 45"/>
          <p:cNvSpPr>
            <a:spLocks noChangeArrowheads="1"/>
          </p:cNvSpPr>
          <p:nvPr/>
        </p:nvSpPr>
        <p:spPr bwMode="auto">
          <a:xfrm rot="14317620">
            <a:off x="8560777" y="4698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8" name="Oval 46"/>
          <p:cNvSpPr>
            <a:spLocks noChangeArrowheads="1"/>
          </p:cNvSpPr>
          <p:nvPr/>
        </p:nvSpPr>
        <p:spPr bwMode="auto">
          <a:xfrm rot="14317620">
            <a:off x="9029700" y="5383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9" name="Oval 47"/>
          <p:cNvSpPr>
            <a:spLocks noChangeArrowheads="1"/>
          </p:cNvSpPr>
          <p:nvPr/>
        </p:nvSpPr>
        <p:spPr bwMode="auto">
          <a:xfrm rot="14317620">
            <a:off x="8935915" y="5002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0" name="Oval 48"/>
          <p:cNvSpPr>
            <a:spLocks noChangeArrowheads="1"/>
          </p:cNvSpPr>
          <p:nvPr/>
        </p:nvSpPr>
        <p:spPr bwMode="auto">
          <a:xfrm rot="14317620">
            <a:off x="8560777" y="5002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1" name="Oval 49"/>
          <p:cNvSpPr>
            <a:spLocks noChangeArrowheads="1"/>
          </p:cNvSpPr>
          <p:nvPr/>
        </p:nvSpPr>
        <p:spPr bwMode="auto">
          <a:xfrm rot="14317620">
            <a:off x="8091854" y="4774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000">
              <a:latin typeface="+mn-lt"/>
              <a:cs typeface="Arial" charset="0"/>
            </a:endParaRPr>
          </a:p>
        </p:txBody>
      </p:sp>
      <p:sp>
        <p:nvSpPr>
          <p:cNvPr id="52" name="Oval 50"/>
          <p:cNvSpPr>
            <a:spLocks noChangeArrowheads="1"/>
          </p:cNvSpPr>
          <p:nvPr/>
        </p:nvSpPr>
        <p:spPr bwMode="auto">
          <a:xfrm rot="14317620">
            <a:off x="9311054" y="5002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3" name="Oval 51"/>
          <p:cNvSpPr>
            <a:spLocks noChangeArrowheads="1"/>
          </p:cNvSpPr>
          <p:nvPr/>
        </p:nvSpPr>
        <p:spPr bwMode="auto">
          <a:xfrm rot="14317620">
            <a:off x="8654562" y="5307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4" name="Oval 52"/>
          <p:cNvSpPr>
            <a:spLocks noChangeArrowheads="1"/>
          </p:cNvSpPr>
          <p:nvPr/>
        </p:nvSpPr>
        <p:spPr bwMode="auto">
          <a:xfrm rot="14317620">
            <a:off x="8373208" y="5688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5" name="Text Box 53"/>
          <p:cNvSpPr txBox="1">
            <a:spLocks noChangeArrowheads="1"/>
          </p:cNvSpPr>
          <p:nvPr/>
        </p:nvSpPr>
        <p:spPr bwMode="auto">
          <a:xfrm>
            <a:off x="6752493" y="4465639"/>
            <a:ext cx="33534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cs typeface="Arial" charset="0"/>
              </a:rPr>
              <a:t>Y</a:t>
            </a:r>
          </a:p>
        </p:txBody>
      </p:sp>
      <p:sp>
        <p:nvSpPr>
          <p:cNvPr id="56" name="Line 54"/>
          <p:cNvSpPr>
            <a:spLocks noChangeShapeType="1"/>
          </p:cNvSpPr>
          <p:nvPr/>
        </p:nvSpPr>
        <p:spPr bwMode="auto">
          <a:xfrm>
            <a:off x="7315200" y="6172200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7" name="Line 55"/>
          <p:cNvSpPr>
            <a:spLocks noChangeShapeType="1"/>
          </p:cNvSpPr>
          <p:nvPr/>
        </p:nvSpPr>
        <p:spPr bwMode="auto">
          <a:xfrm flipH="1">
            <a:off x="7315200" y="2438400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8" name="Oval 56"/>
          <p:cNvSpPr>
            <a:spLocks noChangeArrowheads="1"/>
          </p:cNvSpPr>
          <p:nvPr/>
        </p:nvSpPr>
        <p:spPr bwMode="auto">
          <a:xfrm rot="14317620">
            <a:off x="8748346" y="2488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9" name="Oval 57"/>
          <p:cNvSpPr>
            <a:spLocks noChangeArrowheads="1"/>
          </p:cNvSpPr>
          <p:nvPr/>
        </p:nvSpPr>
        <p:spPr bwMode="auto">
          <a:xfrm rot="14317620">
            <a:off x="7716715" y="3326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0" name="Oval 58"/>
          <p:cNvSpPr>
            <a:spLocks noChangeArrowheads="1"/>
          </p:cNvSpPr>
          <p:nvPr/>
        </p:nvSpPr>
        <p:spPr bwMode="auto">
          <a:xfrm rot="14317620">
            <a:off x="9029700" y="3250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1" name="Oval 59"/>
          <p:cNvSpPr>
            <a:spLocks noChangeArrowheads="1"/>
          </p:cNvSpPr>
          <p:nvPr/>
        </p:nvSpPr>
        <p:spPr bwMode="auto">
          <a:xfrm rot="14317620">
            <a:off x="9498623" y="2564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2" name="Oval 60"/>
          <p:cNvSpPr>
            <a:spLocks noChangeArrowheads="1"/>
          </p:cNvSpPr>
          <p:nvPr/>
        </p:nvSpPr>
        <p:spPr bwMode="auto">
          <a:xfrm rot="14317620">
            <a:off x="8091854" y="2564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3" name="Oval 61"/>
          <p:cNvSpPr>
            <a:spLocks noChangeArrowheads="1"/>
          </p:cNvSpPr>
          <p:nvPr/>
        </p:nvSpPr>
        <p:spPr bwMode="auto">
          <a:xfrm rot="14317620">
            <a:off x="8185638" y="3631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4" name="Oval 62"/>
          <p:cNvSpPr>
            <a:spLocks noChangeArrowheads="1"/>
          </p:cNvSpPr>
          <p:nvPr/>
        </p:nvSpPr>
        <p:spPr bwMode="auto">
          <a:xfrm rot="14317620">
            <a:off x="8466992" y="3250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5" name="Oval 63"/>
          <p:cNvSpPr>
            <a:spLocks noChangeArrowheads="1"/>
          </p:cNvSpPr>
          <p:nvPr/>
        </p:nvSpPr>
        <p:spPr bwMode="auto">
          <a:xfrm rot="14317620">
            <a:off x="9123485" y="2640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6" name="Oval 64"/>
          <p:cNvSpPr>
            <a:spLocks noChangeArrowheads="1"/>
          </p:cNvSpPr>
          <p:nvPr/>
        </p:nvSpPr>
        <p:spPr bwMode="auto">
          <a:xfrm rot="14317620">
            <a:off x="8466992" y="2259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7" name="Oval 65"/>
          <p:cNvSpPr>
            <a:spLocks noChangeArrowheads="1"/>
          </p:cNvSpPr>
          <p:nvPr/>
        </p:nvSpPr>
        <p:spPr bwMode="auto">
          <a:xfrm rot="14317620">
            <a:off x="7716715" y="3021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8" name="Oval 66"/>
          <p:cNvSpPr>
            <a:spLocks noChangeArrowheads="1"/>
          </p:cNvSpPr>
          <p:nvPr/>
        </p:nvSpPr>
        <p:spPr bwMode="auto">
          <a:xfrm rot="14317620">
            <a:off x="7622931" y="2564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9" name="Oval 67"/>
          <p:cNvSpPr>
            <a:spLocks noChangeArrowheads="1"/>
          </p:cNvSpPr>
          <p:nvPr/>
        </p:nvSpPr>
        <p:spPr bwMode="auto">
          <a:xfrm rot="14317620">
            <a:off x="8279423" y="2945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000">
              <a:latin typeface="+mn-lt"/>
              <a:cs typeface="Arial" charset="0"/>
            </a:endParaRPr>
          </a:p>
        </p:txBody>
      </p:sp>
      <p:sp>
        <p:nvSpPr>
          <p:cNvPr id="70" name="Oval 68"/>
          <p:cNvSpPr>
            <a:spLocks noChangeArrowheads="1"/>
          </p:cNvSpPr>
          <p:nvPr/>
        </p:nvSpPr>
        <p:spPr bwMode="auto">
          <a:xfrm rot="14317620">
            <a:off x="9404838" y="2945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1" name="Oval 69"/>
          <p:cNvSpPr>
            <a:spLocks noChangeArrowheads="1"/>
          </p:cNvSpPr>
          <p:nvPr/>
        </p:nvSpPr>
        <p:spPr bwMode="auto">
          <a:xfrm rot="14317620">
            <a:off x="8748346" y="2869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2" name="Oval 70"/>
          <p:cNvSpPr>
            <a:spLocks noChangeArrowheads="1"/>
          </p:cNvSpPr>
          <p:nvPr/>
        </p:nvSpPr>
        <p:spPr bwMode="auto">
          <a:xfrm rot="14317620">
            <a:off x="9029700" y="2107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3" name="Text Box 71"/>
          <p:cNvSpPr txBox="1">
            <a:spLocks noChangeArrowheads="1"/>
          </p:cNvSpPr>
          <p:nvPr/>
        </p:nvSpPr>
        <p:spPr bwMode="auto">
          <a:xfrm>
            <a:off x="6752493" y="2255839"/>
            <a:ext cx="33534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cs typeface="Arial" charset="0"/>
              </a:rPr>
              <a:t>Y</a:t>
            </a:r>
          </a:p>
        </p:txBody>
      </p:sp>
      <p:sp>
        <p:nvSpPr>
          <p:cNvPr id="74" name="Line 72"/>
          <p:cNvSpPr>
            <a:spLocks noChangeShapeType="1"/>
          </p:cNvSpPr>
          <p:nvPr/>
        </p:nvSpPr>
        <p:spPr bwMode="auto">
          <a:xfrm>
            <a:off x="7315200" y="3962400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5" name="Oval 73"/>
          <p:cNvSpPr>
            <a:spLocks noChangeArrowheads="1"/>
          </p:cNvSpPr>
          <p:nvPr/>
        </p:nvSpPr>
        <p:spPr bwMode="auto">
          <a:xfrm rot="14317620">
            <a:off x="10061331" y="2335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6" name="Text Box 74"/>
          <p:cNvSpPr txBox="1">
            <a:spLocks noChangeArrowheads="1"/>
          </p:cNvSpPr>
          <p:nvPr/>
        </p:nvSpPr>
        <p:spPr bwMode="auto">
          <a:xfrm>
            <a:off x="10099432" y="3856038"/>
            <a:ext cx="34496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cs typeface="Arial" charset="0"/>
              </a:rPr>
              <a:t>X</a:t>
            </a:r>
          </a:p>
        </p:txBody>
      </p:sp>
      <p:sp>
        <p:nvSpPr>
          <p:cNvPr id="77" name="Text Box 75"/>
          <p:cNvSpPr txBox="1">
            <a:spLocks noChangeArrowheads="1"/>
          </p:cNvSpPr>
          <p:nvPr/>
        </p:nvSpPr>
        <p:spPr bwMode="auto">
          <a:xfrm>
            <a:off x="10128739" y="6065838"/>
            <a:ext cx="344966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cs typeface="Arial" charset="0"/>
              </a:rPr>
              <a:t>X</a:t>
            </a:r>
          </a:p>
        </p:txBody>
      </p:sp>
      <p:sp>
        <p:nvSpPr>
          <p:cNvPr id="78" name="Text Box 76"/>
          <p:cNvSpPr txBox="1">
            <a:spLocks noChangeArrowheads="1"/>
          </p:cNvSpPr>
          <p:nvPr/>
        </p:nvSpPr>
        <p:spPr bwMode="auto">
          <a:xfrm>
            <a:off x="2170723" y="1268760"/>
            <a:ext cx="3282462" cy="5232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Calibri" panose="020F0502020204030204" pitchFamily="34" charset="0"/>
              </a:rPr>
              <a:t>Strong relationships</a:t>
            </a:r>
          </a:p>
        </p:txBody>
      </p:sp>
      <p:sp>
        <p:nvSpPr>
          <p:cNvPr id="79" name="Text Box 77"/>
          <p:cNvSpPr txBox="1">
            <a:spLocks noChangeArrowheads="1"/>
          </p:cNvSpPr>
          <p:nvPr/>
        </p:nvSpPr>
        <p:spPr bwMode="auto">
          <a:xfrm>
            <a:off x="7408985" y="1290638"/>
            <a:ext cx="3188677" cy="5232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Calibri" panose="020F0502020204030204" pitchFamily="34" charset="0"/>
              </a:rPr>
              <a:t>Weak relationships</a:t>
            </a:r>
          </a:p>
        </p:txBody>
      </p:sp>
      <p:sp>
        <p:nvSpPr>
          <p:cNvPr id="80" name="Line 78"/>
          <p:cNvSpPr>
            <a:spLocks noChangeShapeType="1"/>
          </p:cNvSpPr>
          <p:nvPr/>
        </p:nvSpPr>
        <p:spPr bwMode="auto">
          <a:xfrm>
            <a:off x="6336324" y="1628775"/>
            <a:ext cx="0" cy="47244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1" name="Oval 79"/>
          <p:cNvSpPr>
            <a:spLocks noChangeArrowheads="1"/>
          </p:cNvSpPr>
          <p:nvPr/>
        </p:nvSpPr>
        <p:spPr bwMode="auto">
          <a:xfrm rot="14317620">
            <a:off x="9873762" y="2793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2" name="Oval 80"/>
          <p:cNvSpPr>
            <a:spLocks noChangeArrowheads="1"/>
          </p:cNvSpPr>
          <p:nvPr/>
        </p:nvSpPr>
        <p:spPr bwMode="auto">
          <a:xfrm rot="14317620">
            <a:off x="9686192" y="2183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3" name="Oval 81"/>
          <p:cNvSpPr>
            <a:spLocks noChangeArrowheads="1"/>
          </p:cNvSpPr>
          <p:nvPr/>
        </p:nvSpPr>
        <p:spPr bwMode="auto">
          <a:xfrm rot="14317620">
            <a:off x="9404838" y="5536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4" name="Oval 82"/>
          <p:cNvSpPr>
            <a:spLocks noChangeArrowheads="1"/>
          </p:cNvSpPr>
          <p:nvPr/>
        </p:nvSpPr>
        <p:spPr bwMode="auto">
          <a:xfrm rot="14317620">
            <a:off x="9873762" y="5231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5" name="Oval 83"/>
          <p:cNvSpPr>
            <a:spLocks noChangeArrowheads="1"/>
          </p:cNvSpPr>
          <p:nvPr/>
        </p:nvSpPr>
        <p:spPr bwMode="auto">
          <a:xfrm rot="14317620">
            <a:off x="9686192" y="4926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6" name="Oval 84"/>
          <p:cNvSpPr>
            <a:spLocks noChangeArrowheads="1"/>
          </p:cNvSpPr>
          <p:nvPr/>
        </p:nvSpPr>
        <p:spPr bwMode="auto">
          <a:xfrm rot="14317620">
            <a:off x="9873762" y="5612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7" name="Oval 85"/>
          <p:cNvSpPr>
            <a:spLocks noChangeArrowheads="1"/>
          </p:cNvSpPr>
          <p:nvPr/>
        </p:nvSpPr>
        <p:spPr bwMode="auto">
          <a:xfrm rot="14317620">
            <a:off x="9029700" y="4698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8" name="Oval 86"/>
          <p:cNvSpPr>
            <a:spLocks noChangeArrowheads="1"/>
          </p:cNvSpPr>
          <p:nvPr/>
        </p:nvSpPr>
        <p:spPr bwMode="auto">
          <a:xfrm rot="14317620">
            <a:off x="8185638" y="4317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9" name="Line 87"/>
          <p:cNvSpPr>
            <a:spLocks noChangeShapeType="1"/>
          </p:cNvSpPr>
          <p:nvPr/>
        </p:nvSpPr>
        <p:spPr bwMode="auto">
          <a:xfrm flipV="1">
            <a:off x="2260600" y="2209800"/>
            <a:ext cx="2532185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0" name="Line 88"/>
          <p:cNvSpPr>
            <a:spLocks noChangeShapeType="1"/>
          </p:cNvSpPr>
          <p:nvPr/>
        </p:nvSpPr>
        <p:spPr bwMode="auto">
          <a:xfrm flipV="1">
            <a:off x="2917093" y="2667000"/>
            <a:ext cx="2532185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1" name="Line 89"/>
          <p:cNvSpPr>
            <a:spLocks noChangeShapeType="1"/>
          </p:cNvSpPr>
          <p:nvPr/>
        </p:nvSpPr>
        <p:spPr bwMode="auto">
          <a:xfrm flipV="1">
            <a:off x="7315200" y="2057400"/>
            <a:ext cx="1406769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2" name="Line 90"/>
          <p:cNvSpPr>
            <a:spLocks noChangeShapeType="1"/>
          </p:cNvSpPr>
          <p:nvPr/>
        </p:nvSpPr>
        <p:spPr bwMode="auto">
          <a:xfrm flipV="1">
            <a:off x="8628184" y="2895600"/>
            <a:ext cx="2063262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3" name="Line 91"/>
          <p:cNvSpPr>
            <a:spLocks noChangeShapeType="1"/>
          </p:cNvSpPr>
          <p:nvPr/>
        </p:nvSpPr>
        <p:spPr bwMode="auto">
          <a:xfrm>
            <a:off x="2729524" y="4572000"/>
            <a:ext cx="2344615" cy="1371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4" name="Line 92"/>
          <p:cNvSpPr>
            <a:spLocks noChangeShapeType="1"/>
          </p:cNvSpPr>
          <p:nvPr/>
        </p:nvSpPr>
        <p:spPr bwMode="auto">
          <a:xfrm>
            <a:off x="2166816" y="4953000"/>
            <a:ext cx="2063262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5" name="Line 93"/>
          <p:cNvSpPr>
            <a:spLocks noChangeShapeType="1"/>
          </p:cNvSpPr>
          <p:nvPr/>
        </p:nvSpPr>
        <p:spPr bwMode="auto">
          <a:xfrm>
            <a:off x="8721969" y="4267200"/>
            <a:ext cx="1875692" cy="1143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6" name="Line 94"/>
          <p:cNvSpPr>
            <a:spLocks noChangeShapeType="1"/>
          </p:cNvSpPr>
          <p:nvPr/>
        </p:nvSpPr>
        <p:spPr bwMode="auto">
          <a:xfrm>
            <a:off x="7315200" y="5486400"/>
            <a:ext cx="121920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7" name="Line 95"/>
          <p:cNvSpPr>
            <a:spLocks noChangeShapeType="1"/>
          </p:cNvSpPr>
          <p:nvPr/>
        </p:nvSpPr>
        <p:spPr bwMode="auto">
          <a:xfrm flipV="1">
            <a:off x="2448170" y="2514600"/>
            <a:ext cx="2532185" cy="12954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8" name="Line 96"/>
          <p:cNvSpPr>
            <a:spLocks noChangeShapeType="1"/>
          </p:cNvSpPr>
          <p:nvPr/>
        </p:nvSpPr>
        <p:spPr bwMode="auto">
          <a:xfrm>
            <a:off x="2354385" y="4724400"/>
            <a:ext cx="2344615" cy="13716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9" name="Line 97"/>
          <p:cNvSpPr>
            <a:spLocks noChangeShapeType="1"/>
          </p:cNvSpPr>
          <p:nvPr/>
        </p:nvSpPr>
        <p:spPr bwMode="auto">
          <a:xfrm flipV="1">
            <a:off x="7596554" y="2209800"/>
            <a:ext cx="2532185" cy="12954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00" name="Line 98"/>
          <p:cNvSpPr>
            <a:spLocks noChangeShapeType="1"/>
          </p:cNvSpPr>
          <p:nvPr/>
        </p:nvSpPr>
        <p:spPr bwMode="auto">
          <a:xfrm>
            <a:off x="7784123" y="4724400"/>
            <a:ext cx="2157046" cy="12954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40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46736" y="387350"/>
            <a:ext cx="11787156" cy="521370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cs typeface="Calibri" panose="020F0502020204030204" pitchFamily="34" charset="0"/>
              </a:rPr>
              <a:t>Types of Non-linear Relationships (continued)</a:t>
            </a:r>
            <a:endParaRPr lang="en-AU" altLang="en-US" sz="3600" b="1" dirty="0">
              <a:solidFill>
                <a:srgbClr val="2D71C3"/>
              </a:solidFill>
              <a:cs typeface="Calibri" panose="020F0502020204030204" pitchFamily="34" charset="0"/>
            </a:endParaRP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7076831" y="4648200"/>
            <a:ext cx="0" cy="144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 rot="14317620">
            <a:off x="9635392" y="5155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 rot="14317620">
            <a:off x="7665915" y="5079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 rot="14317620">
            <a:off x="9541608" y="4926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 rot="14317620">
            <a:off x="7947269" y="4850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 rot="14317620">
            <a:off x="9072685" y="4850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 rot="14317620">
            <a:off x="9260254" y="5079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 rot="14317620">
            <a:off x="8322408" y="5002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 rot="14317620">
            <a:off x="7196992" y="5079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 rot="14317620">
            <a:off x="7478346" y="4850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 rot="14317620">
            <a:off x="8041054" y="5079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000">
              <a:latin typeface="+mn-lt"/>
              <a:cs typeface="Arial" charset="0"/>
            </a:endParaRP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 rot="14317620">
            <a:off x="8885115" y="5155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 rot="14317620">
            <a:off x="8603762" y="4926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 rot="14317620">
            <a:off x="8509977" y="5155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6514124" y="4389439"/>
            <a:ext cx="35939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cs typeface="Arial" charset="0"/>
              </a:rPr>
              <a:t>Y</a:t>
            </a: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7076831" y="6096000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9861062" y="5989638"/>
            <a:ext cx="37061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cs typeface="Arial" charset="0"/>
              </a:rPr>
              <a:t>X</a:t>
            </a: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H="1">
            <a:off x="7076831" y="2362200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 rot="14317620">
            <a:off x="8885115" y="2107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 rot="14317620">
            <a:off x="7290777" y="3021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 rot="14317620">
            <a:off x="9541608" y="3250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 rot="14317620">
            <a:off x="9729177" y="2564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 rot="14317620">
            <a:off x="7759700" y="3402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 rot="14317620">
            <a:off x="7947269" y="2183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 rot="14317620">
            <a:off x="8885115" y="2869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0" name="Oval 28"/>
          <p:cNvSpPr>
            <a:spLocks noChangeArrowheads="1"/>
          </p:cNvSpPr>
          <p:nvPr/>
        </p:nvSpPr>
        <p:spPr bwMode="auto">
          <a:xfrm rot="14317620">
            <a:off x="9072685" y="2412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 rot="14317620">
            <a:off x="9635392" y="2259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 rot="14317620">
            <a:off x="8509977" y="2412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 rot="14317620">
            <a:off x="7759700" y="3097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 rot="14317620">
            <a:off x="8041054" y="2716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000">
              <a:latin typeface="+mn-lt"/>
              <a:cs typeface="Arial" charset="0"/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 rot="14317620">
            <a:off x="9260254" y="3402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auto">
          <a:xfrm rot="14317620">
            <a:off x="8509977" y="2945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 rot="14317620">
            <a:off x="8228623" y="3250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6514124" y="2179639"/>
            <a:ext cx="35939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cs typeface="Arial" charset="0"/>
              </a:rPr>
              <a:t>Y</a:t>
            </a: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7076831" y="3886200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0" name="Text Box 38"/>
          <p:cNvSpPr txBox="1">
            <a:spLocks noChangeArrowheads="1"/>
          </p:cNvSpPr>
          <p:nvPr/>
        </p:nvSpPr>
        <p:spPr bwMode="auto">
          <a:xfrm>
            <a:off x="9861062" y="3779838"/>
            <a:ext cx="37061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cs typeface="Arial" charset="0"/>
              </a:rPr>
              <a:t>X</a:t>
            </a:r>
          </a:p>
        </p:txBody>
      </p:sp>
      <p:sp>
        <p:nvSpPr>
          <p:cNvPr id="41" name="Text Box 39"/>
          <p:cNvSpPr txBox="1">
            <a:spLocks noChangeArrowheads="1"/>
          </p:cNvSpPr>
          <p:nvPr/>
        </p:nvSpPr>
        <p:spPr bwMode="auto">
          <a:xfrm>
            <a:off x="7311292" y="1557339"/>
            <a:ext cx="2625969" cy="5232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cs typeface="Arial" charset="0"/>
              </a:rPr>
              <a:t>No relationship</a:t>
            </a:r>
          </a:p>
        </p:txBody>
      </p:sp>
      <p:sp>
        <p:nvSpPr>
          <p:cNvPr id="42" name="Oval 40"/>
          <p:cNvSpPr>
            <a:spLocks noChangeArrowheads="1"/>
          </p:cNvSpPr>
          <p:nvPr/>
        </p:nvSpPr>
        <p:spPr bwMode="auto">
          <a:xfrm rot="14317620">
            <a:off x="7384562" y="2640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3" name="Oval 41"/>
          <p:cNvSpPr>
            <a:spLocks noChangeArrowheads="1"/>
          </p:cNvSpPr>
          <p:nvPr/>
        </p:nvSpPr>
        <p:spPr bwMode="auto">
          <a:xfrm rot="14317620">
            <a:off x="8791331" y="3402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4" name="Oval 42"/>
          <p:cNvSpPr>
            <a:spLocks noChangeArrowheads="1"/>
          </p:cNvSpPr>
          <p:nvPr/>
        </p:nvSpPr>
        <p:spPr bwMode="auto">
          <a:xfrm rot="14317620">
            <a:off x="9354038" y="2793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5" name="Line 43"/>
          <p:cNvSpPr>
            <a:spLocks noChangeShapeType="1"/>
          </p:cNvSpPr>
          <p:nvPr/>
        </p:nvSpPr>
        <p:spPr bwMode="auto">
          <a:xfrm>
            <a:off x="7264400" y="2895600"/>
            <a:ext cx="2907323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6" name="Line 44"/>
          <p:cNvSpPr>
            <a:spLocks noChangeShapeType="1"/>
          </p:cNvSpPr>
          <p:nvPr/>
        </p:nvSpPr>
        <p:spPr bwMode="auto">
          <a:xfrm>
            <a:off x="7170615" y="5181600"/>
            <a:ext cx="290732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>
            <a:off x="2289908" y="4676775"/>
            <a:ext cx="0" cy="144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8" name="Oval 46"/>
          <p:cNvSpPr>
            <a:spLocks noChangeArrowheads="1"/>
          </p:cNvSpPr>
          <p:nvPr/>
        </p:nvSpPr>
        <p:spPr bwMode="auto">
          <a:xfrm rot="14317620">
            <a:off x="2410069" y="56409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9" name="Oval 47"/>
          <p:cNvSpPr>
            <a:spLocks noChangeArrowheads="1"/>
          </p:cNvSpPr>
          <p:nvPr/>
        </p:nvSpPr>
        <p:spPr bwMode="auto">
          <a:xfrm rot="14317620">
            <a:off x="2785208" y="54885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0" name="Oval 48"/>
          <p:cNvSpPr>
            <a:spLocks noChangeArrowheads="1"/>
          </p:cNvSpPr>
          <p:nvPr/>
        </p:nvSpPr>
        <p:spPr bwMode="auto">
          <a:xfrm rot="14317620">
            <a:off x="4660900" y="44217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1" name="Oval 49"/>
          <p:cNvSpPr>
            <a:spLocks noChangeArrowheads="1"/>
          </p:cNvSpPr>
          <p:nvPr/>
        </p:nvSpPr>
        <p:spPr bwMode="auto">
          <a:xfrm rot="14317620">
            <a:off x="4567115" y="47265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2" name="Oval 50"/>
          <p:cNvSpPr>
            <a:spLocks noChangeArrowheads="1"/>
          </p:cNvSpPr>
          <p:nvPr/>
        </p:nvSpPr>
        <p:spPr bwMode="auto">
          <a:xfrm rot="14317620">
            <a:off x="2878992" y="57171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3" name="Oval 51"/>
          <p:cNvSpPr>
            <a:spLocks noChangeArrowheads="1"/>
          </p:cNvSpPr>
          <p:nvPr/>
        </p:nvSpPr>
        <p:spPr bwMode="auto">
          <a:xfrm rot="14317620">
            <a:off x="4191977" y="45741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4" name="Oval 52"/>
          <p:cNvSpPr>
            <a:spLocks noChangeArrowheads="1"/>
          </p:cNvSpPr>
          <p:nvPr/>
        </p:nvSpPr>
        <p:spPr bwMode="auto">
          <a:xfrm rot="14317620">
            <a:off x="4098192" y="53361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5" name="Oval 53"/>
          <p:cNvSpPr>
            <a:spLocks noChangeArrowheads="1"/>
          </p:cNvSpPr>
          <p:nvPr/>
        </p:nvSpPr>
        <p:spPr bwMode="auto">
          <a:xfrm rot="14317620">
            <a:off x="4004408" y="50313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6" name="Oval 54"/>
          <p:cNvSpPr>
            <a:spLocks noChangeArrowheads="1"/>
          </p:cNvSpPr>
          <p:nvPr/>
        </p:nvSpPr>
        <p:spPr bwMode="auto">
          <a:xfrm rot="14317620">
            <a:off x="4379546" y="42693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7" name="Oval 55"/>
          <p:cNvSpPr>
            <a:spLocks noChangeArrowheads="1"/>
          </p:cNvSpPr>
          <p:nvPr/>
        </p:nvSpPr>
        <p:spPr bwMode="auto">
          <a:xfrm rot="14317620">
            <a:off x="3160346" y="54123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000">
              <a:latin typeface="+mn-lt"/>
              <a:cs typeface="Arial" charset="0"/>
            </a:endParaRPr>
          </a:p>
        </p:txBody>
      </p:sp>
      <p:sp>
        <p:nvSpPr>
          <p:cNvPr id="58" name="Oval 56"/>
          <p:cNvSpPr>
            <a:spLocks noChangeArrowheads="1"/>
          </p:cNvSpPr>
          <p:nvPr/>
        </p:nvSpPr>
        <p:spPr bwMode="auto">
          <a:xfrm rot="14317620">
            <a:off x="4379546" y="50313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59" name="Oval 57"/>
          <p:cNvSpPr>
            <a:spLocks noChangeArrowheads="1"/>
          </p:cNvSpPr>
          <p:nvPr/>
        </p:nvSpPr>
        <p:spPr bwMode="auto">
          <a:xfrm rot="14317620">
            <a:off x="3629269" y="52599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0" name="Oval 58"/>
          <p:cNvSpPr>
            <a:spLocks noChangeArrowheads="1"/>
          </p:cNvSpPr>
          <p:nvPr/>
        </p:nvSpPr>
        <p:spPr bwMode="auto">
          <a:xfrm rot="14317620">
            <a:off x="3441700" y="55647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1" name="Text Box 59"/>
          <p:cNvSpPr txBox="1">
            <a:spLocks noChangeArrowheads="1"/>
          </p:cNvSpPr>
          <p:nvPr/>
        </p:nvSpPr>
        <p:spPr bwMode="auto">
          <a:xfrm>
            <a:off x="1727201" y="4418014"/>
            <a:ext cx="35939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>
                <a:latin typeface="+mn-lt"/>
                <a:cs typeface="Arial" charset="0"/>
              </a:rPr>
              <a:t>Y</a:t>
            </a:r>
          </a:p>
        </p:txBody>
      </p:sp>
      <p:sp>
        <p:nvSpPr>
          <p:cNvPr id="62" name="Line 60"/>
          <p:cNvSpPr>
            <a:spLocks noChangeShapeType="1"/>
          </p:cNvSpPr>
          <p:nvPr/>
        </p:nvSpPr>
        <p:spPr bwMode="auto">
          <a:xfrm>
            <a:off x="2289908" y="6124575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3" name="Line 61"/>
          <p:cNvSpPr>
            <a:spLocks noChangeShapeType="1"/>
          </p:cNvSpPr>
          <p:nvPr/>
        </p:nvSpPr>
        <p:spPr bwMode="auto">
          <a:xfrm flipH="1">
            <a:off x="2289908" y="2390775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4" name="Oval 62"/>
          <p:cNvSpPr>
            <a:spLocks noChangeArrowheads="1"/>
          </p:cNvSpPr>
          <p:nvPr/>
        </p:nvSpPr>
        <p:spPr bwMode="auto">
          <a:xfrm rot="14317620">
            <a:off x="2410069" y="35835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5" name="Oval 63"/>
          <p:cNvSpPr>
            <a:spLocks noChangeArrowheads="1"/>
          </p:cNvSpPr>
          <p:nvPr/>
        </p:nvSpPr>
        <p:spPr bwMode="auto">
          <a:xfrm rot="14317620">
            <a:off x="2691423" y="32787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6" name="Oval 64"/>
          <p:cNvSpPr>
            <a:spLocks noChangeArrowheads="1"/>
          </p:cNvSpPr>
          <p:nvPr/>
        </p:nvSpPr>
        <p:spPr bwMode="auto">
          <a:xfrm rot="14317620">
            <a:off x="5036038" y="31263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7" name="Oval 65"/>
          <p:cNvSpPr>
            <a:spLocks noChangeArrowheads="1"/>
          </p:cNvSpPr>
          <p:nvPr/>
        </p:nvSpPr>
        <p:spPr bwMode="auto">
          <a:xfrm rot="14317620">
            <a:off x="4473331" y="25167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8" name="Oval 66"/>
          <p:cNvSpPr>
            <a:spLocks noChangeArrowheads="1"/>
          </p:cNvSpPr>
          <p:nvPr/>
        </p:nvSpPr>
        <p:spPr bwMode="auto">
          <a:xfrm rot="14317620">
            <a:off x="3160346" y="25929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9" name="Oval 67"/>
          <p:cNvSpPr>
            <a:spLocks noChangeArrowheads="1"/>
          </p:cNvSpPr>
          <p:nvPr/>
        </p:nvSpPr>
        <p:spPr bwMode="auto">
          <a:xfrm rot="14317620">
            <a:off x="5036038" y="34311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0" name="Oval 68"/>
          <p:cNvSpPr>
            <a:spLocks noChangeArrowheads="1"/>
          </p:cNvSpPr>
          <p:nvPr/>
        </p:nvSpPr>
        <p:spPr bwMode="auto">
          <a:xfrm rot="14317620">
            <a:off x="4660900" y="32025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1" name="Oval 69"/>
          <p:cNvSpPr>
            <a:spLocks noChangeArrowheads="1"/>
          </p:cNvSpPr>
          <p:nvPr/>
        </p:nvSpPr>
        <p:spPr bwMode="auto">
          <a:xfrm rot="14317620">
            <a:off x="4098192" y="26691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2" name="Oval 70"/>
          <p:cNvSpPr>
            <a:spLocks noChangeArrowheads="1"/>
          </p:cNvSpPr>
          <p:nvPr/>
        </p:nvSpPr>
        <p:spPr bwMode="auto">
          <a:xfrm rot="14317620">
            <a:off x="3629269" y="25167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3" name="Oval 71"/>
          <p:cNvSpPr>
            <a:spLocks noChangeArrowheads="1"/>
          </p:cNvSpPr>
          <p:nvPr/>
        </p:nvSpPr>
        <p:spPr bwMode="auto">
          <a:xfrm rot="14317620">
            <a:off x="2597638" y="29739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4" name="Oval 72"/>
          <p:cNvSpPr>
            <a:spLocks noChangeArrowheads="1"/>
          </p:cNvSpPr>
          <p:nvPr/>
        </p:nvSpPr>
        <p:spPr bwMode="auto">
          <a:xfrm rot="14317620">
            <a:off x="2878992" y="28215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5" name="Oval 73"/>
          <p:cNvSpPr>
            <a:spLocks noChangeArrowheads="1"/>
          </p:cNvSpPr>
          <p:nvPr/>
        </p:nvSpPr>
        <p:spPr bwMode="auto">
          <a:xfrm rot="14317620">
            <a:off x="3254131" y="30089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000">
              <a:latin typeface="+mn-lt"/>
              <a:cs typeface="Arial" charset="0"/>
            </a:endParaRPr>
          </a:p>
        </p:txBody>
      </p:sp>
      <p:sp>
        <p:nvSpPr>
          <p:cNvPr id="76" name="Oval 74"/>
          <p:cNvSpPr>
            <a:spLocks noChangeArrowheads="1"/>
          </p:cNvSpPr>
          <p:nvPr/>
        </p:nvSpPr>
        <p:spPr bwMode="auto">
          <a:xfrm rot="14317620">
            <a:off x="4379546" y="28977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7" name="Oval 75"/>
          <p:cNvSpPr>
            <a:spLocks noChangeArrowheads="1"/>
          </p:cNvSpPr>
          <p:nvPr/>
        </p:nvSpPr>
        <p:spPr bwMode="auto">
          <a:xfrm rot="14317620">
            <a:off x="3723054" y="28215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8" name="Oval 76"/>
          <p:cNvSpPr>
            <a:spLocks noChangeArrowheads="1"/>
          </p:cNvSpPr>
          <p:nvPr/>
        </p:nvSpPr>
        <p:spPr bwMode="auto">
          <a:xfrm rot="14317620">
            <a:off x="4004408" y="23643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9" name="Text Box 77"/>
          <p:cNvSpPr txBox="1">
            <a:spLocks noChangeArrowheads="1"/>
          </p:cNvSpPr>
          <p:nvPr/>
        </p:nvSpPr>
        <p:spPr bwMode="auto">
          <a:xfrm>
            <a:off x="1727201" y="2208214"/>
            <a:ext cx="35939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>
                <a:latin typeface="+mn-lt"/>
                <a:cs typeface="Arial" charset="0"/>
              </a:rPr>
              <a:t>Y</a:t>
            </a:r>
          </a:p>
        </p:txBody>
      </p:sp>
      <p:sp>
        <p:nvSpPr>
          <p:cNvPr id="80" name="Line 78"/>
          <p:cNvSpPr>
            <a:spLocks noChangeShapeType="1"/>
          </p:cNvSpPr>
          <p:nvPr/>
        </p:nvSpPr>
        <p:spPr bwMode="auto">
          <a:xfrm>
            <a:off x="2289908" y="3914775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1" name="Oval 79"/>
          <p:cNvSpPr>
            <a:spLocks noChangeArrowheads="1"/>
          </p:cNvSpPr>
          <p:nvPr/>
        </p:nvSpPr>
        <p:spPr bwMode="auto">
          <a:xfrm rot="14317620">
            <a:off x="4754685" y="28977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2" name="Text Box 80"/>
          <p:cNvSpPr txBox="1">
            <a:spLocks noChangeArrowheads="1"/>
          </p:cNvSpPr>
          <p:nvPr/>
        </p:nvSpPr>
        <p:spPr bwMode="auto">
          <a:xfrm>
            <a:off x="5074139" y="3808413"/>
            <a:ext cx="37061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cs typeface="Arial" charset="0"/>
              </a:rPr>
              <a:t>X</a:t>
            </a:r>
          </a:p>
        </p:txBody>
      </p:sp>
      <p:sp>
        <p:nvSpPr>
          <p:cNvPr id="83" name="Text Box 81"/>
          <p:cNvSpPr txBox="1">
            <a:spLocks noChangeArrowheads="1"/>
          </p:cNvSpPr>
          <p:nvPr/>
        </p:nvSpPr>
        <p:spPr bwMode="auto">
          <a:xfrm>
            <a:off x="5314462" y="6018213"/>
            <a:ext cx="370614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>
                <a:latin typeface="+mn-lt"/>
                <a:cs typeface="Arial" charset="0"/>
              </a:rPr>
              <a:t>X</a:t>
            </a:r>
          </a:p>
        </p:txBody>
      </p:sp>
      <p:sp>
        <p:nvSpPr>
          <p:cNvPr id="84" name="Text Box 82"/>
          <p:cNvSpPr txBox="1">
            <a:spLocks noChangeArrowheads="1"/>
          </p:cNvSpPr>
          <p:nvPr/>
        </p:nvSpPr>
        <p:spPr bwMode="auto">
          <a:xfrm>
            <a:off x="2313354" y="1557339"/>
            <a:ext cx="3938954" cy="5232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cs typeface="Arial" charset="0"/>
              </a:rPr>
              <a:t>Curvilinear relationships</a:t>
            </a:r>
          </a:p>
        </p:txBody>
      </p:sp>
      <p:sp>
        <p:nvSpPr>
          <p:cNvPr id="85" name="Freeform 83"/>
          <p:cNvSpPr>
            <a:spLocks/>
          </p:cNvSpPr>
          <p:nvPr/>
        </p:nvSpPr>
        <p:spPr bwMode="auto">
          <a:xfrm>
            <a:off x="2477477" y="2644775"/>
            <a:ext cx="2719754" cy="1117600"/>
          </a:xfrm>
          <a:custGeom>
            <a:avLst/>
            <a:gdLst/>
            <a:ahLst/>
            <a:cxnLst>
              <a:cxn ang="0">
                <a:pos x="0" y="704"/>
              </a:cxn>
              <a:cxn ang="0">
                <a:pos x="720" y="32"/>
              </a:cxn>
              <a:cxn ang="0">
                <a:pos x="1392" y="512"/>
              </a:cxn>
            </a:cxnLst>
            <a:rect l="0" t="0" r="r" b="b"/>
            <a:pathLst>
              <a:path w="1392" h="704">
                <a:moveTo>
                  <a:pt x="0" y="704"/>
                </a:moveTo>
                <a:cubicBezTo>
                  <a:pt x="244" y="384"/>
                  <a:pt x="488" y="64"/>
                  <a:pt x="720" y="32"/>
                </a:cubicBezTo>
                <a:cubicBezTo>
                  <a:pt x="952" y="0"/>
                  <a:pt x="1172" y="256"/>
                  <a:pt x="1392" y="512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6" name="Freeform 84"/>
          <p:cNvSpPr>
            <a:spLocks/>
          </p:cNvSpPr>
          <p:nvPr/>
        </p:nvSpPr>
        <p:spPr bwMode="auto">
          <a:xfrm>
            <a:off x="2477477" y="4371975"/>
            <a:ext cx="2250831" cy="1447800"/>
          </a:xfrm>
          <a:custGeom>
            <a:avLst/>
            <a:gdLst/>
            <a:ahLst/>
            <a:cxnLst>
              <a:cxn ang="0">
                <a:pos x="0" y="912"/>
              </a:cxn>
              <a:cxn ang="0">
                <a:pos x="816" y="624"/>
              </a:cxn>
              <a:cxn ang="0">
                <a:pos x="1152" y="0"/>
              </a:cxn>
            </a:cxnLst>
            <a:rect l="0" t="0" r="r" b="b"/>
            <a:pathLst>
              <a:path w="1152" h="912">
                <a:moveTo>
                  <a:pt x="0" y="912"/>
                </a:moveTo>
                <a:cubicBezTo>
                  <a:pt x="312" y="844"/>
                  <a:pt x="624" y="776"/>
                  <a:pt x="816" y="624"/>
                </a:cubicBezTo>
                <a:cubicBezTo>
                  <a:pt x="1008" y="472"/>
                  <a:pt x="1080" y="236"/>
                  <a:pt x="1152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286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</a:rPr>
              <a:t>Simple Linear Regression Model: </a:t>
            </a:r>
            <a:br>
              <a:rPr lang="en-US" altLang="en-US" sz="3600" b="1" dirty="0">
                <a:solidFill>
                  <a:srgbClr val="2D71C3"/>
                </a:solidFill>
              </a:rPr>
            </a:br>
            <a:r>
              <a:rPr lang="en-US" altLang="en-US" sz="3600" b="1" dirty="0">
                <a:solidFill>
                  <a:srgbClr val="2D71C3"/>
                </a:solidFill>
              </a:rPr>
              <a:t>Population Regression</a:t>
            </a:r>
            <a:endParaRPr lang="en-AU" altLang="en-US" sz="3600" b="1" dirty="0">
              <a:solidFill>
                <a:srgbClr val="2D71C3"/>
              </a:solidFill>
            </a:endParaRPr>
          </a:p>
        </p:txBody>
      </p:sp>
      <p:graphicFrame>
        <p:nvGraphicFramePr>
          <p:cNvPr id="11269" name="Object 2"/>
          <p:cNvGraphicFramePr>
            <a:graphicFrameLocks noChangeAspect="1"/>
          </p:cNvGraphicFramePr>
          <p:nvPr/>
        </p:nvGraphicFramePr>
        <p:xfrm>
          <a:off x="2200275" y="3355975"/>
          <a:ext cx="7493000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4" name="Equation" r:id="rId3" imgW="1143000" imgH="228600" progId="Equation.3">
                  <p:embed/>
                </p:oleObj>
              </mc:Choice>
              <mc:Fallback>
                <p:oleObj name="Equation" r:id="rId3" imgW="1143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0275" y="3355975"/>
                        <a:ext cx="7493000" cy="1217613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85678" y="4803775"/>
            <a:ext cx="246028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>
                <a:ea typeface="Verdana" pitchFamily="34" charset="0"/>
                <a:cs typeface="Verdana" pitchFamily="34" charset="0"/>
              </a:rPr>
              <a:t>Linear component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30585" y="2289175"/>
            <a:ext cx="2248878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Population </a:t>
            </a:r>
            <a:br>
              <a:rPr lang="en-US" sz="2400" dirty="0">
                <a:ea typeface="Verdana" pitchFamily="34" charset="0"/>
                <a:cs typeface="Verdana" pitchFamily="34" charset="0"/>
              </a:rPr>
            </a:br>
            <a:r>
              <a:rPr lang="en-US" sz="2400" dirty="0">
                <a:ea typeface="Verdana" pitchFamily="34" charset="0"/>
                <a:cs typeface="Verdana" pitchFamily="34" charset="0"/>
              </a:rPr>
              <a:t>Y  intercept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960817" y="2136776"/>
            <a:ext cx="1971430" cy="119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Population slope</a:t>
            </a:r>
            <a:br>
              <a:rPr lang="en-US" sz="2400" dirty="0">
                <a:ea typeface="Verdana" pitchFamily="34" charset="0"/>
                <a:cs typeface="Verdana" pitchFamily="34" charset="0"/>
              </a:rPr>
            </a:br>
            <a:r>
              <a:rPr lang="en-US" sz="2400" dirty="0">
                <a:ea typeface="Verdana" pitchFamily="34" charset="0"/>
                <a:cs typeface="Verdana" pitchFamily="34" charset="0"/>
              </a:rPr>
              <a:t>coefficient 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9743832" y="2060575"/>
            <a:ext cx="1645138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Random error term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905001" y="5003800"/>
            <a:ext cx="2262554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>
                <a:ea typeface="Verdana" pitchFamily="34" charset="0"/>
                <a:cs typeface="Verdana" pitchFamily="34" charset="0"/>
              </a:rPr>
              <a:t>Dependent variable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835401" y="2974975"/>
            <a:ext cx="468923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V="1">
            <a:off x="2436447" y="4356100"/>
            <a:ext cx="175846" cy="647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7399216" y="2974975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rot="20940815" flipH="1">
            <a:off x="9186985" y="3203576"/>
            <a:ext cx="570523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7117863" y="2289175"/>
            <a:ext cx="2244969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Independent variable</a:t>
            </a:r>
          </a:p>
        </p:txBody>
      </p:sp>
      <p:sp>
        <p:nvSpPr>
          <p:cNvPr id="16" name="AutoShape 14"/>
          <p:cNvSpPr>
            <a:spLocks/>
          </p:cNvSpPr>
          <p:nvPr/>
        </p:nvSpPr>
        <p:spPr bwMode="auto">
          <a:xfrm rot="16200000" flipV="1">
            <a:off x="5828324" y="3127376"/>
            <a:ext cx="228600" cy="3276599"/>
          </a:xfrm>
          <a:prstGeom prst="leftBrace">
            <a:avLst>
              <a:gd name="adj1" fmla="val 97049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rot="20940815">
            <a:off x="6076462" y="3067051"/>
            <a:ext cx="279401" cy="396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 rot="16200000" flipV="1">
            <a:off x="8973039" y="4187093"/>
            <a:ext cx="228600" cy="1125415"/>
          </a:xfrm>
          <a:prstGeom prst="leftBrace">
            <a:avLst>
              <a:gd name="adj1" fmla="val 33333"/>
              <a:gd name="adj2" fmla="val 50000"/>
            </a:avLst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8118232" y="4864100"/>
            <a:ext cx="1931811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>
                <a:ea typeface="Verdana" pitchFamily="34" charset="0"/>
                <a:cs typeface="Verdana" pitchFamily="34" charset="0"/>
              </a:rPr>
              <a:t>Random error</a:t>
            </a:r>
          </a:p>
          <a:p>
            <a:pPr eaLnBrk="0" hangingPunct="0">
              <a:defRPr/>
            </a:pPr>
            <a:r>
              <a:rPr lang="en-US" sz="2400">
                <a:ea typeface="Verdana" pitchFamily="34" charset="0"/>
                <a:cs typeface="Verdana" pitchFamily="34" charset="0"/>
              </a:rPr>
              <a:t> component</a:t>
            </a:r>
          </a:p>
        </p:txBody>
      </p:sp>
    </p:spTree>
    <p:extLst>
      <p:ext uri="{BB962C8B-B14F-4D97-AF65-F5344CB8AC3E}">
        <p14:creationId xmlns:p14="http://schemas.microsoft.com/office/powerpoint/2010/main" val="962648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290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ctr"/>
                <a:r>
                  <a:rPr lang="en-US" altLang="en-US" sz="3600" b="1" dirty="0">
                    <a:solidFill>
                      <a:srgbClr val="2D71C3"/>
                    </a:solidFill>
                    <a:cs typeface="Calibri" panose="020F0502020204030204" pitchFamily="34" charset="0"/>
                  </a:rPr>
                  <a:t>Simple Linear Regression Model (continued)</a:t>
                </a:r>
                <a:r>
                  <a:rPr lang="en-AU" sz="3600" dirty="0">
                    <a:solidFill>
                      <a:srgbClr val="000000"/>
                    </a:solidFill>
                  </a:rPr>
                  <a:t> </a:t>
                </a:r>
                <a:br>
                  <a:rPr lang="en-AU" sz="3600" dirty="0">
                    <a:solidFill>
                      <a:srgbClr val="00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3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3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AU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3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</m:e>
                        <m:sub>
                          <m:r>
                            <a:rPr lang="en-AU" sz="3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AU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3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</m:e>
                        <m:sub>
                          <m:r>
                            <a:rPr lang="en-AU" sz="3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AU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3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3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AU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3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ε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36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  <a:endParaRPr lang="en-AU" altLang="en-US" sz="3600" b="1" dirty="0">
                  <a:solidFill>
                    <a:srgbClr val="2D71C3"/>
                  </a:solidFill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2290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84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ine 2"/>
          <p:cNvSpPr>
            <a:spLocks noChangeShapeType="1"/>
          </p:cNvSpPr>
          <p:nvPr/>
        </p:nvSpPr>
        <p:spPr bwMode="auto">
          <a:xfrm flipH="1">
            <a:off x="3589216" y="4267200"/>
            <a:ext cx="1779953" cy="254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" name="Line 3"/>
          <p:cNvSpPr>
            <a:spLocks noChangeShapeType="1"/>
          </p:cNvSpPr>
          <p:nvPr/>
        </p:nvSpPr>
        <p:spPr bwMode="auto">
          <a:xfrm flipH="1">
            <a:off x="3589216" y="2971800"/>
            <a:ext cx="1779953" cy="254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lg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H="1">
            <a:off x="5347678" y="3094038"/>
            <a:ext cx="7815" cy="27924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3589216" y="3068639"/>
            <a:ext cx="7432431" cy="1584325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6566878" y="4743450"/>
            <a:ext cx="468923" cy="381000"/>
          </a:xfrm>
          <a:custGeom>
            <a:avLst/>
            <a:gdLst/>
            <a:ahLst/>
            <a:cxnLst>
              <a:cxn ang="0">
                <a:pos x="0" y="145"/>
              </a:cxn>
              <a:cxn ang="0">
                <a:pos x="7" y="99"/>
              </a:cxn>
              <a:cxn ang="0">
                <a:pos x="26" y="61"/>
              </a:cxn>
              <a:cxn ang="0">
                <a:pos x="61" y="30"/>
              </a:cxn>
              <a:cxn ang="0">
                <a:pos x="99" y="8"/>
              </a:cxn>
              <a:cxn ang="0">
                <a:pos x="144" y="0"/>
              </a:cxn>
              <a:cxn ang="0">
                <a:pos x="186" y="8"/>
              </a:cxn>
              <a:cxn ang="0">
                <a:pos x="228" y="30"/>
              </a:cxn>
              <a:cxn ang="0">
                <a:pos x="259" y="61"/>
              </a:cxn>
              <a:cxn ang="0">
                <a:pos x="278" y="99"/>
              </a:cxn>
              <a:cxn ang="0">
                <a:pos x="285" y="145"/>
              </a:cxn>
              <a:cxn ang="0">
                <a:pos x="278" y="190"/>
              </a:cxn>
              <a:cxn ang="0">
                <a:pos x="259" y="228"/>
              </a:cxn>
              <a:cxn ang="0">
                <a:pos x="228" y="259"/>
              </a:cxn>
              <a:cxn ang="0">
                <a:pos x="186" y="281"/>
              </a:cxn>
              <a:cxn ang="0">
                <a:pos x="144" y="285"/>
              </a:cxn>
              <a:cxn ang="0">
                <a:pos x="99" y="281"/>
              </a:cxn>
              <a:cxn ang="0">
                <a:pos x="61" y="259"/>
              </a:cxn>
              <a:cxn ang="0">
                <a:pos x="26" y="228"/>
              </a:cxn>
              <a:cxn ang="0">
                <a:pos x="7" y="190"/>
              </a:cxn>
              <a:cxn ang="0">
                <a:pos x="0" y="145"/>
              </a:cxn>
            </a:cxnLst>
            <a:rect l="0" t="0" r="r" b="b"/>
            <a:pathLst>
              <a:path w="286" h="286">
                <a:moveTo>
                  <a:pt x="0" y="145"/>
                </a:moveTo>
                <a:lnTo>
                  <a:pt x="7" y="99"/>
                </a:lnTo>
                <a:lnTo>
                  <a:pt x="26" y="61"/>
                </a:lnTo>
                <a:lnTo>
                  <a:pt x="61" y="30"/>
                </a:lnTo>
                <a:lnTo>
                  <a:pt x="99" y="8"/>
                </a:lnTo>
                <a:lnTo>
                  <a:pt x="144" y="0"/>
                </a:lnTo>
                <a:lnTo>
                  <a:pt x="186" y="8"/>
                </a:lnTo>
                <a:lnTo>
                  <a:pt x="228" y="30"/>
                </a:lnTo>
                <a:lnTo>
                  <a:pt x="259" y="61"/>
                </a:lnTo>
                <a:lnTo>
                  <a:pt x="278" y="99"/>
                </a:lnTo>
                <a:lnTo>
                  <a:pt x="285" y="145"/>
                </a:lnTo>
                <a:lnTo>
                  <a:pt x="278" y="190"/>
                </a:lnTo>
                <a:lnTo>
                  <a:pt x="259" y="228"/>
                </a:lnTo>
                <a:lnTo>
                  <a:pt x="228" y="259"/>
                </a:lnTo>
                <a:lnTo>
                  <a:pt x="186" y="281"/>
                </a:lnTo>
                <a:lnTo>
                  <a:pt x="144" y="285"/>
                </a:lnTo>
                <a:lnTo>
                  <a:pt x="99" y="281"/>
                </a:lnTo>
                <a:lnTo>
                  <a:pt x="61" y="259"/>
                </a:lnTo>
                <a:lnTo>
                  <a:pt x="26" y="228"/>
                </a:lnTo>
                <a:lnTo>
                  <a:pt x="7" y="190"/>
                </a:lnTo>
                <a:lnTo>
                  <a:pt x="0" y="145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426201" y="5337176"/>
            <a:ext cx="226646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494584" y="3962400"/>
            <a:ext cx="3001108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Random error for this X</a:t>
            </a:r>
            <a:r>
              <a:rPr lang="en-US" sz="2400" baseline="-25000" dirty="0">
                <a:ea typeface="Verdana" pitchFamily="34" charset="0"/>
                <a:cs typeface="Verdana" pitchFamily="34" charset="0"/>
              </a:rPr>
              <a:t>i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 value</a:t>
            </a:r>
            <a:endParaRPr lang="en-US" sz="2400" baseline="-250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3190631" y="1911194"/>
            <a:ext cx="33342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cs typeface="Arial" charset="0"/>
              </a:rPr>
              <a:t>Y</a:t>
            </a: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10505832" y="5824539"/>
            <a:ext cx="343044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cs typeface="Arial" charset="0"/>
              </a:rPr>
              <a:t>X</a:t>
            </a:r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9943124" y="2686050"/>
            <a:ext cx="468923" cy="381000"/>
          </a:xfrm>
          <a:custGeom>
            <a:avLst/>
            <a:gdLst/>
            <a:ahLst/>
            <a:cxnLst>
              <a:cxn ang="0">
                <a:pos x="0" y="141"/>
              </a:cxn>
              <a:cxn ang="0">
                <a:pos x="8" y="99"/>
              </a:cxn>
              <a:cxn ang="0">
                <a:pos x="26" y="57"/>
              </a:cxn>
              <a:cxn ang="0">
                <a:pos x="57" y="26"/>
              </a:cxn>
              <a:cxn ang="0">
                <a:pos x="99" y="8"/>
              </a:cxn>
              <a:cxn ang="0">
                <a:pos x="141" y="0"/>
              </a:cxn>
              <a:cxn ang="0">
                <a:pos x="187" y="8"/>
              </a:cxn>
              <a:cxn ang="0">
                <a:pos x="224" y="26"/>
              </a:cxn>
              <a:cxn ang="0">
                <a:pos x="259" y="57"/>
              </a:cxn>
              <a:cxn ang="0">
                <a:pos x="278" y="99"/>
              </a:cxn>
              <a:cxn ang="0">
                <a:pos x="286" y="141"/>
              </a:cxn>
              <a:cxn ang="0">
                <a:pos x="278" y="186"/>
              </a:cxn>
              <a:cxn ang="0">
                <a:pos x="259" y="224"/>
              </a:cxn>
              <a:cxn ang="0">
                <a:pos x="224" y="259"/>
              </a:cxn>
              <a:cxn ang="0">
                <a:pos x="187" y="278"/>
              </a:cxn>
              <a:cxn ang="0">
                <a:pos x="141" y="285"/>
              </a:cxn>
              <a:cxn ang="0">
                <a:pos x="99" y="278"/>
              </a:cxn>
              <a:cxn ang="0">
                <a:pos x="57" y="259"/>
              </a:cxn>
              <a:cxn ang="0">
                <a:pos x="26" y="224"/>
              </a:cxn>
              <a:cxn ang="0">
                <a:pos x="8" y="186"/>
              </a:cxn>
              <a:cxn ang="0">
                <a:pos x="0" y="141"/>
              </a:cxn>
            </a:cxnLst>
            <a:rect l="0" t="0" r="r" b="b"/>
            <a:pathLst>
              <a:path w="287" h="286">
                <a:moveTo>
                  <a:pt x="0" y="141"/>
                </a:moveTo>
                <a:lnTo>
                  <a:pt x="8" y="99"/>
                </a:lnTo>
                <a:lnTo>
                  <a:pt x="26" y="57"/>
                </a:lnTo>
                <a:lnTo>
                  <a:pt x="57" y="26"/>
                </a:lnTo>
                <a:lnTo>
                  <a:pt x="99" y="8"/>
                </a:lnTo>
                <a:lnTo>
                  <a:pt x="141" y="0"/>
                </a:lnTo>
                <a:lnTo>
                  <a:pt x="187" y="8"/>
                </a:lnTo>
                <a:lnTo>
                  <a:pt x="224" y="26"/>
                </a:lnTo>
                <a:lnTo>
                  <a:pt x="259" y="57"/>
                </a:lnTo>
                <a:lnTo>
                  <a:pt x="278" y="99"/>
                </a:lnTo>
                <a:lnTo>
                  <a:pt x="286" y="141"/>
                </a:lnTo>
                <a:lnTo>
                  <a:pt x="278" y="186"/>
                </a:lnTo>
                <a:lnTo>
                  <a:pt x="259" y="224"/>
                </a:lnTo>
                <a:lnTo>
                  <a:pt x="224" y="259"/>
                </a:lnTo>
                <a:lnTo>
                  <a:pt x="187" y="278"/>
                </a:lnTo>
                <a:lnTo>
                  <a:pt x="141" y="285"/>
                </a:lnTo>
                <a:lnTo>
                  <a:pt x="99" y="278"/>
                </a:lnTo>
                <a:lnTo>
                  <a:pt x="57" y="259"/>
                </a:lnTo>
                <a:lnTo>
                  <a:pt x="26" y="224"/>
                </a:lnTo>
                <a:lnTo>
                  <a:pt x="8" y="186"/>
                </a:lnTo>
                <a:lnTo>
                  <a:pt x="0" y="141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3544278" y="4652963"/>
            <a:ext cx="474785" cy="385762"/>
          </a:xfrm>
          <a:custGeom>
            <a:avLst/>
            <a:gdLst/>
            <a:ahLst/>
            <a:cxnLst>
              <a:cxn ang="0">
                <a:pos x="0" y="145"/>
              </a:cxn>
              <a:cxn ang="0">
                <a:pos x="8" y="99"/>
              </a:cxn>
              <a:cxn ang="0">
                <a:pos x="27" y="62"/>
              </a:cxn>
              <a:cxn ang="0">
                <a:pos x="58" y="27"/>
              </a:cxn>
              <a:cxn ang="0">
                <a:pos x="99" y="8"/>
              </a:cxn>
              <a:cxn ang="0">
                <a:pos x="141" y="0"/>
              </a:cxn>
              <a:cxn ang="0">
                <a:pos x="187" y="8"/>
              </a:cxn>
              <a:cxn ang="0">
                <a:pos x="225" y="27"/>
              </a:cxn>
              <a:cxn ang="0">
                <a:pos x="260" y="62"/>
              </a:cxn>
              <a:cxn ang="0">
                <a:pos x="278" y="99"/>
              </a:cxn>
              <a:cxn ang="0">
                <a:pos x="286" y="145"/>
              </a:cxn>
              <a:cxn ang="0">
                <a:pos x="278" y="187"/>
              </a:cxn>
              <a:cxn ang="0">
                <a:pos x="260" y="228"/>
              </a:cxn>
              <a:cxn ang="0">
                <a:pos x="225" y="260"/>
              </a:cxn>
              <a:cxn ang="0">
                <a:pos x="187" y="278"/>
              </a:cxn>
              <a:cxn ang="0">
                <a:pos x="141" y="286"/>
              </a:cxn>
              <a:cxn ang="0">
                <a:pos x="99" y="278"/>
              </a:cxn>
              <a:cxn ang="0">
                <a:pos x="58" y="260"/>
              </a:cxn>
              <a:cxn ang="0">
                <a:pos x="27" y="228"/>
              </a:cxn>
              <a:cxn ang="0">
                <a:pos x="8" y="187"/>
              </a:cxn>
              <a:cxn ang="0">
                <a:pos x="0" y="145"/>
              </a:cxn>
            </a:cxnLst>
            <a:rect l="0" t="0" r="r" b="b"/>
            <a:pathLst>
              <a:path w="287" h="287">
                <a:moveTo>
                  <a:pt x="0" y="145"/>
                </a:moveTo>
                <a:lnTo>
                  <a:pt x="8" y="99"/>
                </a:lnTo>
                <a:lnTo>
                  <a:pt x="27" y="62"/>
                </a:lnTo>
                <a:lnTo>
                  <a:pt x="58" y="27"/>
                </a:lnTo>
                <a:lnTo>
                  <a:pt x="99" y="8"/>
                </a:lnTo>
                <a:lnTo>
                  <a:pt x="141" y="0"/>
                </a:lnTo>
                <a:lnTo>
                  <a:pt x="187" y="8"/>
                </a:lnTo>
                <a:lnTo>
                  <a:pt x="225" y="27"/>
                </a:lnTo>
                <a:lnTo>
                  <a:pt x="260" y="62"/>
                </a:lnTo>
                <a:lnTo>
                  <a:pt x="278" y="99"/>
                </a:lnTo>
                <a:lnTo>
                  <a:pt x="286" y="145"/>
                </a:lnTo>
                <a:lnTo>
                  <a:pt x="278" y="187"/>
                </a:lnTo>
                <a:lnTo>
                  <a:pt x="260" y="228"/>
                </a:lnTo>
                <a:lnTo>
                  <a:pt x="225" y="260"/>
                </a:lnTo>
                <a:lnTo>
                  <a:pt x="187" y="278"/>
                </a:lnTo>
                <a:lnTo>
                  <a:pt x="141" y="286"/>
                </a:lnTo>
                <a:lnTo>
                  <a:pt x="99" y="278"/>
                </a:lnTo>
                <a:lnTo>
                  <a:pt x="58" y="260"/>
                </a:lnTo>
                <a:lnTo>
                  <a:pt x="27" y="228"/>
                </a:lnTo>
                <a:lnTo>
                  <a:pt x="8" y="187"/>
                </a:lnTo>
                <a:lnTo>
                  <a:pt x="0" y="145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4261339" y="4937126"/>
            <a:ext cx="226646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8419124" y="3573463"/>
            <a:ext cx="468923" cy="3810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8" y="99"/>
              </a:cxn>
              <a:cxn ang="0">
                <a:pos x="26" y="61"/>
              </a:cxn>
              <a:cxn ang="0">
                <a:pos x="58" y="26"/>
              </a:cxn>
              <a:cxn ang="0">
                <a:pos x="99" y="7"/>
              </a:cxn>
              <a:cxn ang="0">
                <a:pos x="141" y="0"/>
              </a:cxn>
              <a:cxn ang="0">
                <a:pos x="187" y="7"/>
              </a:cxn>
              <a:cxn ang="0">
                <a:pos x="225" y="26"/>
              </a:cxn>
              <a:cxn ang="0">
                <a:pos x="260" y="61"/>
              </a:cxn>
              <a:cxn ang="0">
                <a:pos x="278" y="99"/>
              </a:cxn>
              <a:cxn ang="0">
                <a:pos x="286" y="144"/>
              </a:cxn>
              <a:cxn ang="0">
                <a:pos x="278" y="186"/>
              </a:cxn>
              <a:cxn ang="0">
                <a:pos x="260" y="228"/>
              </a:cxn>
              <a:cxn ang="0">
                <a:pos x="225" y="259"/>
              </a:cxn>
              <a:cxn ang="0">
                <a:pos x="187" y="277"/>
              </a:cxn>
              <a:cxn ang="0">
                <a:pos x="141" y="285"/>
              </a:cxn>
              <a:cxn ang="0">
                <a:pos x="99" y="277"/>
              </a:cxn>
              <a:cxn ang="0">
                <a:pos x="58" y="259"/>
              </a:cxn>
              <a:cxn ang="0">
                <a:pos x="26" y="228"/>
              </a:cxn>
              <a:cxn ang="0">
                <a:pos x="8" y="186"/>
              </a:cxn>
              <a:cxn ang="0">
                <a:pos x="0" y="144"/>
              </a:cxn>
            </a:cxnLst>
            <a:rect l="0" t="0" r="r" b="b"/>
            <a:pathLst>
              <a:path w="287" h="286">
                <a:moveTo>
                  <a:pt x="0" y="144"/>
                </a:moveTo>
                <a:lnTo>
                  <a:pt x="8" y="99"/>
                </a:lnTo>
                <a:lnTo>
                  <a:pt x="26" y="61"/>
                </a:lnTo>
                <a:lnTo>
                  <a:pt x="58" y="26"/>
                </a:lnTo>
                <a:lnTo>
                  <a:pt x="99" y="7"/>
                </a:lnTo>
                <a:lnTo>
                  <a:pt x="141" y="0"/>
                </a:lnTo>
                <a:lnTo>
                  <a:pt x="187" y="7"/>
                </a:lnTo>
                <a:lnTo>
                  <a:pt x="225" y="26"/>
                </a:lnTo>
                <a:lnTo>
                  <a:pt x="260" y="61"/>
                </a:lnTo>
                <a:lnTo>
                  <a:pt x="278" y="99"/>
                </a:lnTo>
                <a:lnTo>
                  <a:pt x="286" y="144"/>
                </a:lnTo>
                <a:lnTo>
                  <a:pt x="278" y="186"/>
                </a:lnTo>
                <a:lnTo>
                  <a:pt x="260" y="228"/>
                </a:lnTo>
                <a:lnTo>
                  <a:pt x="225" y="259"/>
                </a:lnTo>
                <a:lnTo>
                  <a:pt x="187" y="277"/>
                </a:lnTo>
                <a:lnTo>
                  <a:pt x="141" y="285"/>
                </a:lnTo>
                <a:lnTo>
                  <a:pt x="99" y="277"/>
                </a:lnTo>
                <a:lnTo>
                  <a:pt x="58" y="259"/>
                </a:lnTo>
                <a:lnTo>
                  <a:pt x="26" y="228"/>
                </a:lnTo>
                <a:lnTo>
                  <a:pt x="8" y="186"/>
                </a:lnTo>
                <a:lnTo>
                  <a:pt x="0" y="144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7223370" y="3143250"/>
            <a:ext cx="468923" cy="381000"/>
          </a:xfrm>
          <a:custGeom>
            <a:avLst/>
            <a:gdLst/>
            <a:ahLst/>
            <a:cxnLst>
              <a:cxn ang="0">
                <a:pos x="0" y="140"/>
              </a:cxn>
              <a:cxn ang="0">
                <a:pos x="8" y="99"/>
              </a:cxn>
              <a:cxn ang="0">
                <a:pos x="26" y="57"/>
              </a:cxn>
              <a:cxn ang="0">
                <a:pos x="61" y="26"/>
              </a:cxn>
              <a:cxn ang="0">
                <a:pos x="99" y="7"/>
              </a:cxn>
              <a:cxn ang="0">
                <a:pos x="145" y="0"/>
              </a:cxn>
              <a:cxn ang="0">
                <a:pos x="187" y="7"/>
              </a:cxn>
              <a:cxn ang="0">
                <a:pos x="228" y="26"/>
              </a:cxn>
              <a:cxn ang="0">
                <a:pos x="259" y="57"/>
              </a:cxn>
              <a:cxn ang="0">
                <a:pos x="278" y="99"/>
              </a:cxn>
              <a:cxn ang="0">
                <a:pos x="286" y="140"/>
              </a:cxn>
              <a:cxn ang="0">
                <a:pos x="278" y="186"/>
              </a:cxn>
              <a:cxn ang="0">
                <a:pos x="259" y="224"/>
              </a:cxn>
              <a:cxn ang="0">
                <a:pos x="228" y="259"/>
              </a:cxn>
              <a:cxn ang="0">
                <a:pos x="187" y="277"/>
              </a:cxn>
              <a:cxn ang="0">
                <a:pos x="145" y="285"/>
              </a:cxn>
              <a:cxn ang="0">
                <a:pos x="99" y="277"/>
              </a:cxn>
              <a:cxn ang="0">
                <a:pos x="61" y="259"/>
              </a:cxn>
              <a:cxn ang="0">
                <a:pos x="26" y="224"/>
              </a:cxn>
              <a:cxn ang="0">
                <a:pos x="8" y="186"/>
              </a:cxn>
              <a:cxn ang="0">
                <a:pos x="0" y="140"/>
              </a:cxn>
            </a:cxnLst>
            <a:rect l="0" t="0" r="r" b="b"/>
            <a:pathLst>
              <a:path w="287" h="286">
                <a:moveTo>
                  <a:pt x="0" y="140"/>
                </a:moveTo>
                <a:lnTo>
                  <a:pt x="8" y="99"/>
                </a:lnTo>
                <a:lnTo>
                  <a:pt x="26" y="57"/>
                </a:lnTo>
                <a:lnTo>
                  <a:pt x="61" y="26"/>
                </a:lnTo>
                <a:lnTo>
                  <a:pt x="99" y="7"/>
                </a:lnTo>
                <a:lnTo>
                  <a:pt x="145" y="0"/>
                </a:lnTo>
                <a:lnTo>
                  <a:pt x="187" y="7"/>
                </a:lnTo>
                <a:lnTo>
                  <a:pt x="228" y="26"/>
                </a:lnTo>
                <a:lnTo>
                  <a:pt x="259" y="57"/>
                </a:lnTo>
                <a:lnTo>
                  <a:pt x="278" y="99"/>
                </a:lnTo>
                <a:lnTo>
                  <a:pt x="286" y="140"/>
                </a:lnTo>
                <a:lnTo>
                  <a:pt x="278" y="186"/>
                </a:lnTo>
                <a:lnTo>
                  <a:pt x="259" y="224"/>
                </a:lnTo>
                <a:lnTo>
                  <a:pt x="228" y="259"/>
                </a:lnTo>
                <a:lnTo>
                  <a:pt x="187" y="277"/>
                </a:lnTo>
                <a:lnTo>
                  <a:pt x="145" y="285"/>
                </a:lnTo>
                <a:lnTo>
                  <a:pt x="99" y="277"/>
                </a:lnTo>
                <a:lnTo>
                  <a:pt x="61" y="259"/>
                </a:lnTo>
                <a:lnTo>
                  <a:pt x="26" y="224"/>
                </a:lnTo>
                <a:lnTo>
                  <a:pt x="8" y="186"/>
                </a:lnTo>
                <a:lnTo>
                  <a:pt x="0" y="140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5242170" y="2994026"/>
            <a:ext cx="226646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0" name="Freeform 18"/>
          <p:cNvSpPr>
            <a:spLocks/>
          </p:cNvSpPr>
          <p:nvPr/>
        </p:nvSpPr>
        <p:spPr bwMode="auto">
          <a:xfrm>
            <a:off x="3544277" y="2420938"/>
            <a:ext cx="7604369" cy="3384550"/>
          </a:xfrm>
          <a:custGeom>
            <a:avLst/>
            <a:gdLst/>
            <a:ahLst/>
            <a:cxnLst>
              <a:cxn ang="0">
                <a:pos x="1" y="0"/>
              </a:cxn>
              <a:cxn ang="0">
                <a:pos x="0" y="2175"/>
              </a:cxn>
              <a:cxn ang="0">
                <a:pos x="3983" y="2175"/>
              </a:cxn>
            </a:cxnLst>
            <a:rect l="0" t="0" r="r" b="b"/>
            <a:pathLst>
              <a:path w="3983" h="2175">
                <a:moveTo>
                  <a:pt x="1" y="0"/>
                </a:moveTo>
                <a:lnTo>
                  <a:pt x="0" y="2175"/>
                </a:lnTo>
                <a:lnTo>
                  <a:pt x="3983" y="2175"/>
                </a:lnTo>
              </a:path>
            </a:pathLst>
          </a:custGeom>
          <a:noFill/>
          <a:ln w="762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2737340" y="2516189"/>
            <a:ext cx="1953" cy="1587"/>
          </a:xfrm>
          <a:prstGeom prst="line">
            <a:avLst/>
          </a:prstGeom>
          <a:noFill/>
          <a:ln w="76200">
            <a:solidFill>
              <a:srgbClr val="CDCD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2737340" y="3076575"/>
            <a:ext cx="1953" cy="1588"/>
          </a:xfrm>
          <a:prstGeom prst="line">
            <a:avLst/>
          </a:prstGeom>
          <a:noFill/>
          <a:ln w="76200">
            <a:solidFill>
              <a:srgbClr val="CDCD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2737340" y="3390900"/>
            <a:ext cx="1953" cy="1588"/>
          </a:xfrm>
          <a:prstGeom prst="line">
            <a:avLst/>
          </a:prstGeom>
          <a:noFill/>
          <a:ln w="76200">
            <a:solidFill>
              <a:srgbClr val="CDCD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2737340" y="3698875"/>
            <a:ext cx="1953" cy="1588"/>
          </a:xfrm>
          <a:prstGeom prst="line">
            <a:avLst/>
          </a:prstGeom>
          <a:noFill/>
          <a:ln w="76200">
            <a:solidFill>
              <a:srgbClr val="CDCD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2737340" y="4014788"/>
            <a:ext cx="1953" cy="1587"/>
          </a:xfrm>
          <a:prstGeom prst="line">
            <a:avLst/>
          </a:prstGeom>
          <a:noFill/>
          <a:ln w="76200">
            <a:solidFill>
              <a:srgbClr val="CDCD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2737340" y="4329114"/>
            <a:ext cx="1953" cy="1587"/>
          </a:xfrm>
          <a:prstGeom prst="line">
            <a:avLst/>
          </a:prstGeom>
          <a:noFill/>
          <a:ln w="76200">
            <a:solidFill>
              <a:srgbClr val="CDCD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>
            <a:off x="2737340" y="4637089"/>
            <a:ext cx="1953" cy="1587"/>
          </a:xfrm>
          <a:prstGeom prst="line">
            <a:avLst/>
          </a:prstGeom>
          <a:noFill/>
          <a:ln w="76200">
            <a:solidFill>
              <a:srgbClr val="CDCD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2737340" y="4951414"/>
            <a:ext cx="1953" cy="1587"/>
          </a:xfrm>
          <a:prstGeom prst="line">
            <a:avLst/>
          </a:prstGeom>
          <a:noFill/>
          <a:ln w="76200">
            <a:solidFill>
              <a:srgbClr val="CDCD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2737340" y="5259389"/>
            <a:ext cx="1953" cy="1587"/>
          </a:xfrm>
          <a:prstGeom prst="line">
            <a:avLst/>
          </a:prstGeom>
          <a:noFill/>
          <a:ln w="76200">
            <a:solidFill>
              <a:srgbClr val="CDCD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2737340" y="5575300"/>
            <a:ext cx="1953" cy="1588"/>
          </a:xfrm>
          <a:prstGeom prst="line">
            <a:avLst/>
          </a:prstGeom>
          <a:noFill/>
          <a:ln w="76200">
            <a:solidFill>
              <a:srgbClr val="CDCDC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2164862" y="4237038"/>
            <a:ext cx="113323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951785" y="6164264"/>
            <a:ext cx="226646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1125415" y="2492376"/>
            <a:ext cx="2375877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Observed value of Y for X</a:t>
            </a:r>
            <a:r>
              <a:rPr lang="en-US" sz="2400" baseline="-25000" dirty="0">
                <a:ea typeface="Verdana" pitchFamily="34" charset="0"/>
                <a:cs typeface="Verdana" pitchFamily="34" charset="0"/>
              </a:rPr>
              <a:t>i</a:t>
            </a:r>
          </a:p>
        </p:txBody>
      </p:sp>
      <p:sp>
        <p:nvSpPr>
          <p:cNvPr id="34" name="AutoShape 32"/>
          <p:cNvSpPr>
            <a:spLocks/>
          </p:cNvSpPr>
          <p:nvPr/>
        </p:nvSpPr>
        <p:spPr bwMode="auto">
          <a:xfrm>
            <a:off x="3190631" y="4724400"/>
            <a:ext cx="265723" cy="1022350"/>
          </a:xfrm>
          <a:prstGeom prst="leftBrace">
            <a:avLst>
              <a:gd name="adj1" fmla="val 39461"/>
              <a:gd name="adj2" fmla="val 50000"/>
            </a:avLst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>
            <a:off x="8862647" y="3500439"/>
            <a:ext cx="1973385" cy="1587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>
            <a:off x="10810632" y="3116263"/>
            <a:ext cx="1953" cy="457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7" name="AutoShape 35"/>
          <p:cNvSpPr>
            <a:spLocks/>
          </p:cNvSpPr>
          <p:nvPr/>
        </p:nvSpPr>
        <p:spPr bwMode="auto">
          <a:xfrm flipH="1">
            <a:off x="5404339" y="3141663"/>
            <a:ext cx="187569" cy="990600"/>
          </a:xfrm>
          <a:prstGeom prst="leftBrace">
            <a:avLst>
              <a:gd name="adj1" fmla="val 54167"/>
              <a:gd name="adj2" fmla="val 48958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900724" y="3716339"/>
            <a:ext cx="2510692" cy="82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Predicted value of Y for X</a:t>
            </a:r>
            <a:r>
              <a:rPr lang="en-US" sz="2400" baseline="-25000" dirty="0">
                <a:ea typeface="Verdana" pitchFamily="34" charset="0"/>
                <a:cs typeface="Verdana" pitchFamily="34" charset="0"/>
              </a:rPr>
              <a:t>i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27" name="Object 2"/>
              <p:cNvSpPr txBox="1"/>
              <p:nvPr/>
            </p:nvSpPr>
            <p:spPr bwMode="auto">
              <a:xfrm>
                <a:off x="6248401" y="1752600"/>
                <a:ext cx="4773247" cy="776288"/>
              </a:xfrm>
              <a:prstGeom prst="rect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AU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AU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AU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AU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</m:e>
                        <m:sub>
                          <m: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</m:e>
                        <m:sub>
                          <m: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/>
                      </m:sSub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12327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48401" y="1752600"/>
                <a:ext cx="4773247" cy="776288"/>
              </a:xfrm>
              <a:prstGeom prst="rect">
                <a:avLst/>
              </a:prstGeom>
              <a:blipFill>
                <a:blip r:embed="rId3"/>
                <a:stretch>
                  <a:fillRect l="-12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 Box 39"/>
          <p:cNvSpPr txBox="1">
            <a:spLocks noChangeArrowheads="1"/>
          </p:cNvSpPr>
          <p:nvPr/>
        </p:nvSpPr>
        <p:spPr bwMode="auto">
          <a:xfrm>
            <a:off x="5087815" y="5867400"/>
            <a:ext cx="39145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400">
                <a:cs typeface="Arial" charset="0"/>
              </a:rPr>
              <a:t>X</a:t>
            </a:r>
            <a:r>
              <a:rPr lang="en-US" sz="2400" baseline="-25000">
                <a:cs typeface="Arial" charset="0"/>
              </a:rPr>
              <a:t>i</a:t>
            </a:r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5050693" y="2781300"/>
            <a:ext cx="474784" cy="3810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8" y="99"/>
              </a:cxn>
              <a:cxn ang="0">
                <a:pos x="26" y="61"/>
              </a:cxn>
              <a:cxn ang="0">
                <a:pos x="61" y="30"/>
              </a:cxn>
              <a:cxn ang="0">
                <a:pos x="99" y="8"/>
              </a:cxn>
              <a:cxn ang="0">
                <a:pos x="145" y="0"/>
              </a:cxn>
              <a:cxn ang="0">
                <a:pos x="187" y="8"/>
              </a:cxn>
              <a:cxn ang="0">
                <a:pos x="228" y="30"/>
              </a:cxn>
              <a:cxn ang="0">
                <a:pos x="259" y="61"/>
              </a:cxn>
              <a:cxn ang="0">
                <a:pos x="278" y="99"/>
              </a:cxn>
              <a:cxn ang="0">
                <a:pos x="286" y="144"/>
              </a:cxn>
              <a:cxn ang="0">
                <a:pos x="278" y="190"/>
              </a:cxn>
              <a:cxn ang="0">
                <a:pos x="259" y="228"/>
              </a:cxn>
              <a:cxn ang="0">
                <a:pos x="228" y="259"/>
              </a:cxn>
              <a:cxn ang="0">
                <a:pos x="187" y="281"/>
              </a:cxn>
              <a:cxn ang="0">
                <a:pos x="145" y="285"/>
              </a:cxn>
              <a:cxn ang="0">
                <a:pos x="99" y="281"/>
              </a:cxn>
              <a:cxn ang="0">
                <a:pos x="61" y="259"/>
              </a:cxn>
              <a:cxn ang="0">
                <a:pos x="26" y="228"/>
              </a:cxn>
              <a:cxn ang="0">
                <a:pos x="8" y="190"/>
              </a:cxn>
              <a:cxn ang="0">
                <a:pos x="0" y="144"/>
              </a:cxn>
            </a:cxnLst>
            <a:rect l="0" t="0" r="r" b="b"/>
            <a:pathLst>
              <a:path w="287" h="286">
                <a:moveTo>
                  <a:pt x="0" y="144"/>
                </a:moveTo>
                <a:lnTo>
                  <a:pt x="8" y="99"/>
                </a:lnTo>
                <a:lnTo>
                  <a:pt x="26" y="61"/>
                </a:lnTo>
                <a:lnTo>
                  <a:pt x="61" y="30"/>
                </a:lnTo>
                <a:lnTo>
                  <a:pt x="99" y="8"/>
                </a:lnTo>
                <a:lnTo>
                  <a:pt x="145" y="0"/>
                </a:lnTo>
                <a:lnTo>
                  <a:pt x="187" y="8"/>
                </a:lnTo>
                <a:lnTo>
                  <a:pt x="228" y="30"/>
                </a:lnTo>
                <a:lnTo>
                  <a:pt x="259" y="61"/>
                </a:lnTo>
                <a:lnTo>
                  <a:pt x="278" y="99"/>
                </a:lnTo>
                <a:lnTo>
                  <a:pt x="286" y="144"/>
                </a:lnTo>
                <a:lnTo>
                  <a:pt x="278" y="190"/>
                </a:lnTo>
                <a:lnTo>
                  <a:pt x="259" y="228"/>
                </a:lnTo>
                <a:lnTo>
                  <a:pt x="228" y="259"/>
                </a:lnTo>
                <a:lnTo>
                  <a:pt x="187" y="281"/>
                </a:lnTo>
                <a:lnTo>
                  <a:pt x="145" y="285"/>
                </a:lnTo>
                <a:lnTo>
                  <a:pt x="99" y="281"/>
                </a:lnTo>
                <a:lnTo>
                  <a:pt x="61" y="259"/>
                </a:lnTo>
                <a:lnTo>
                  <a:pt x="26" y="228"/>
                </a:lnTo>
                <a:lnTo>
                  <a:pt x="8" y="190"/>
                </a:lnTo>
                <a:lnTo>
                  <a:pt x="0" y="144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 flipH="1" flipV="1">
            <a:off x="6025661" y="3716338"/>
            <a:ext cx="562708" cy="3984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3" name="Line 42"/>
          <p:cNvSpPr>
            <a:spLocks noChangeShapeType="1"/>
          </p:cNvSpPr>
          <p:nvPr/>
        </p:nvSpPr>
        <p:spPr bwMode="auto">
          <a:xfrm>
            <a:off x="8182708" y="25146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9128369" y="3573463"/>
            <a:ext cx="2063262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>
                <a:ea typeface="Verdana" pitchFamily="34" charset="0"/>
                <a:cs typeface="Verdana" pitchFamily="34" charset="0"/>
              </a:rPr>
              <a:t>Slope = </a:t>
            </a:r>
            <a:r>
              <a:rPr lang="el-GR" sz="2400">
                <a:ea typeface="Verdana" pitchFamily="34" charset="0"/>
                <a:cs typeface="Verdana" pitchFamily="34" charset="0"/>
              </a:rPr>
              <a:t>β</a:t>
            </a:r>
            <a:r>
              <a:rPr lang="en-US" sz="2400" baseline="-25000">
                <a:ea typeface="Verdana" pitchFamily="34" charset="0"/>
                <a:cs typeface="Verdana" pitchFamily="34" charset="0"/>
              </a:rPr>
              <a:t>1</a:t>
            </a:r>
            <a:endParaRPr lang="el-GR" sz="2400" baseline="-25000"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689709" y="5080001"/>
            <a:ext cx="2721707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Intercept = </a:t>
            </a:r>
            <a:r>
              <a:rPr lang="el-GR" sz="2400" dirty="0">
                <a:ea typeface="Verdana" pitchFamily="34" charset="0"/>
                <a:cs typeface="Verdana" pitchFamily="34" charset="0"/>
              </a:rPr>
              <a:t>β</a:t>
            </a:r>
            <a:r>
              <a:rPr lang="en-US" sz="2400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  </a:t>
            </a:r>
          </a:p>
        </p:txBody>
      </p:sp>
      <p:sp>
        <p:nvSpPr>
          <p:cNvPr id="46" name="Text Box 45"/>
          <p:cNvSpPr txBox="1">
            <a:spLocks noChangeArrowheads="1"/>
          </p:cNvSpPr>
          <p:nvPr/>
        </p:nvSpPr>
        <p:spPr bwMode="auto">
          <a:xfrm>
            <a:off x="5494216" y="3284538"/>
            <a:ext cx="656492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l-GR" sz="2400">
                <a:cs typeface="Arial" charset="0"/>
              </a:rPr>
              <a:t>ε</a:t>
            </a:r>
            <a:r>
              <a:rPr lang="en-US" sz="2400" baseline="-25000">
                <a:cs typeface="Arial" charset="0"/>
              </a:rPr>
              <a:t>i</a:t>
            </a:r>
            <a:endParaRPr lang="el-GR" sz="2400" baseline="-25000">
              <a:cs typeface="Arial" charset="0"/>
            </a:endParaRPr>
          </a:p>
        </p:txBody>
      </p:sp>
      <p:sp>
        <p:nvSpPr>
          <p:cNvPr id="47" name="Freeform 47"/>
          <p:cNvSpPr>
            <a:spLocks/>
          </p:cNvSpPr>
          <p:nvPr/>
        </p:nvSpPr>
        <p:spPr bwMode="auto">
          <a:xfrm>
            <a:off x="5095631" y="4076700"/>
            <a:ext cx="468923" cy="381000"/>
          </a:xfrm>
          <a:custGeom>
            <a:avLst/>
            <a:gdLst/>
            <a:ahLst/>
            <a:cxnLst>
              <a:cxn ang="0">
                <a:pos x="0" y="145"/>
              </a:cxn>
              <a:cxn ang="0">
                <a:pos x="7" y="99"/>
              </a:cxn>
              <a:cxn ang="0">
                <a:pos x="26" y="61"/>
              </a:cxn>
              <a:cxn ang="0">
                <a:pos x="61" y="30"/>
              </a:cxn>
              <a:cxn ang="0">
                <a:pos x="99" y="8"/>
              </a:cxn>
              <a:cxn ang="0">
                <a:pos x="144" y="0"/>
              </a:cxn>
              <a:cxn ang="0">
                <a:pos x="186" y="8"/>
              </a:cxn>
              <a:cxn ang="0">
                <a:pos x="228" y="30"/>
              </a:cxn>
              <a:cxn ang="0">
                <a:pos x="259" y="61"/>
              </a:cxn>
              <a:cxn ang="0">
                <a:pos x="278" y="99"/>
              </a:cxn>
              <a:cxn ang="0">
                <a:pos x="285" y="145"/>
              </a:cxn>
              <a:cxn ang="0">
                <a:pos x="278" y="190"/>
              </a:cxn>
              <a:cxn ang="0">
                <a:pos x="259" y="228"/>
              </a:cxn>
              <a:cxn ang="0">
                <a:pos x="228" y="259"/>
              </a:cxn>
              <a:cxn ang="0">
                <a:pos x="186" y="281"/>
              </a:cxn>
              <a:cxn ang="0">
                <a:pos x="144" y="285"/>
              </a:cxn>
              <a:cxn ang="0">
                <a:pos x="99" y="281"/>
              </a:cxn>
              <a:cxn ang="0">
                <a:pos x="61" y="259"/>
              </a:cxn>
              <a:cxn ang="0">
                <a:pos x="26" y="228"/>
              </a:cxn>
              <a:cxn ang="0">
                <a:pos x="7" y="190"/>
              </a:cxn>
              <a:cxn ang="0">
                <a:pos x="0" y="145"/>
              </a:cxn>
            </a:cxnLst>
            <a:rect l="0" t="0" r="r" b="b"/>
            <a:pathLst>
              <a:path w="286" h="286">
                <a:moveTo>
                  <a:pt x="0" y="145"/>
                </a:moveTo>
                <a:lnTo>
                  <a:pt x="7" y="99"/>
                </a:lnTo>
                <a:lnTo>
                  <a:pt x="26" y="61"/>
                </a:lnTo>
                <a:lnTo>
                  <a:pt x="61" y="30"/>
                </a:lnTo>
                <a:lnTo>
                  <a:pt x="99" y="8"/>
                </a:lnTo>
                <a:lnTo>
                  <a:pt x="144" y="0"/>
                </a:lnTo>
                <a:lnTo>
                  <a:pt x="186" y="8"/>
                </a:lnTo>
                <a:lnTo>
                  <a:pt x="228" y="30"/>
                </a:lnTo>
                <a:lnTo>
                  <a:pt x="259" y="61"/>
                </a:lnTo>
                <a:lnTo>
                  <a:pt x="278" y="99"/>
                </a:lnTo>
                <a:lnTo>
                  <a:pt x="285" y="145"/>
                </a:lnTo>
                <a:lnTo>
                  <a:pt x="278" y="190"/>
                </a:lnTo>
                <a:lnTo>
                  <a:pt x="259" y="228"/>
                </a:lnTo>
                <a:lnTo>
                  <a:pt x="228" y="259"/>
                </a:lnTo>
                <a:lnTo>
                  <a:pt x="186" y="281"/>
                </a:lnTo>
                <a:lnTo>
                  <a:pt x="144" y="285"/>
                </a:lnTo>
                <a:lnTo>
                  <a:pt x="99" y="281"/>
                </a:lnTo>
                <a:lnTo>
                  <a:pt x="61" y="259"/>
                </a:lnTo>
                <a:lnTo>
                  <a:pt x="26" y="228"/>
                </a:lnTo>
                <a:lnTo>
                  <a:pt x="7" y="190"/>
                </a:lnTo>
                <a:lnTo>
                  <a:pt x="0" y="145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917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4029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</a:rPr>
              <a:t>Simple Linear Regression Equation</a:t>
            </a:r>
            <a:endParaRPr lang="en-AU" altLang="en-US" sz="3600" b="1" dirty="0">
              <a:solidFill>
                <a:srgbClr val="2D71C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7" name="Object 2"/>
              <p:cNvSpPr txBox="1"/>
              <p:nvPr/>
            </p:nvSpPr>
            <p:spPr bwMode="auto">
              <a:xfrm>
                <a:off x="2969845" y="4221164"/>
                <a:ext cx="4736123" cy="1157287"/>
              </a:xfrm>
              <a:prstGeom prst="rect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AU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AU" sz="32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AU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AU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US" sz="3200" baseline="-25000" dirty="0"/>
                        <m:t>0</m:t>
                      </m:r>
                      <m:r>
                        <a:rPr lang="en-AU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US" sz="3200" baseline="-25000" dirty="0"/>
                        <m:t>1</m:t>
                      </m:r>
                      <m:sSub>
                        <m:sSubPr>
                          <m:ctrlPr>
                            <a:rPr lang="en-AU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32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  <a:endParaRPr lang="en-AU" sz="3200" dirty="0"/>
              </a:p>
            </p:txBody>
          </p:sp>
        </mc:Choice>
        <mc:Fallback xmlns="">
          <p:sp>
            <p:nvSpPr>
              <p:cNvPr id="13317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69845" y="4221164"/>
                <a:ext cx="4736123" cy="11572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3"/>
              <p:cNvSpPr txBox="1">
                <a:spLocks noChangeArrowheads="1"/>
              </p:cNvSpPr>
              <p:nvPr/>
            </p:nvSpPr>
            <p:spPr bwMode="auto">
              <a:xfrm>
                <a:off x="595922" y="1143452"/>
                <a:ext cx="10583985" cy="140814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>
                  <a:defRPr/>
                </a:pPr>
                <a:r>
                  <a:rPr lang="en-US" sz="280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The simple linear regression equation provides an estimate of the population regression line. </a:t>
                </a:r>
              </a:p>
              <a:p>
                <a:pPr eaLnBrk="0" hangingPunct="0">
                  <a:defRPr/>
                </a:pPr>
                <a:r>
                  <a:rPr lang="en-US" sz="2800" dirty="0">
                    <a:solidFill>
                      <a:srgbClr val="C00000"/>
                    </a:solidFill>
                    <a:ea typeface="Verdana" pitchFamily="34" charset="0"/>
                    <a:cs typeface="Verdana" pitchFamily="34" charset="0"/>
                  </a:rPr>
                  <a:t>How should we choose the beta-hats</a:t>
                </a:r>
                <a:r>
                  <a:rPr lang="en-US" sz="28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800" dirty="0">
                    <a:solidFill>
                      <a:srgbClr val="C00000"/>
                    </a:solidFill>
                    <a:ea typeface="Verdana" pitchFamily="34" charset="0"/>
                    <a:cs typeface="Verdana" pitchFamily="34" charset="0"/>
                  </a:rPr>
                  <a:t>’s?</a:t>
                </a:r>
              </a:p>
            </p:txBody>
          </p:sp>
        </mc:Choice>
        <mc:Fallback xmlns="">
          <p:sp>
            <p:nvSpPr>
              <p:cNvPr id="6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922" y="1143452"/>
                <a:ext cx="10583985" cy="1408142"/>
              </a:xfrm>
              <a:prstGeom prst="rect">
                <a:avLst/>
              </a:prstGeom>
              <a:blipFill rotWithShape="1">
                <a:blip r:embed="rId3"/>
                <a:stretch>
                  <a:fillRect l="-1210" t="-3896" b="-11688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551723" y="2688807"/>
            <a:ext cx="2093524" cy="11977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Estimate of the regression </a:t>
            </a:r>
            <a:br>
              <a:rPr lang="en-US" sz="2400" dirty="0">
                <a:ea typeface="Verdana" pitchFamily="34" charset="0"/>
                <a:cs typeface="Verdana" pitchFamily="34" charset="0"/>
              </a:rPr>
            </a:br>
            <a:r>
              <a:rPr lang="en-US" sz="2400" dirty="0">
                <a:ea typeface="Verdana" pitchFamily="34" charset="0"/>
                <a:cs typeface="Verdana" pitchFamily="34" charset="0"/>
              </a:rPr>
              <a:t>intercept</a:t>
            </a:r>
            <a:endParaRPr lang="en-US" sz="2400" baseline="-250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361876" y="2938464"/>
            <a:ext cx="3856740" cy="8284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Estimate of the regression slope</a:t>
            </a:r>
            <a:endParaRPr lang="en-US" sz="2400" baseline="-250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4323495" y="3886571"/>
            <a:ext cx="0" cy="576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solidFill>
                <a:schemeClr val="accent4"/>
              </a:solidFill>
              <a:latin typeface="+mn-lt"/>
              <a:cs typeface="Arial" charset="0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5082139" y="3725863"/>
            <a:ext cx="1360668" cy="49530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solidFill>
                <a:schemeClr val="accent4"/>
              </a:solidFill>
              <a:latin typeface="+mn-lt"/>
              <a:cs typeface="Arial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76739" y="2928938"/>
            <a:ext cx="2711938" cy="11977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Estimated  (or predicted) Y value for observation </a:t>
            </a:r>
            <a:r>
              <a:rPr lang="en-US" sz="2400" dirty="0" err="1">
                <a:ea typeface="Verdana" pitchFamily="34" charset="0"/>
                <a:cs typeface="Verdana" pitchFamily="34" charset="0"/>
              </a:rPr>
              <a:t>i</a:t>
            </a:r>
            <a:endParaRPr lang="en-US" sz="2400" baseline="-250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2625969" y="3949700"/>
            <a:ext cx="562708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solidFill>
                <a:schemeClr val="accent4"/>
              </a:solidFill>
              <a:latin typeface="+mn-lt"/>
              <a:cs typeface="Arial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8255001" y="4243388"/>
            <a:ext cx="2092157" cy="8284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Value of X for observation </a:t>
            </a:r>
            <a:r>
              <a:rPr lang="en-US" sz="2400" dirty="0" err="1">
                <a:ea typeface="Verdana" pitchFamily="34" charset="0"/>
                <a:cs typeface="Verdana" pitchFamily="34" charset="0"/>
              </a:rPr>
              <a:t>i</a:t>
            </a:r>
            <a:endParaRPr lang="en-US" sz="2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H="1" flipV="1">
            <a:off x="5510493" y="4574473"/>
            <a:ext cx="2744508" cy="873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solidFill>
                <a:schemeClr val="accent4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313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4"/>
              <p:cNvSpPr txBox="1">
                <a:spLocks noChangeArrowheads="1"/>
              </p:cNvSpPr>
              <p:nvPr/>
            </p:nvSpPr>
            <p:spPr>
              <a:xfrm>
                <a:off x="509955" y="1341438"/>
                <a:ext cx="10613292" cy="4895850"/>
              </a:xfrm>
              <a:prstGeom prst="rect">
                <a:avLst/>
              </a:prstGeom>
            </p:spPr>
            <p:txBody>
              <a:bodyPr/>
              <a:lstStyle/>
              <a:p>
                <a:pPr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endParaRPr lang="en-US" sz="2800" kern="0" dirty="0">
                  <a:ea typeface="Verdana" pitchFamily="34" charset="0"/>
                  <a:cs typeface="Verdana" pitchFamily="34" charset="0"/>
                </a:endParaRPr>
              </a:p>
              <a:p>
                <a:pPr marL="457200" indent="-4572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We assume we know the specification of the population regression line. But we do not know the population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sz="28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the</m:t>
                        </m:r>
                        <m:r>
                          <a:rPr lang="en-AU" sz="28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AU"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j</m:t>
                        </m:r>
                      </m:sub>
                    </m:sSub>
                  </m:oMath>
                </a14:m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’s.</a:t>
                </a:r>
              </a:p>
              <a:p>
                <a:pPr marL="457200" indent="-4572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ε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 ~ N(0, </a:t>
                </a:r>
                <a:r>
                  <a:rPr lang="en-US" sz="2800" kern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𝜎</a:t>
                </a:r>
                <a:r>
                  <a:rPr lang="en-US" sz="2800" kern="0" baseline="30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2</a:t>
                </a:r>
                <a:r>
                  <a:rPr lang="en-US" sz="2800" kern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 )</a:t>
                </a:r>
              </a:p>
              <a:p>
                <a:pPr marL="457200" indent="-4572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r>
                  <a:rPr lang="en-US" sz="2800" kern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See diagram in class</a:t>
                </a:r>
                <a:endParaRPr lang="en-US" sz="2800" kern="0" dirty="0">
                  <a:ea typeface="Verdana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55" y="1341438"/>
                <a:ext cx="10613292" cy="4895850"/>
              </a:xfrm>
              <a:prstGeom prst="rect">
                <a:avLst/>
              </a:prstGeom>
              <a:blipFill>
                <a:blip r:embed="rId2"/>
                <a:stretch>
                  <a:fillRect l="-68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354611" y="476672"/>
            <a:ext cx="11521280" cy="504056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cs typeface="Calibri" panose="020F0502020204030204" pitchFamily="34" charset="0"/>
              </a:rPr>
              <a:t>Assumptions</a:t>
            </a:r>
            <a:endParaRPr lang="en-AU" altLang="en-US" sz="3600" b="1" dirty="0">
              <a:solidFill>
                <a:srgbClr val="2D71C3"/>
              </a:solidFill>
              <a:cs typeface="Calibri" panose="020F050202020403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21678" y="1700213"/>
            <a:ext cx="1051169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84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7900"/>
          </a:xfrm>
        </p:spPr>
        <p:txBody>
          <a:bodyPr/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Least Squares Method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509955" y="1343025"/>
                <a:ext cx="10435492" cy="1798638"/>
              </a:xfrm>
              <a:prstGeom prst="rect">
                <a:avLst/>
              </a:prstGeom>
            </p:spPr>
            <p:txBody>
              <a:bodyPr/>
              <a:lstStyle/>
              <a:p>
                <a:pPr marL="342900" indent="-342900" defTabSz="857250" eaLnBrk="0" hangingPunct="0">
                  <a:lnSpc>
                    <a:spcPct val="13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800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sz="2800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8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2800" kern="0" baseline="-2500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sz="2800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are obtained by finding the values that </a:t>
                </a:r>
                <a:r>
                  <a:rPr lang="en-US" sz="2800" b="1" kern="0" dirty="0" err="1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minimise</a:t>
                </a:r>
                <a:r>
                  <a:rPr lang="en-US" sz="2800" b="1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 the sum of the squared differences </a:t>
                </a:r>
                <a:r>
                  <a:rPr lang="en-US" sz="2800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between actual values (Y) and predicted values (   )     </a:t>
                </a:r>
              </a:p>
            </p:txBody>
          </p:sp>
        </mc:Choice>
        <mc:Fallback xmlns=""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55" y="1343025"/>
                <a:ext cx="10435492" cy="1798638"/>
              </a:xfrm>
              <a:prstGeom prst="rect">
                <a:avLst/>
              </a:prstGeom>
              <a:blipFill rotWithShape="1">
                <a:blip r:embed="rId3"/>
                <a:stretch>
                  <a:fillRect r="-584" b="-644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2" name="Object 2"/>
              <p:cNvSpPr txBox="1"/>
              <p:nvPr/>
            </p:nvSpPr>
            <p:spPr bwMode="auto">
              <a:xfrm>
                <a:off x="1299383" y="3248572"/>
                <a:ext cx="9538677" cy="935533"/>
              </a:xfrm>
              <a:prstGeom prst="rect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AU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 sz="2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AU" sz="2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nary>
                        </m:e>
                      </m:func>
                      <m:sSub>
                        <m:sSub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AU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sSup>
                        <m:sSup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AU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 sz="2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AU" sz="2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e>
                          </m:nary>
                        </m:e>
                      </m:func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 (</m:t>
                      </m:r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AU" sz="2400" b="0" i="0" baseline="-25000" dirty="0" smtClean="0"/>
                        <m:t>0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US" sz="2400" baseline="-25000" dirty="0"/>
                        <m:t>1</m:t>
                      </m:r>
                      <m:sSub>
                        <m:sSub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14342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9383" y="3248572"/>
                <a:ext cx="9538677" cy="93553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3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6353173"/>
              </p:ext>
            </p:extLst>
          </p:nvPr>
        </p:nvGraphicFramePr>
        <p:xfrm>
          <a:off x="1992438" y="2654573"/>
          <a:ext cx="36146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8" name="Equation" r:id="rId5" imgW="152268" imgH="203024" progId="Equation.3">
                  <p:embed/>
                </p:oleObj>
              </mc:Choice>
              <mc:Fallback>
                <p:oleObj name="Equation" r:id="rId5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438" y="2654573"/>
                        <a:ext cx="361462" cy="360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543169" y="4508500"/>
                <a:ext cx="10136554" cy="1511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>
                  <a:lnSpc>
                    <a:spcPct val="110000"/>
                  </a:lnSpc>
                  <a:spcBef>
                    <a:spcPct val="45000"/>
                  </a:spcBef>
                  <a:buClr>
                    <a:srgbClr val="006600"/>
                  </a:buClr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800" baseline="-25000" dirty="0"/>
                  <a:t>0</a:t>
                </a:r>
                <a:r>
                  <a:rPr lang="en-US" sz="2800" dirty="0">
                    <a:solidFill>
                      <a:srgbClr val="111111"/>
                    </a:solidFill>
                    <a:ea typeface="Verdana" pitchFamily="34" charset="0"/>
                    <a:cs typeface="Verdana" pitchFamily="34" charset="0"/>
                  </a:rPr>
                  <a:t> is the estimated average value of Y when the value of X is zero</a:t>
                </a:r>
              </a:p>
              <a:p>
                <a:pPr marL="342900" indent="-342900">
                  <a:lnSpc>
                    <a:spcPct val="110000"/>
                  </a:lnSpc>
                  <a:spcBef>
                    <a:spcPct val="45000"/>
                  </a:spcBef>
                  <a:buClr>
                    <a:srgbClr val="006600"/>
                  </a:buClr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800" baseline="-25000" dirty="0"/>
                  <a:t>1</a:t>
                </a:r>
                <a:r>
                  <a:rPr lang="en-US" sz="2800" dirty="0">
                    <a:solidFill>
                      <a:srgbClr val="111111"/>
                    </a:solidFill>
                    <a:ea typeface="Verdana" pitchFamily="34" charset="0"/>
                    <a:cs typeface="Verdana" pitchFamily="34" charset="0"/>
                  </a:rPr>
                  <a:t> is the estimated change in the average value of Y as a result of a one-unit change in X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3169" y="4508500"/>
                <a:ext cx="10136554" cy="1511300"/>
              </a:xfrm>
              <a:prstGeom prst="rect">
                <a:avLst/>
              </a:prstGeom>
              <a:blipFill rotWithShape="1">
                <a:blip r:embed="rId7"/>
                <a:stretch>
                  <a:fillRect t="-1210" b="-25806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619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4"/>
              <p:cNvSpPr txBox="1">
                <a:spLocks noChangeArrowheads="1"/>
              </p:cNvSpPr>
              <p:nvPr/>
            </p:nvSpPr>
            <p:spPr>
              <a:xfrm>
                <a:off x="509955" y="1341438"/>
                <a:ext cx="10613292" cy="4895850"/>
              </a:xfrm>
              <a:prstGeom prst="rect">
                <a:avLst/>
              </a:prstGeom>
            </p:spPr>
            <p:txBody>
              <a:bodyPr/>
              <a:lstStyle/>
              <a:p>
                <a:pPr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endParaRPr lang="en-US" sz="2800" kern="0" dirty="0">
                  <a:ea typeface="Verdana" pitchFamily="34" charset="0"/>
                  <a:cs typeface="Verdana" pitchFamily="34" charset="0"/>
                </a:endParaRPr>
              </a:p>
              <a:p>
                <a:pPr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Ordinary Least Squares- the most commonly used regression estimator/ statistical method of drawing line of best fit.</a:t>
                </a:r>
              </a:p>
              <a:p>
                <a:pPr marL="457200" indent="-4572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It is a </a:t>
                </a:r>
                <a:r>
                  <a:rPr lang="en-US" sz="2800" kern="0" dirty="0">
                    <a:highlight>
                      <a:srgbClr val="2E73C6"/>
                    </a:highlight>
                    <a:ea typeface="Verdana" pitchFamily="34" charset="0"/>
                    <a:cs typeface="Calibri" panose="020F0502020204030204" pitchFamily="34" charset="0"/>
                  </a:rPr>
                  <a:t>linear</a:t>
                </a: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 estimator – that means that the Beta’s are all to the power 1 i.e. not squared </a:t>
                </a:r>
                <a:r>
                  <a:rPr lang="en-US" sz="2800" kern="0" dirty="0" err="1">
                    <a:ea typeface="Verdana" pitchFamily="34" charset="0"/>
                    <a:cs typeface="Calibri" panose="020F0502020204030204" pitchFamily="34" charset="0"/>
                  </a:rPr>
                  <a:t>etc</a:t>
                </a:r>
                <a:endParaRPr lang="en-US" sz="2800" kern="0" dirty="0">
                  <a:ea typeface="Verdana" pitchFamily="34" charset="0"/>
                  <a:cs typeface="Calibri" panose="020F0502020204030204" pitchFamily="34" charset="0"/>
                </a:endParaRPr>
              </a:p>
              <a:p>
                <a:pPr marL="457200" indent="-4572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The estimator is </a:t>
                </a:r>
                <a:r>
                  <a:rPr lang="en-US" sz="2800" kern="0" dirty="0">
                    <a:highlight>
                      <a:srgbClr val="2E73C6"/>
                    </a:highlight>
                    <a:ea typeface="Verdana" pitchFamily="34" charset="0"/>
                    <a:cs typeface="Calibri" panose="020F0502020204030204" pitchFamily="34" charset="0"/>
                  </a:rPr>
                  <a:t>Unbiased</a:t>
                </a: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 –that means the E(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AU" sz="2800" b="0" i="0" baseline="-25000" dirty="0" smtClean="0"/>
                      <m:t>j</m:t>
                    </m:r>
                    <m:r>
                      <m:rPr>
                        <m:nor/>
                      </m:rPr>
                      <a:rPr lang="en-AU" sz="2800" b="0" i="0" baseline="-25000" dirty="0" smtClean="0"/>
                      <m:t> </m:t>
                    </m:r>
                  </m:oMath>
                </a14:m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AU" sz="28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j</m:t>
                        </m:r>
                      </m:sub>
                    </m:sSub>
                  </m:oMath>
                </a14:m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 for all j- roughly speaking the sample estimate is right on average.</a:t>
                </a:r>
              </a:p>
              <a:p>
                <a:pPr marL="457200" indent="-4572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The Gauss Markov theorem tells us that OLS is </a:t>
                </a:r>
                <a:r>
                  <a:rPr lang="en-US" sz="2800" kern="0" dirty="0">
                    <a:highlight>
                      <a:srgbClr val="2E73C6"/>
                    </a:highlight>
                    <a:ea typeface="Verdana" pitchFamily="34" charset="0"/>
                    <a:cs typeface="Calibri" panose="020F0502020204030204" pitchFamily="34" charset="0"/>
                  </a:rPr>
                  <a:t>BLUE it is the BEST Linear Unbiased Estimator. </a:t>
                </a: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What do we mean by best? </a:t>
                </a:r>
              </a:p>
              <a:p>
                <a:pPr marL="457200" indent="-4572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Minimum variance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’s</a:t>
                </a:r>
              </a:p>
              <a:p>
                <a:pPr marL="457200" indent="-4572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endParaRPr lang="en-US" sz="2800" kern="0" dirty="0">
                  <a:ea typeface="Verdana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55" y="1341438"/>
                <a:ext cx="10613292" cy="4895850"/>
              </a:xfrm>
              <a:prstGeom prst="rect">
                <a:avLst/>
              </a:prstGeom>
              <a:blipFill>
                <a:blip r:embed="rId2"/>
                <a:stretch>
                  <a:fillRect l="-1206" r="-1551" b="-274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354611" y="476672"/>
            <a:ext cx="11521280" cy="504056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cs typeface="Calibri" panose="020F0502020204030204" pitchFamily="34" charset="0"/>
              </a:rPr>
              <a:t>A few pointers: WHY OLS?</a:t>
            </a:r>
            <a:endParaRPr lang="en-AU" altLang="en-US" sz="3600" b="1" dirty="0">
              <a:solidFill>
                <a:srgbClr val="2D71C3"/>
              </a:solidFill>
              <a:cs typeface="Calibri" panose="020F050202020403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21678" y="1700213"/>
            <a:ext cx="1051169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94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509955" y="1341438"/>
            <a:ext cx="10613292" cy="4895850"/>
          </a:xfrm>
          <a:prstGeom prst="rect">
            <a:avLst/>
          </a:prstGeom>
        </p:spPr>
        <p:txBody>
          <a:bodyPr/>
          <a:lstStyle/>
          <a:p>
            <a:pPr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>
              <a:ea typeface="Verdana" pitchFamily="34" charset="0"/>
              <a:cs typeface="Calibri" panose="020F0502020204030204" pitchFamily="34" charset="0"/>
            </a:endParaRPr>
          </a:p>
          <a:p>
            <a:pPr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Calibri" panose="020F0502020204030204" pitchFamily="34" charset="0"/>
              </a:rPr>
              <a:t>Let say I want to understand wages in the Australian population</a:t>
            </a:r>
          </a:p>
          <a:p>
            <a:pPr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Calibri" panose="020F0502020204030204" pitchFamily="34" charset="0"/>
              </a:rPr>
              <a:t>What kind of data would you collect?</a:t>
            </a:r>
            <a:endParaRPr lang="en-US" sz="2800" kern="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354611" y="476672"/>
            <a:ext cx="11521280" cy="504056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cs typeface="Calibri" panose="020F0502020204030204" pitchFamily="34" charset="0"/>
              </a:rPr>
              <a:t>Simple Linear Regression </a:t>
            </a:r>
            <a:endParaRPr lang="en-AU" altLang="en-US" sz="3600" b="1" dirty="0">
              <a:solidFill>
                <a:srgbClr val="2D71C3"/>
              </a:solidFill>
              <a:cs typeface="Calibri" panose="020F050202020403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21678" y="1700213"/>
            <a:ext cx="1051169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9861" y="980728"/>
            <a:ext cx="67791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chemeClr val="tx1"/>
                </a:solidFill>
                <a:highlight>
                  <a:srgbClr val="FF00FF"/>
                </a:highlight>
                <a:cs typeface="Calibri" panose="020F0502020204030204" pitchFamily="34" charset="0"/>
              </a:rPr>
              <a:t>In class we will use this alternative Example:</a:t>
            </a:r>
            <a:endParaRPr lang="en-AU" sz="2800" dirty="0">
              <a:highlight>
                <a:srgbClr val="FF00FF"/>
              </a:highlight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433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4"/>
              <p:cNvSpPr txBox="1">
                <a:spLocks noChangeArrowheads="1"/>
              </p:cNvSpPr>
              <p:nvPr/>
            </p:nvSpPr>
            <p:spPr>
              <a:xfrm>
                <a:off x="509955" y="1341438"/>
                <a:ext cx="10613292" cy="4895850"/>
              </a:xfrm>
              <a:prstGeom prst="rect">
                <a:avLst/>
              </a:prstGeom>
            </p:spPr>
            <p:txBody>
              <a:bodyPr/>
              <a:lstStyle/>
              <a:p>
                <a:pPr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endParaRPr lang="en-US" sz="2800" kern="0" dirty="0">
                  <a:ea typeface="Verdana" pitchFamily="34" charset="0"/>
                  <a:cs typeface="Calibri" panose="020F0502020204030204" pitchFamily="34" charset="0"/>
                </a:endParaRPr>
              </a:p>
              <a:p>
                <a:pPr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Sample mean Y =sample mean predicted Y</a:t>
                </a:r>
              </a:p>
              <a:p>
                <a:pPr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endParaRPr lang="en-US" sz="2800" kern="0" dirty="0">
                  <a:ea typeface="Verdana" pitchFamily="34" charset="0"/>
                  <a:cs typeface="Calibri" panose="020F0502020204030204" pitchFamily="34" charset="0"/>
                </a:endParaRPr>
              </a:p>
              <a:p>
                <a:pPr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Line of best fit goes through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 kern="0" dirty="0" smtClean="0">
                            <a:latin typeface="Cambria Math" panose="02040503050406030204" pitchFamily="18" charset="0"/>
                            <a:ea typeface="Verdana" pitchFamily="34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en-AU" sz="2800" b="0" i="1" kern="0" dirty="0" smtClean="0">
                            <a:latin typeface="Cambria Math" panose="02040503050406030204" pitchFamily="18" charset="0"/>
                            <a:ea typeface="Verdana" pitchFamily="34" charset="0"/>
                            <a:cs typeface="Calibri" panose="020F0502020204030204" pitchFamily="34" charset="0"/>
                          </a:rPr>
                          <m:t>𝑋</m:t>
                        </m:r>
                      </m:e>
                    </m:acc>
                    <m:r>
                      <a:rPr lang="en-AU" sz="2800" b="0" i="1" kern="0" dirty="0" smtClean="0">
                        <a:latin typeface="Cambria Math" panose="02040503050406030204" pitchFamily="18" charset="0"/>
                        <a:ea typeface="Verdana" pitchFamily="34" charset="0"/>
                        <a:cs typeface="Calibri" panose="020F0502020204030204" pitchFamily="34" charset="0"/>
                      </a:rPr>
                      <m:t> , </m:t>
                    </m:r>
                    <m:acc>
                      <m:accPr>
                        <m:chr m:val="̅"/>
                        <m:ctrlPr>
                          <a:rPr lang="en-AU" sz="2800" b="0" i="1" kern="0" dirty="0" smtClean="0">
                            <a:latin typeface="Cambria Math" panose="02040503050406030204" pitchFamily="18" charset="0"/>
                            <a:ea typeface="Verdana" pitchFamily="34" charset="0"/>
                            <a:cs typeface="Calibri" panose="020F0502020204030204" pitchFamily="34" charset="0"/>
                          </a:rPr>
                        </m:ctrlPr>
                      </m:accPr>
                      <m:e>
                        <m:r>
                          <a:rPr lang="en-AU" sz="2800" b="0" i="1" kern="0" dirty="0" smtClean="0">
                            <a:latin typeface="Cambria Math" panose="02040503050406030204" pitchFamily="18" charset="0"/>
                            <a:ea typeface="Verdana" pitchFamily="34" charset="0"/>
                            <a:cs typeface="Calibri" panose="020F0502020204030204" pitchFamily="34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 )</a:t>
                </a:r>
              </a:p>
              <a:p>
                <a:pPr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r>
                  <a:rPr lang="en-US" sz="2800" kern="0" dirty="0">
                    <a:ea typeface="Verdana" pitchFamily="34" charset="0"/>
                    <a:cs typeface="Calibri" panose="020F0502020204030204" pitchFamily="34" charset="0"/>
                  </a:rPr>
                  <a:t>Sum (residuals)=0</a:t>
                </a:r>
              </a:p>
            </p:txBody>
          </p:sp>
        </mc:Choice>
        <mc:Fallback>
          <p:sp>
            <p:nvSpPr>
              <p:cNvPr id="6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55" y="1341438"/>
                <a:ext cx="10613292" cy="4895850"/>
              </a:xfrm>
              <a:prstGeom prst="rect">
                <a:avLst/>
              </a:prstGeom>
              <a:blipFill>
                <a:blip r:embed="rId2"/>
                <a:stretch>
                  <a:fillRect l="-120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354611" y="476672"/>
            <a:ext cx="11521280" cy="504056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cs typeface="Calibri" panose="020F0502020204030204" pitchFamily="34" charset="0"/>
              </a:rPr>
              <a:t>Simple Linear Regression </a:t>
            </a:r>
            <a:endParaRPr lang="en-AU" altLang="en-US" sz="3600" b="1" dirty="0">
              <a:solidFill>
                <a:srgbClr val="2D71C3"/>
              </a:solidFill>
              <a:cs typeface="Calibri" panose="020F050202020403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21678" y="1700213"/>
            <a:ext cx="1051169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9861" y="980728"/>
            <a:ext cx="3038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highlight>
                  <a:srgbClr val="FF00FF"/>
                </a:highlight>
                <a:cs typeface="Calibri" panose="020F0502020204030204" pitchFamily="34" charset="0"/>
              </a:rPr>
              <a:t>Implications of OLS</a:t>
            </a:r>
            <a:endParaRPr lang="en-AU" sz="2800" dirty="0">
              <a:highlight>
                <a:srgbClr val="FF00FF"/>
              </a:highlight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725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509955" y="1341438"/>
            <a:ext cx="10613292" cy="4895850"/>
          </a:xfrm>
          <a:prstGeom prst="rect">
            <a:avLst/>
          </a:prstGeom>
        </p:spPr>
        <p:txBody>
          <a:bodyPr/>
          <a:lstStyle/>
          <a:p>
            <a:pPr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>
              <a:ea typeface="Verdana" pitchFamily="34" charset="0"/>
              <a:cs typeface="Verdana" pitchFamily="34" charset="0"/>
            </a:endParaRPr>
          </a:p>
          <a:p>
            <a:pPr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Calibri" panose="020F0502020204030204" pitchFamily="34" charset="0"/>
              </a:rPr>
              <a:t>A manager of a local computer games store wishes to:</a:t>
            </a:r>
          </a:p>
          <a:p>
            <a:pPr marL="457200" indent="-4572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ea typeface="Verdana" pitchFamily="34" charset="0"/>
                <a:cs typeface="Calibri" panose="020F0502020204030204" pitchFamily="34" charset="0"/>
              </a:rPr>
              <a:t>examine the relationship between weekly sales (Y) and the number of customers making purchases (X) over a 10 week period; and</a:t>
            </a:r>
          </a:p>
          <a:p>
            <a:pPr marL="457200" indent="-4572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ea typeface="Verdana" pitchFamily="34" charset="0"/>
                <a:cs typeface="Calibri" panose="020F0502020204030204" pitchFamily="34" charset="0"/>
              </a:rPr>
              <a:t>use the results of that examination to predict future weekly sales </a:t>
            </a:r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354611" y="476672"/>
            <a:ext cx="11521280" cy="504056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cs typeface="Calibri" panose="020F0502020204030204" pitchFamily="34" charset="0"/>
              </a:rPr>
              <a:t>Simple Linear Regression </a:t>
            </a:r>
            <a:endParaRPr lang="en-AU" altLang="en-US" sz="3600" b="1" dirty="0">
              <a:solidFill>
                <a:srgbClr val="2D71C3"/>
              </a:solidFill>
              <a:cs typeface="Calibri" panose="020F050202020403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21678" y="1700213"/>
            <a:ext cx="1051169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9861" y="980728"/>
            <a:ext cx="6601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chemeClr val="tx1"/>
                </a:solidFill>
                <a:highlight>
                  <a:srgbClr val="FF00FF"/>
                </a:highlight>
                <a:cs typeface="Calibri" panose="020F0502020204030204" pitchFamily="34" charset="0"/>
              </a:rPr>
              <a:t>In class we will use an alternative Example:</a:t>
            </a:r>
            <a:endParaRPr lang="en-AU" sz="2800" dirty="0">
              <a:highlight>
                <a:srgbClr val="FF00FF"/>
              </a:highlight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53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86507" y="8720"/>
            <a:ext cx="11164430" cy="900000"/>
          </a:xfrm>
        </p:spPr>
        <p:txBody>
          <a:bodyPr/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Simple Linear Regression</a:t>
            </a:r>
            <a:endParaRPr lang="en-AU" alt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5" name="Group 4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250491"/>
              </p:ext>
            </p:extLst>
          </p:nvPr>
        </p:nvGraphicFramePr>
        <p:xfrm>
          <a:off x="945662" y="1568152"/>
          <a:ext cx="5085862" cy="5035296"/>
        </p:xfrm>
        <a:graphic>
          <a:graphicData uri="http://schemas.openxmlformats.org/drawingml/2006/table">
            <a:tbl>
              <a:tblPr/>
              <a:tblGrid>
                <a:gridCol w="2491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4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3269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Weekly sales in $1,000s</a:t>
                      </a:r>
                    </a:p>
                    <a:p>
                      <a:pPr marL="0" marR="0" lvl="0" indent="0" algn="ctr" defTabSz="852488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(Y)</a:t>
                      </a:r>
                    </a:p>
                  </a:txBody>
                  <a:tcPr marL="112519" marR="11251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Number of </a:t>
                      </a:r>
                    </a:p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Customers</a:t>
                      </a:r>
                    </a:p>
                    <a:p>
                      <a:pPr marL="0" marR="0" lvl="0" indent="0" algn="ctr" defTabSz="852488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(X)</a:t>
                      </a:r>
                    </a:p>
                  </a:txBody>
                  <a:tcPr marL="112519" marR="11251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214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245</a:t>
                      </a:r>
                    </a:p>
                  </a:txBody>
                  <a:tcPr marL="112519" marR="1125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1400</a:t>
                      </a:r>
                    </a:p>
                  </a:txBody>
                  <a:tcPr marL="112519" marR="1125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214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312</a:t>
                      </a:r>
                    </a:p>
                  </a:txBody>
                  <a:tcPr marL="112519" marR="1125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1600</a:t>
                      </a:r>
                    </a:p>
                  </a:txBody>
                  <a:tcPr marL="112519" marR="1125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214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279</a:t>
                      </a:r>
                    </a:p>
                  </a:txBody>
                  <a:tcPr marL="112519" marR="1125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1700</a:t>
                      </a:r>
                    </a:p>
                  </a:txBody>
                  <a:tcPr marL="112519" marR="1125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214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308</a:t>
                      </a:r>
                    </a:p>
                  </a:txBody>
                  <a:tcPr marL="112519" marR="1125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1875</a:t>
                      </a:r>
                    </a:p>
                  </a:txBody>
                  <a:tcPr marL="112519" marR="1125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214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199</a:t>
                      </a:r>
                    </a:p>
                  </a:txBody>
                  <a:tcPr marL="112519" marR="1125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1100</a:t>
                      </a:r>
                    </a:p>
                  </a:txBody>
                  <a:tcPr marL="112519" marR="1125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214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219</a:t>
                      </a:r>
                    </a:p>
                  </a:txBody>
                  <a:tcPr marL="112519" marR="1125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1550</a:t>
                      </a:r>
                    </a:p>
                  </a:txBody>
                  <a:tcPr marL="112519" marR="1125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214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405</a:t>
                      </a:r>
                    </a:p>
                  </a:txBody>
                  <a:tcPr marL="112519" marR="1125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2350</a:t>
                      </a:r>
                    </a:p>
                  </a:txBody>
                  <a:tcPr marL="112519" marR="1125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214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324</a:t>
                      </a:r>
                    </a:p>
                  </a:txBody>
                  <a:tcPr marL="112519" marR="1125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2450</a:t>
                      </a:r>
                    </a:p>
                  </a:txBody>
                  <a:tcPr marL="112519" marR="1125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214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319</a:t>
                      </a:r>
                    </a:p>
                  </a:txBody>
                  <a:tcPr marL="112519" marR="1125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1425</a:t>
                      </a:r>
                    </a:p>
                  </a:txBody>
                  <a:tcPr marL="112519" marR="1125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7214"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255</a:t>
                      </a:r>
                    </a:p>
                  </a:txBody>
                  <a:tcPr marL="112519" marR="1125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</a:rPr>
                        <a:t>1700</a:t>
                      </a:r>
                    </a:p>
                  </a:txBody>
                  <a:tcPr marL="112519" marR="1125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642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241189"/>
              </p:ext>
            </p:extLst>
          </p:nvPr>
        </p:nvGraphicFramePr>
        <p:xfrm>
          <a:off x="6373447" y="2999830"/>
          <a:ext cx="5257800" cy="3294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2" name="Chart" r:id="rId3" imgW="5768266" imgH="3352779" progId="Excel.Chart.8">
                  <p:embed/>
                </p:oleObj>
              </mc:Choice>
              <mc:Fallback>
                <p:oleObj name="Chart" r:id="rId3" imgW="5768266" imgH="3352779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3447" y="2999830"/>
                        <a:ext cx="5257800" cy="32940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28" name="Rectangle 449"/>
          <p:cNvSpPr>
            <a:spLocks noChangeArrowheads="1"/>
          </p:cNvSpPr>
          <p:nvPr/>
        </p:nvSpPr>
        <p:spPr bwMode="auto">
          <a:xfrm>
            <a:off x="6333423" y="1520167"/>
            <a:ext cx="5297824" cy="15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  <a:buClr>
                <a:srgbClr val="006600"/>
              </a:buClr>
            </a:pPr>
            <a:r>
              <a:rPr lang="en-US" altLang="en-US" sz="2800" dirty="0">
                <a:solidFill>
                  <a:srgbClr val="111111"/>
                </a:solidFill>
                <a:latin typeface="+mn-lt"/>
                <a:ea typeface="Verdana" pitchFamily="34" charset="0"/>
                <a:cs typeface="Verdana" pitchFamily="34" charset="0"/>
              </a:rPr>
              <a:t>Scatter plot</a:t>
            </a:r>
          </a:p>
          <a:p>
            <a:pPr marL="0" indent="0" eaLnBrk="1" hangingPunct="1">
              <a:spcBef>
                <a:spcPct val="20000"/>
              </a:spcBef>
              <a:buClr>
                <a:srgbClr val="006600"/>
              </a:buClr>
            </a:pPr>
            <a:r>
              <a:rPr lang="en-US" altLang="en-US" sz="2800" dirty="0">
                <a:solidFill>
                  <a:srgbClr val="111111"/>
                </a:solidFill>
                <a:latin typeface="+mn-lt"/>
                <a:ea typeface="Verdana" pitchFamily="34" charset="0"/>
                <a:cs typeface="Verdana" pitchFamily="34" charset="0"/>
              </a:rPr>
              <a:t>What do you think the equation of the line of best fit might be?</a:t>
            </a:r>
          </a:p>
        </p:txBody>
      </p:sp>
      <p:sp>
        <p:nvSpPr>
          <p:cNvPr id="2" name="Rectangle 1"/>
          <p:cNvSpPr/>
          <p:nvPr/>
        </p:nvSpPr>
        <p:spPr>
          <a:xfrm>
            <a:off x="778487" y="951112"/>
            <a:ext cx="3321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chemeClr val="tx1"/>
                </a:solidFill>
              </a:rPr>
              <a:t>Example: </a:t>
            </a:r>
            <a:r>
              <a:rPr lang="en-US" altLang="en-US" sz="2800" dirty="0">
                <a:solidFill>
                  <a:schemeClr val="tx1"/>
                </a:solidFill>
              </a:rPr>
              <a:t>(continued)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797628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569" y="1644352"/>
            <a:ext cx="9144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86507" y="8720"/>
            <a:ext cx="11164430" cy="900000"/>
          </a:xfrm>
        </p:spPr>
        <p:txBody>
          <a:bodyPr/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Simple Linear Regression</a:t>
            </a:r>
            <a:endParaRPr lang="en-AU" alt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8487" y="1053332"/>
            <a:ext cx="3321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chemeClr val="tx1"/>
                </a:solidFill>
              </a:rPr>
              <a:t>Example: </a:t>
            </a:r>
            <a:r>
              <a:rPr lang="en-US" altLang="en-US" sz="2800" dirty="0">
                <a:solidFill>
                  <a:schemeClr val="tx1"/>
                </a:solidFill>
              </a:rPr>
              <a:t>(continued)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345985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2702170" y="2492375"/>
          <a:ext cx="6002215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76" name="Chart" r:id="rId3" imgW="5585434" imgH="3733678" progId="Excel.Chart.8">
                  <p:embed/>
                </p:oleObj>
              </mc:Choice>
              <mc:Fallback>
                <p:oleObj name="Chart" r:id="rId3" imgW="5585434" imgH="3733678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2170" y="2492375"/>
                        <a:ext cx="6002215" cy="331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CC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1905000" y="1819174"/>
            <a:ext cx="9040446" cy="746225"/>
          </a:xfrm>
          <a:prstGeom prst="rect">
            <a:avLst/>
          </a:prstGeom>
        </p:spPr>
        <p:txBody>
          <a:bodyPr/>
          <a:lstStyle/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Weekly sales model:  scatter plot and regression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9" name="Object 3"/>
              <p:cNvSpPr txBox="1"/>
              <p:nvPr/>
            </p:nvSpPr>
            <p:spPr bwMode="auto">
              <a:xfrm>
                <a:off x="2690447" y="5943601"/>
                <a:ext cx="6555153" cy="365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AU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Weekly</m:t>
                      </m:r>
                      <m:r>
                        <m:rPr>
                          <m:nor/>
                        </m:rPr>
                        <a:rPr lang="en-AU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AU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sales</m:t>
                      </m:r>
                      <m:r>
                        <m:rPr>
                          <m:nor/>
                        </m:rPr>
                        <a:rPr lang="en-AU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AU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98.248 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AU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0.109</m:t>
                      </m:r>
                      <m:r>
                        <m:rPr>
                          <m:nor/>
                        </m:rPr>
                        <a:rPr lang="en-AU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m:rPr>
                          <m:nor/>
                        </m:rPr>
                        <a:rPr lang="en-AU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AU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customers</m:t>
                      </m:r>
                      <m:r>
                        <m:rPr>
                          <m:nor/>
                        </m:rPr>
                        <a:rPr lang="en-AU" sz="24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18439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0447" y="5943601"/>
                <a:ext cx="6555153" cy="365125"/>
              </a:xfrm>
              <a:prstGeom prst="rect">
                <a:avLst/>
              </a:prstGeom>
              <a:blipFill rotWithShape="1">
                <a:blip r:embed="rId5"/>
                <a:stretch>
                  <a:fillRect l="-743" b="-48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4057619" y="3932239"/>
            <a:ext cx="1487222" cy="57688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3001108" y="5867401"/>
            <a:ext cx="773723" cy="85725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204" y="0"/>
              </a:cxn>
              <a:cxn ang="0">
                <a:pos x="396" y="54"/>
              </a:cxn>
            </a:cxnLst>
            <a:rect l="0" t="0" r="r" b="b"/>
            <a:pathLst>
              <a:path w="396" h="54">
                <a:moveTo>
                  <a:pt x="0" y="48"/>
                </a:moveTo>
                <a:lnTo>
                  <a:pt x="204" y="0"/>
                </a:lnTo>
                <a:lnTo>
                  <a:pt x="396" y="54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612554" y="3124201"/>
            <a:ext cx="2881924" cy="459100"/>
          </a:xfrm>
          <a:prstGeom prst="rect">
            <a:avLst/>
          </a:prstGeom>
          <a:solidFill>
            <a:schemeClr val="accent5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cs typeface="Arial" charset="0"/>
              </a:rPr>
              <a:t>Slope = 0.1098</a:t>
            </a:r>
            <a:endParaRPr lang="en-US" sz="2400" baseline="-25000" dirty="0">
              <a:cs typeface="Arial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869463" y="4868864"/>
            <a:ext cx="2270369" cy="805029"/>
          </a:xfrm>
          <a:prstGeom prst="rect">
            <a:avLst/>
          </a:prstGeom>
          <a:solidFill>
            <a:schemeClr val="accent5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Aft>
                <a:spcPts val="1200"/>
              </a:spcAft>
              <a:defRPr/>
            </a:pPr>
            <a:r>
              <a:rPr lang="en-US" sz="2400" dirty="0">
                <a:cs typeface="Arial" charset="0"/>
              </a:rPr>
              <a:t>Intercept </a:t>
            </a:r>
          </a:p>
          <a:p>
            <a:pPr eaLnBrk="0" hangingPunct="0">
              <a:lnSpc>
                <a:spcPct val="40000"/>
              </a:lnSpc>
              <a:defRPr/>
            </a:pPr>
            <a:r>
              <a:rPr lang="en-US" sz="2400" dirty="0">
                <a:cs typeface="Arial" charset="0"/>
              </a:rPr>
              <a:t>= 98.248  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7479323" y="2868398"/>
            <a:ext cx="797169" cy="288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7877908" y="3048000"/>
            <a:ext cx="650075" cy="400110"/>
          </a:xfrm>
          <a:custGeom>
            <a:avLst/>
            <a:gdLst/>
            <a:ahLst/>
            <a:cxnLst>
              <a:cxn ang="0">
                <a:pos x="384" y="288"/>
              </a:cxn>
              <a:cxn ang="0">
                <a:pos x="96" y="240"/>
              </a:cxn>
              <a:cxn ang="0">
                <a:pos x="0" y="0"/>
              </a:cxn>
            </a:cxnLst>
            <a:rect l="0" t="0" r="r" b="b"/>
            <a:pathLst>
              <a:path w="384" h="288">
                <a:moveTo>
                  <a:pt x="384" y="288"/>
                </a:moveTo>
                <a:cubicBezTo>
                  <a:pt x="272" y="288"/>
                  <a:pt x="160" y="288"/>
                  <a:pt x="96" y="240"/>
                </a:cubicBezTo>
                <a:cubicBezTo>
                  <a:pt x="32" y="192"/>
                  <a:pt x="16" y="96"/>
                  <a:pt x="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 type="triangle" w="lg" len="med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3173046" y="4816475"/>
            <a:ext cx="517770" cy="40005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384" y="336"/>
              </a:cxn>
              <a:cxn ang="0">
                <a:pos x="480" y="0"/>
              </a:cxn>
            </a:cxnLst>
            <a:rect l="0" t="0" r="r" b="b"/>
            <a:pathLst>
              <a:path w="480" h="400">
                <a:moveTo>
                  <a:pt x="0" y="384"/>
                </a:moveTo>
                <a:cubicBezTo>
                  <a:pt x="152" y="392"/>
                  <a:pt x="304" y="400"/>
                  <a:pt x="384" y="336"/>
                </a:cubicBezTo>
                <a:cubicBezTo>
                  <a:pt x="464" y="272"/>
                  <a:pt x="464" y="56"/>
                  <a:pt x="480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6507" y="8719"/>
            <a:ext cx="11164430" cy="1111919"/>
          </a:xfrm>
        </p:spPr>
        <p:txBody>
          <a:bodyPr/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Simple Linear Regression</a:t>
            </a:r>
            <a:endParaRPr lang="en-AU" altLang="en-US" sz="28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3106" y="1120639"/>
            <a:ext cx="3321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chemeClr val="tx1"/>
                </a:solidFill>
              </a:rPr>
              <a:t>Example: </a:t>
            </a:r>
            <a:r>
              <a:rPr lang="en-US" altLang="en-US" sz="2800" dirty="0">
                <a:solidFill>
                  <a:schemeClr val="tx1"/>
                </a:solidFill>
              </a:rPr>
              <a:t>(continued)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4134599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89861" y="1725824"/>
            <a:ext cx="8791023" cy="718987"/>
          </a:xfrm>
          <a:prstGeom prst="rect">
            <a:avLst/>
          </a:prstGeom>
          <a:solidFill>
            <a:schemeClr val="accent5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endParaRPr lang="en-AU" sz="2000">
              <a:solidFill>
                <a:schemeClr val="accent4"/>
              </a:solidFill>
              <a:latin typeface="+mn-lt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 txBox="1">
                <a:spLocks noChangeArrowheads="1"/>
              </p:cNvSpPr>
              <p:nvPr/>
            </p:nvSpPr>
            <p:spPr>
              <a:xfrm>
                <a:off x="509955" y="2672608"/>
                <a:ext cx="10656277" cy="372403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342900" indent="-342900" defTabSz="857250" eaLnBrk="0" hangingPunct="0">
                  <a:lnSpc>
                    <a:spcPct val="80000"/>
                  </a:lnSpc>
                  <a:spcBef>
                    <a:spcPct val="40000"/>
                  </a:spcBef>
                  <a:spcAft>
                    <a:spcPct val="20000"/>
                  </a:spcAft>
                  <a:buSzPct val="80000"/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sz="2400" b="1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 is the estimated average value of Y when the value of X is zero (if X = 0 is in the range of observed X values)</a:t>
                </a:r>
              </a:p>
              <a:p>
                <a:pPr marL="342900" indent="-342900" defTabSz="857250" eaLnBrk="0" hangingPunct="0">
                  <a:lnSpc>
                    <a:spcPct val="80000"/>
                  </a:lnSpc>
                  <a:spcBef>
                    <a:spcPct val="4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r>
                  <a:rPr lang="en-US" sz="2400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Here, for no customers,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baseline="-25000" dirty="0">
                    <a:solidFill>
                      <a:schemeClr val="tx1"/>
                    </a:solidFill>
                  </a:rPr>
                  <a:t>0</a:t>
                </a:r>
                <a:r>
                  <a:rPr lang="en-US" sz="2400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 = </a:t>
                </a:r>
                <a:r>
                  <a:rPr lang="en-US" sz="2400" b="1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98.2483</a:t>
                </a:r>
                <a:r>
                  <a:rPr lang="en-US" sz="2400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 which appears nonsensical. However, the intercept simply indicates that over the sample size selected, the portion of weekly sales not explained by number of customers is </a:t>
                </a:r>
                <a:r>
                  <a:rPr lang="en-US" sz="2400" b="1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$98,248.33</a:t>
                </a:r>
                <a:r>
                  <a:rPr lang="en-US" sz="2400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. Also note that X=0 is outside the range of observed values</a:t>
                </a:r>
                <a:r>
                  <a:rPr lang="en-US" sz="2400" b="1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 </a:t>
                </a:r>
                <a:endParaRPr lang="en-US" sz="2400" kern="0" dirty="0">
                  <a:solidFill>
                    <a:schemeClr val="tx1"/>
                  </a:solidFill>
                  <a:ea typeface="Verdana" pitchFamily="34" charset="0"/>
                  <a:cs typeface="Verdana" pitchFamily="34" charset="0"/>
                </a:endParaRPr>
              </a:p>
              <a:p>
                <a:pPr marL="342900" indent="-342900" defTabSz="857250" eaLnBrk="0" hangingPunct="0">
                  <a:lnSpc>
                    <a:spcPct val="75000"/>
                  </a:lnSpc>
                  <a:spcBef>
                    <a:spcPct val="40000"/>
                  </a:spcBef>
                  <a:spcAft>
                    <a:spcPct val="20000"/>
                  </a:spcAft>
                  <a:buSzPct val="80000"/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2400" b="1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 measures the estimated change in the average value of Y as a result of a one-unit change in X</a:t>
                </a:r>
              </a:p>
              <a:p>
                <a:pPr marL="342900" indent="-342900" defTabSz="857250" eaLnBrk="0" hangingPunct="0">
                  <a:lnSpc>
                    <a:spcPct val="75000"/>
                  </a:lnSpc>
                  <a:spcBef>
                    <a:spcPct val="4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r>
                  <a:rPr lang="en-US" sz="2400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Here,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sz="2400" b="1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sz="2400" kern="0" dirty="0">
                    <a:solidFill>
                      <a:schemeClr val="tx1"/>
                    </a:solidFill>
                    <a:ea typeface="Verdana" pitchFamily="34" charset="0"/>
                    <a:cs typeface="Verdana" pitchFamily="34" charset="0"/>
                  </a:rPr>
                  <a:t>= 0.10977 tells us that the average value of weekly sales increases by 0.10977($1,000) = $109.77, on average, for each additional customer</a:t>
                </a:r>
              </a:p>
            </p:txBody>
          </p:sp>
        </mc:Choice>
        <mc:Fallback xmlns="">
          <p:sp>
            <p:nvSpPr>
              <p:cNvPr id="6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55" y="2672608"/>
                <a:ext cx="10656277" cy="3724033"/>
              </a:xfrm>
              <a:prstGeom prst="rect">
                <a:avLst/>
              </a:prstGeom>
              <a:blipFill rotWithShape="1">
                <a:blip r:embed="rId3"/>
                <a:stretch>
                  <a:fillRect l="-458" t="-2782" r="-400" b="-311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46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4231404"/>
              </p:ext>
            </p:extLst>
          </p:nvPr>
        </p:nvGraphicFramePr>
        <p:xfrm>
          <a:off x="1148863" y="1816912"/>
          <a:ext cx="7934000" cy="531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0" name="Equation" r:id="rId4" imgW="2933700" imgH="203200" progId="Equation.3">
                  <p:embed/>
                </p:oleObj>
              </mc:Choice>
              <mc:Fallback>
                <p:oleObj name="Equation" r:id="rId4" imgW="29337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8863" y="1816912"/>
                        <a:ext cx="7934000" cy="5316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eform 7"/>
          <p:cNvSpPr>
            <a:spLocks/>
          </p:cNvSpPr>
          <p:nvPr/>
        </p:nvSpPr>
        <p:spPr bwMode="auto">
          <a:xfrm>
            <a:off x="2123832" y="1512889"/>
            <a:ext cx="849922" cy="85725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204" y="0"/>
              </a:cxn>
              <a:cxn ang="0">
                <a:pos x="396" y="54"/>
              </a:cxn>
            </a:cxnLst>
            <a:rect l="0" t="0" r="r" b="b"/>
            <a:pathLst>
              <a:path w="396" h="54">
                <a:moveTo>
                  <a:pt x="0" y="48"/>
                </a:moveTo>
                <a:lnTo>
                  <a:pt x="204" y="0"/>
                </a:lnTo>
                <a:lnTo>
                  <a:pt x="396" y="54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solidFill>
                <a:schemeClr val="accent4"/>
              </a:solidFill>
              <a:latin typeface="+mn-lt"/>
              <a:cs typeface="Arial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6507" y="239720"/>
            <a:ext cx="11164430" cy="963432"/>
          </a:xfrm>
        </p:spPr>
        <p:txBody>
          <a:bodyPr/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Simple Linear Regression</a:t>
            </a:r>
            <a:endParaRPr lang="en-AU" altLang="en-US" sz="2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9861" y="1076300"/>
            <a:ext cx="3321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>
                <a:solidFill>
                  <a:schemeClr val="tx1"/>
                </a:solidFill>
              </a:rPr>
              <a:t>Example: </a:t>
            </a:r>
            <a:r>
              <a:rPr lang="en-US" altLang="en-US" sz="2800" dirty="0">
                <a:solidFill>
                  <a:schemeClr val="tx1"/>
                </a:solidFill>
              </a:rPr>
              <a:t>(continued)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655297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3911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How well does the regression model fit?</a:t>
            </a:r>
            <a:br>
              <a:rPr lang="en-US" altLang="en-US" sz="3600" b="1" dirty="0">
                <a:solidFill>
                  <a:srgbClr val="2D71C3"/>
                </a:solidFill>
                <a:latin typeface="+mj-lt"/>
              </a:rPr>
            </a:br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Coefficient of Determination, r</a:t>
            </a:r>
            <a:r>
              <a:rPr lang="en-US" altLang="en-US" sz="3600" b="1" baseline="30000" dirty="0">
                <a:solidFill>
                  <a:srgbClr val="2D71C3"/>
                </a:solidFill>
                <a:latin typeface="+mj-lt"/>
              </a:rPr>
              <a:t>2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5016" y="1742173"/>
            <a:ext cx="10212754" cy="4711016"/>
          </a:xfrm>
          <a:prstGeom prst="rect">
            <a:avLst/>
          </a:prstGeom>
        </p:spPr>
        <p:txBody>
          <a:bodyPr/>
          <a:lstStyle/>
          <a:p>
            <a:pPr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latin typeface="+mn-lt"/>
                <a:ea typeface="Verdana" pitchFamily="34" charset="0"/>
                <a:cs typeface="Verdana" pitchFamily="34" charset="0"/>
              </a:rPr>
              <a:t>The </a:t>
            </a:r>
            <a:r>
              <a:rPr lang="en-US" sz="2800" b="1" kern="0" dirty="0">
                <a:latin typeface="+mn-lt"/>
                <a:ea typeface="Verdana" pitchFamily="34" charset="0"/>
                <a:cs typeface="Verdana" pitchFamily="34" charset="0"/>
              </a:rPr>
              <a:t>coefficient of determination </a:t>
            </a:r>
            <a:r>
              <a:rPr lang="en-US" sz="2800" kern="0" dirty="0">
                <a:latin typeface="+mn-lt"/>
                <a:ea typeface="Verdana" pitchFamily="34" charset="0"/>
                <a:cs typeface="Verdana" pitchFamily="34" charset="0"/>
              </a:rPr>
              <a:t>is the portion of the total variation in the dependent variable that is explained by variation in the independent variable	</a:t>
            </a:r>
          </a:p>
          <a:p>
            <a:pPr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latin typeface="+mn-lt"/>
                <a:ea typeface="Verdana" pitchFamily="34" charset="0"/>
                <a:cs typeface="Verdana" pitchFamily="34" charset="0"/>
              </a:rPr>
              <a:t>The coefficient of determination is also called </a:t>
            </a:r>
            <a:r>
              <a:rPr lang="en-US" sz="2800" b="1" kern="0" dirty="0">
                <a:latin typeface="+mn-lt"/>
                <a:ea typeface="Verdana" pitchFamily="34" charset="0"/>
                <a:cs typeface="Verdana" pitchFamily="34" charset="0"/>
              </a:rPr>
              <a:t>r-squared</a:t>
            </a:r>
            <a:r>
              <a:rPr lang="en-US" sz="2800" kern="0" dirty="0">
                <a:latin typeface="+mn-lt"/>
                <a:ea typeface="Verdana" pitchFamily="34" charset="0"/>
                <a:cs typeface="Verdana" pitchFamily="34" charset="0"/>
              </a:rPr>
              <a:t> and is denoted as </a:t>
            </a:r>
            <a:r>
              <a:rPr lang="en-US" sz="2800" b="1" kern="0" dirty="0">
                <a:latin typeface="+mn-lt"/>
                <a:ea typeface="Verdana" pitchFamily="34" charset="0"/>
                <a:cs typeface="Verdana" pitchFamily="34" charset="0"/>
              </a:rPr>
              <a:t>r</a:t>
            </a:r>
            <a:r>
              <a:rPr lang="en-US" sz="2800" b="1" kern="0" baseline="30000" dirty="0">
                <a:latin typeface="+mn-lt"/>
                <a:ea typeface="Verdana" pitchFamily="34" charset="0"/>
                <a:cs typeface="Verdana" pitchFamily="34" charset="0"/>
              </a:rPr>
              <a:t>2</a:t>
            </a:r>
            <a:endParaRPr lang="en-US" sz="2800" b="1" kern="0" dirty="0">
              <a:latin typeface="+mn-lt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245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467000"/>
              </p:ext>
            </p:extLst>
          </p:nvPr>
        </p:nvGraphicFramePr>
        <p:xfrm>
          <a:off x="2526125" y="5478929"/>
          <a:ext cx="1877647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2" name="Equation" r:id="rId3" imgW="622030" imgH="203112" progId="Equation.3">
                  <p:embed/>
                </p:oleObj>
              </mc:Choice>
              <mc:Fallback>
                <p:oleObj name="Equation" r:id="rId3" imgW="622030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6125" y="5478929"/>
                        <a:ext cx="1877647" cy="442913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61988" y="5490042"/>
            <a:ext cx="2098431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Note:</a:t>
            </a:r>
          </a:p>
        </p:txBody>
      </p:sp>
      <p:graphicFrame>
        <p:nvGraphicFramePr>
          <p:cNvPr id="2458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865131"/>
              </p:ext>
            </p:extLst>
          </p:nvPr>
        </p:nvGraphicFramePr>
        <p:xfrm>
          <a:off x="1398863" y="4296067"/>
          <a:ext cx="9087339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3" name="Equation" r:id="rId5" imgW="3517900" imgH="495300" progId="">
                  <p:embed/>
                </p:oleObj>
              </mc:Choice>
              <mc:Fallback>
                <p:oleObj name="Equation" r:id="rId5" imgW="3517900" imgH="4953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8863" y="4296067"/>
                        <a:ext cx="9087339" cy="925512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02103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Examples of r</a:t>
            </a:r>
            <a:r>
              <a:rPr lang="en-US" altLang="en-US" sz="3600" b="1" baseline="30000" dirty="0">
                <a:solidFill>
                  <a:srgbClr val="2D71C3"/>
                </a:solidFill>
                <a:latin typeface="+mj-lt"/>
              </a:rPr>
              <a:t>2 </a:t>
            </a:r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values 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sp>
        <p:nvSpPr>
          <p:cNvPr id="25605" name="Text Box 2"/>
          <p:cNvSpPr txBox="1">
            <a:spLocks noChangeArrowheads="1"/>
          </p:cNvSpPr>
          <p:nvPr/>
        </p:nvSpPr>
        <p:spPr bwMode="auto">
          <a:xfrm>
            <a:off x="6588370" y="3594101"/>
            <a:ext cx="843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+mn-lt"/>
              </a:rPr>
              <a:t>r</a:t>
            </a:r>
            <a:r>
              <a:rPr lang="en-US" altLang="en-US" sz="2400" baseline="30000">
                <a:latin typeface="+mn-lt"/>
              </a:rPr>
              <a:t>2</a:t>
            </a:r>
            <a:r>
              <a:rPr lang="en-US" altLang="en-US" sz="2400">
                <a:latin typeface="+mn-lt"/>
              </a:rPr>
              <a:t> = 1</a:t>
            </a:r>
          </a:p>
        </p:txBody>
      </p:sp>
      <p:sp>
        <p:nvSpPr>
          <p:cNvPr id="25606" name="Line 4"/>
          <p:cNvSpPr>
            <a:spLocks noChangeShapeType="1"/>
          </p:cNvSpPr>
          <p:nvPr/>
        </p:nvSpPr>
        <p:spPr bwMode="auto">
          <a:xfrm flipH="1">
            <a:off x="1946031" y="1970088"/>
            <a:ext cx="0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5607" name="Line 5"/>
          <p:cNvSpPr>
            <a:spLocks noChangeShapeType="1"/>
          </p:cNvSpPr>
          <p:nvPr/>
        </p:nvSpPr>
        <p:spPr bwMode="auto">
          <a:xfrm flipH="1" flipV="1">
            <a:off x="1965570" y="2122488"/>
            <a:ext cx="3169138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 rot="7282380" flipH="1">
            <a:off x="4598377" y="27819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 rot="7282380" flipH="1">
            <a:off x="3848100" y="25533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 rot="7282380" flipH="1">
            <a:off x="3285392" y="24009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 rot="7282380" flipH="1">
            <a:off x="2066192" y="20199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 rot="7282380" flipH="1">
            <a:off x="2535115" y="21723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 rot="7282380" flipH="1">
            <a:off x="3004038" y="23247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rot="10800000" vert="eaVert" wrap="none" anchor="ctr"/>
          <a:lstStyle/>
          <a:p>
            <a:pPr eaLnBrk="0" hangingPunct="0">
              <a:defRPr/>
            </a:pPr>
            <a:endParaRPr lang="en-US" sz="2400">
              <a:latin typeface="Arial" charset="0"/>
              <a:cs typeface="Arial" charset="0"/>
            </a:endParaRPr>
          </a:p>
        </p:txBody>
      </p:sp>
      <p:sp>
        <p:nvSpPr>
          <p:cNvPr id="25614" name="Text Box 12"/>
          <p:cNvSpPr txBox="1">
            <a:spLocks noChangeArrowheads="1"/>
          </p:cNvSpPr>
          <p:nvPr/>
        </p:nvSpPr>
        <p:spPr bwMode="auto">
          <a:xfrm>
            <a:off x="1693985" y="1554163"/>
            <a:ext cx="3593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latin typeface="+mn-lt"/>
              </a:rPr>
              <a:t>Y</a:t>
            </a:r>
          </a:p>
        </p:txBody>
      </p:sp>
      <p:sp>
        <p:nvSpPr>
          <p:cNvPr id="25615" name="Line 13"/>
          <p:cNvSpPr>
            <a:spLocks noChangeShapeType="1"/>
          </p:cNvSpPr>
          <p:nvPr/>
        </p:nvSpPr>
        <p:spPr bwMode="auto">
          <a:xfrm>
            <a:off x="1946031" y="3494088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 rot="7282380" flipH="1">
            <a:off x="4129454" y="26295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5617" name="Text Box 15"/>
          <p:cNvSpPr txBox="1">
            <a:spLocks noChangeArrowheads="1"/>
          </p:cNvSpPr>
          <p:nvPr/>
        </p:nvSpPr>
        <p:spPr bwMode="auto">
          <a:xfrm>
            <a:off x="4730262" y="3263900"/>
            <a:ext cx="3706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</a:rPr>
              <a:t>X</a:t>
            </a:r>
          </a:p>
        </p:txBody>
      </p:sp>
      <p:sp>
        <p:nvSpPr>
          <p:cNvPr id="25618" name="Line 16"/>
          <p:cNvSpPr>
            <a:spLocks noChangeShapeType="1"/>
          </p:cNvSpPr>
          <p:nvPr/>
        </p:nvSpPr>
        <p:spPr bwMode="auto">
          <a:xfrm>
            <a:off x="5500078" y="2081213"/>
            <a:ext cx="0" cy="144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5619" name="Line 17"/>
          <p:cNvSpPr>
            <a:spLocks noChangeShapeType="1"/>
          </p:cNvSpPr>
          <p:nvPr/>
        </p:nvSpPr>
        <p:spPr bwMode="auto">
          <a:xfrm flipV="1">
            <a:off x="5687647" y="2514600"/>
            <a:ext cx="2686538" cy="5921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5620" name="Text Box 18"/>
          <p:cNvSpPr txBox="1">
            <a:spLocks noChangeArrowheads="1"/>
          </p:cNvSpPr>
          <p:nvPr/>
        </p:nvSpPr>
        <p:spPr bwMode="auto">
          <a:xfrm>
            <a:off x="5273432" y="1651000"/>
            <a:ext cx="3593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</a:rPr>
              <a:t>Y</a:t>
            </a:r>
          </a:p>
        </p:txBody>
      </p:sp>
      <p:sp>
        <p:nvSpPr>
          <p:cNvPr id="25621" name="Line 19"/>
          <p:cNvSpPr>
            <a:spLocks noChangeShapeType="1"/>
          </p:cNvSpPr>
          <p:nvPr/>
        </p:nvSpPr>
        <p:spPr bwMode="auto">
          <a:xfrm>
            <a:off x="5500078" y="3529013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 rot="14317620">
            <a:off x="5901593" y="2893036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5623" name="Text Box 21"/>
          <p:cNvSpPr txBox="1">
            <a:spLocks noChangeArrowheads="1"/>
          </p:cNvSpPr>
          <p:nvPr/>
        </p:nvSpPr>
        <p:spPr bwMode="auto">
          <a:xfrm>
            <a:off x="8020539" y="3451225"/>
            <a:ext cx="3706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</a:rPr>
              <a:t>X</a:t>
            </a:r>
          </a:p>
        </p:txBody>
      </p:sp>
      <p:sp>
        <p:nvSpPr>
          <p:cNvPr id="25624" name="Text Box 22"/>
          <p:cNvSpPr txBox="1">
            <a:spLocks noChangeArrowheads="1"/>
          </p:cNvSpPr>
          <p:nvPr/>
        </p:nvSpPr>
        <p:spPr bwMode="auto">
          <a:xfrm>
            <a:off x="2768601" y="3608389"/>
            <a:ext cx="843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+mn-lt"/>
              </a:rPr>
              <a:t>r</a:t>
            </a:r>
            <a:r>
              <a:rPr lang="en-US" altLang="en-US" sz="2400" baseline="30000">
                <a:latin typeface="+mn-lt"/>
              </a:rPr>
              <a:t>2</a:t>
            </a:r>
            <a:r>
              <a:rPr lang="en-US" altLang="en-US" sz="2400">
                <a:latin typeface="+mn-lt"/>
              </a:rPr>
              <a:t> = 1</a:t>
            </a:r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 rot="14317620">
            <a:off x="6276731" y="2816836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 rot="14317620">
            <a:off x="6651870" y="2740636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 rot="14317620">
            <a:off x="7027008" y="2664436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 rot="14317620">
            <a:off x="7589716" y="2512036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 rot="14317620">
            <a:off x="7964854" y="2435836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8718062" y="1392398"/>
            <a:ext cx="2872703" cy="2677656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 eaLnBrk="0" hangingPunct="0">
              <a:buFont typeface="Arial" pitchFamily="34" charset="0"/>
              <a:buChar char="•"/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Perfect linear relationship between X and Y</a:t>
            </a:r>
          </a:p>
          <a:p>
            <a:pPr marL="285750" indent="-285750" eaLnBrk="0" hangingPunct="0">
              <a:buFont typeface="Arial" pitchFamily="34" charset="0"/>
              <a:buChar char="•"/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100% of the variation in Y is explained by variation in X</a:t>
            </a:r>
          </a:p>
        </p:txBody>
      </p:sp>
      <p:sp>
        <p:nvSpPr>
          <p:cNvPr id="25631" name="Text Box 31"/>
          <p:cNvSpPr txBox="1">
            <a:spLocks noChangeArrowheads="1"/>
          </p:cNvSpPr>
          <p:nvPr/>
        </p:nvSpPr>
        <p:spPr bwMode="auto">
          <a:xfrm>
            <a:off x="2879970" y="6056314"/>
            <a:ext cx="843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+mn-lt"/>
              </a:rPr>
              <a:t>r</a:t>
            </a:r>
            <a:r>
              <a:rPr lang="en-US" altLang="en-US" sz="2400" baseline="30000">
                <a:latin typeface="+mn-lt"/>
              </a:rPr>
              <a:t>2</a:t>
            </a:r>
            <a:r>
              <a:rPr lang="en-US" altLang="en-US" sz="2400">
                <a:latin typeface="+mn-lt"/>
              </a:rPr>
              <a:t> = 0</a:t>
            </a: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5519617" y="4504932"/>
            <a:ext cx="5629030" cy="193899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 eaLnBrk="0" hangingPunct="0">
              <a:buFont typeface="Arial" pitchFamily="34" charset="0"/>
              <a:buChar char="•"/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No linear relationship between X   </a:t>
            </a:r>
          </a:p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    and Y  </a:t>
            </a:r>
          </a:p>
          <a:p>
            <a:pPr marL="285750" indent="-285750" eaLnBrk="0" hangingPunct="0">
              <a:buFont typeface="Arial" pitchFamily="34" charset="0"/>
              <a:buChar char="•"/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The value of Y does not depend  </a:t>
            </a:r>
          </a:p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    on X  (none of the variation in Y </a:t>
            </a:r>
          </a:p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    is explained by variation in X)</a:t>
            </a:r>
          </a:p>
        </p:txBody>
      </p:sp>
      <p:sp>
        <p:nvSpPr>
          <p:cNvPr id="25633" name="Line 33"/>
          <p:cNvSpPr>
            <a:spLocks noChangeShapeType="1"/>
          </p:cNvSpPr>
          <p:nvPr/>
        </p:nvSpPr>
        <p:spPr bwMode="auto">
          <a:xfrm flipH="1">
            <a:off x="2043723" y="4391025"/>
            <a:ext cx="0" cy="1600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" name="Oval 34"/>
          <p:cNvSpPr>
            <a:spLocks noChangeArrowheads="1"/>
          </p:cNvSpPr>
          <p:nvPr/>
        </p:nvSpPr>
        <p:spPr bwMode="auto">
          <a:xfrm rot="14317620">
            <a:off x="2380762" y="51266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5" name="Oval 35"/>
          <p:cNvSpPr>
            <a:spLocks noChangeArrowheads="1"/>
          </p:cNvSpPr>
          <p:nvPr/>
        </p:nvSpPr>
        <p:spPr bwMode="auto">
          <a:xfrm rot="14317620">
            <a:off x="4631593" y="47456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6" name="Oval 36"/>
          <p:cNvSpPr>
            <a:spLocks noChangeArrowheads="1"/>
          </p:cNvSpPr>
          <p:nvPr/>
        </p:nvSpPr>
        <p:spPr bwMode="auto">
          <a:xfrm rot="14317620">
            <a:off x="4256454" y="48980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 rot="14317620">
            <a:off x="3787531" y="52028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8" name="Oval 38"/>
          <p:cNvSpPr>
            <a:spLocks noChangeArrowheads="1"/>
          </p:cNvSpPr>
          <p:nvPr/>
        </p:nvSpPr>
        <p:spPr bwMode="auto">
          <a:xfrm rot="14317620">
            <a:off x="3881316" y="45932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9" name="Oval 39"/>
          <p:cNvSpPr>
            <a:spLocks noChangeArrowheads="1"/>
          </p:cNvSpPr>
          <p:nvPr/>
        </p:nvSpPr>
        <p:spPr bwMode="auto">
          <a:xfrm rot="14317620">
            <a:off x="3318608" y="45932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0" name="Oval 40"/>
          <p:cNvSpPr>
            <a:spLocks noChangeArrowheads="1"/>
          </p:cNvSpPr>
          <p:nvPr/>
        </p:nvSpPr>
        <p:spPr bwMode="auto">
          <a:xfrm rot="14317620">
            <a:off x="2286978" y="46694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1" name="Oval 41"/>
          <p:cNvSpPr>
            <a:spLocks noChangeArrowheads="1"/>
          </p:cNvSpPr>
          <p:nvPr/>
        </p:nvSpPr>
        <p:spPr bwMode="auto">
          <a:xfrm rot="14317620">
            <a:off x="2662116" y="48218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2" name="Oval 42"/>
          <p:cNvSpPr>
            <a:spLocks noChangeArrowheads="1"/>
          </p:cNvSpPr>
          <p:nvPr/>
        </p:nvSpPr>
        <p:spPr bwMode="auto">
          <a:xfrm rot="14317620">
            <a:off x="3037254" y="500917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400">
              <a:latin typeface="Arial" charset="0"/>
              <a:cs typeface="Arial" charset="0"/>
            </a:endParaRPr>
          </a:p>
        </p:txBody>
      </p:sp>
      <p:sp>
        <p:nvSpPr>
          <p:cNvPr id="43" name="Oval 43"/>
          <p:cNvSpPr>
            <a:spLocks noChangeArrowheads="1"/>
          </p:cNvSpPr>
          <p:nvPr/>
        </p:nvSpPr>
        <p:spPr bwMode="auto">
          <a:xfrm rot="14317620">
            <a:off x="3506178" y="49742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4" name="Oval 44"/>
          <p:cNvSpPr>
            <a:spLocks noChangeArrowheads="1"/>
          </p:cNvSpPr>
          <p:nvPr/>
        </p:nvSpPr>
        <p:spPr bwMode="auto">
          <a:xfrm rot="14317620">
            <a:off x="3224824" y="52790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5645" name="Text Box 45"/>
          <p:cNvSpPr txBox="1">
            <a:spLocks noChangeArrowheads="1"/>
          </p:cNvSpPr>
          <p:nvPr/>
        </p:nvSpPr>
        <p:spPr bwMode="auto">
          <a:xfrm>
            <a:off x="1817077" y="3979863"/>
            <a:ext cx="3593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</a:rPr>
              <a:t>Y</a:t>
            </a:r>
          </a:p>
        </p:txBody>
      </p:sp>
      <p:sp>
        <p:nvSpPr>
          <p:cNvPr id="25646" name="Line 46"/>
          <p:cNvSpPr>
            <a:spLocks noChangeShapeType="1"/>
          </p:cNvSpPr>
          <p:nvPr/>
        </p:nvSpPr>
        <p:spPr bwMode="auto">
          <a:xfrm>
            <a:off x="2073032" y="5991225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47" name="Oval 47"/>
          <p:cNvSpPr>
            <a:spLocks noChangeArrowheads="1"/>
          </p:cNvSpPr>
          <p:nvPr/>
        </p:nvSpPr>
        <p:spPr bwMode="auto">
          <a:xfrm rot="14317620">
            <a:off x="4414715" y="51266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5648" name="Text Box 48"/>
          <p:cNvSpPr txBox="1">
            <a:spLocks noChangeArrowheads="1"/>
          </p:cNvSpPr>
          <p:nvPr/>
        </p:nvSpPr>
        <p:spPr bwMode="auto">
          <a:xfrm>
            <a:off x="4699001" y="5995988"/>
            <a:ext cx="3706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</a:rPr>
              <a:t>X</a:t>
            </a:r>
          </a:p>
        </p:txBody>
      </p:sp>
      <p:sp>
        <p:nvSpPr>
          <p:cNvPr id="25649" name="Line 49"/>
          <p:cNvSpPr>
            <a:spLocks noChangeShapeType="1"/>
          </p:cNvSpPr>
          <p:nvPr/>
        </p:nvSpPr>
        <p:spPr bwMode="auto">
          <a:xfrm>
            <a:off x="2137508" y="5076825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93382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Examples of r</a:t>
            </a:r>
            <a:r>
              <a:rPr lang="en-US" altLang="en-US" sz="3600" b="1" baseline="30000" dirty="0">
                <a:solidFill>
                  <a:srgbClr val="2D71C3"/>
                </a:solidFill>
                <a:latin typeface="+mj-lt"/>
              </a:rPr>
              <a:t>2 </a:t>
            </a:r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values 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sp>
        <p:nvSpPr>
          <p:cNvPr id="26629" name="Line 3"/>
          <p:cNvSpPr>
            <a:spLocks noChangeShapeType="1"/>
          </p:cNvSpPr>
          <p:nvPr/>
        </p:nvSpPr>
        <p:spPr bwMode="auto">
          <a:xfrm flipH="1">
            <a:off x="1805354" y="2352675"/>
            <a:ext cx="0" cy="144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6630" name="Line 4"/>
          <p:cNvSpPr>
            <a:spLocks noChangeShapeType="1"/>
          </p:cNvSpPr>
          <p:nvPr/>
        </p:nvSpPr>
        <p:spPr bwMode="auto">
          <a:xfrm flipH="1" flipV="1">
            <a:off x="1817078" y="2497139"/>
            <a:ext cx="3169138" cy="873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 rot="14317620">
            <a:off x="4645269" y="33930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 rot="14317620">
            <a:off x="4356100" y="30803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 rot="14317620">
            <a:off x="2105269" y="20897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 rot="14317620">
            <a:off x="2544885" y="24707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 rot="14317620">
            <a:off x="3980962" y="33089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 rot="14317620">
            <a:off x="1917700" y="27755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 rot="14317620">
            <a:off x="3482731" y="32327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 rot="14317620">
            <a:off x="2769577" y="22500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 rot="14317620">
            <a:off x="3801208" y="25548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 rot="14317620">
            <a:off x="4363915" y="27072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 rot="14317620">
            <a:off x="2357316" y="29279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 rot="14317620">
            <a:off x="3332285" y="25548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400">
              <a:latin typeface="Arial" charset="0"/>
              <a:cs typeface="Arial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 rot="14317620">
            <a:off x="2769577" y="28596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 rot="14317620">
            <a:off x="3295162" y="29279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6645" name="Text Box 19"/>
          <p:cNvSpPr txBox="1">
            <a:spLocks noChangeArrowheads="1"/>
          </p:cNvSpPr>
          <p:nvPr/>
        </p:nvSpPr>
        <p:spPr bwMode="auto">
          <a:xfrm>
            <a:off x="1580662" y="1733550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26646" name="Line 20"/>
          <p:cNvSpPr>
            <a:spLocks noChangeShapeType="1"/>
          </p:cNvSpPr>
          <p:nvPr/>
        </p:nvSpPr>
        <p:spPr bwMode="auto">
          <a:xfrm>
            <a:off x="1805354" y="3800475"/>
            <a:ext cx="290732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6647" name="Text Box 21"/>
          <p:cNvSpPr txBox="1">
            <a:spLocks noChangeArrowheads="1"/>
          </p:cNvSpPr>
          <p:nvPr/>
        </p:nvSpPr>
        <p:spPr bwMode="auto">
          <a:xfrm>
            <a:off x="4618893" y="3648075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26648" name="Line 22"/>
          <p:cNvSpPr>
            <a:spLocks noChangeShapeType="1"/>
          </p:cNvSpPr>
          <p:nvPr/>
        </p:nvSpPr>
        <p:spPr bwMode="auto">
          <a:xfrm flipH="1">
            <a:off x="1797538" y="4630738"/>
            <a:ext cx="0" cy="144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6649" name="Line 23"/>
          <p:cNvSpPr>
            <a:spLocks noChangeShapeType="1"/>
          </p:cNvSpPr>
          <p:nvPr/>
        </p:nvSpPr>
        <p:spPr bwMode="auto">
          <a:xfrm flipV="1">
            <a:off x="1817078" y="4783139"/>
            <a:ext cx="3169138" cy="873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 rot="14317620">
            <a:off x="2105269" y="56711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 rot="14317620">
            <a:off x="2105269" y="53663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 rot="14317620">
            <a:off x="4262315" y="43757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 rot="14317620">
            <a:off x="4449885" y="47567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0" name="Oval 28"/>
          <p:cNvSpPr>
            <a:spLocks noChangeArrowheads="1"/>
          </p:cNvSpPr>
          <p:nvPr/>
        </p:nvSpPr>
        <p:spPr bwMode="auto">
          <a:xfrm rot="14317620">
            <a:off x="2667977" y="55949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 rot="14317620">
            <a:off x="4262315" y="49853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 rot="14317620">
            <a:off x="3699608" y="55949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 rot="14317620">
            <a:off x="3793392" y="43757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 rot="14317620">
            <a:off x="3136900" y="45281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 rot="14317620">
            <a:off x="2011485" y="49853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auto">
          <a:xfrm rot="14317620">
            <a:off x="2292838" y="46043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 rot="14317620">
            <a:off x="2761762" y="5172686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400">
              <a:latin typeface="Arial" charset="0"/>
              <a:cs typeface="Arial" charset="0"/>
            </a:endParaRPr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auto">
          <a:xfrm rot="14317620">
            <a:off x="3793392" y="51377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 rot="14317620">
            <a:off x="3324469" y="52901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auto">
          <a:xfrm rot="14317620">
            <a:off x="3136900" y="57473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6665" name="Text Box 39"/>
          <p:cNvSpPr txBox="1">
            <a:spLocks noChangeArrowheads="1"/>
          </p:cNvSpPr>
          <p:nvPr/>
        </p:nvSpPr>
        <p:spPr bwMode="auto">
          <a:xfrm>
            <a:off x="1549401" y="4076700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26666" name="Line 40"/>
          <p:cNvSpPr>
            <a:spLocks noChangeShapeType="1"/>
          </p:cNvSpPr>
          <p:nvPr/>
        </p:nvSpPr>
        <p:spPr bwMode="auto">
          <a:xfrm>
            <a:off x="1797539" y="6078538"/>
            <a:ext cx="28135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43" name="Oval 41"/>
          <p:cNvSpPr>
            <a:spLocks noChangeArrowheads="1"/>
          </p:cNvSpPr>
          <p:nvPr/>
        </p:nvSpPr>
        <p:spPr bwMode="auto">
          <a:xfrm rot="14317620">
            <a:off x="4731238" y="52139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6668" name="Text Box 42"/>
          <p:cNvSpPr txBox="1">
            <a:spLocks noChangeArrowheads="1"/>
          </p:cNvSpPr>
          <p:nvPr/>
        </p:nvSpPr>
        <p:spPr bwMode="auto">
          <a:xfrm>
            <a:off x="4581770" y="5924550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45" name="Oval 43"/>
          <p:cNvSpPr>
            <a:spLocks noChangeArrowheads="1"/>
          </p:cNvSpPr>
          <p:nvPr/>
        </p:nvSpPr>
        <p:spPr bwMode="auto">
          <a:xfrm rot="14317620">
            <a:off x="3699608" y="48329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 rot="14317620">
            <a:off x="3512038" y="45281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7" name="Oval 45"/>
          <p:cNvSpPr>
            <a:spLocks noChangeArrowheads="1"/>
          </p:cNvSpPr>
          <p:nvPr/>
        </p:nvSpPr>
        <p:spPr bwMode="auto">
          <a:xfrm rot="14317620">
            <a:off x="2855546" y="48329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8" name="Oval 46"/>
          <p:cNvSpPr>
            <a:spLocks noChangeArrowheads="1"/>
          </p:cNvSpPr>
          <p:nvPr/>
        </p:nvSpPr>
        <p:spPr bwMode="auto">
          <a:xfrm rot="14317620">
            <a:off x="3857870" y="28517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9" name="Oval 47"/>
          <p:cNvSpPr>
            <a:spLocks noChangeArrowheads="1"/>
          </p:cNvSpPr>
          <p:nvPr/>
        </p:nvSpPr>
        <p:spPr bwMode="auto">
          <a:xfrm rot="14317620">
            <a:off x="2957146" y="25548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0" name="Oval 48"/>
          <p:cNvSpPr>
            <a:spLocks noChangeArrowheads="1"/>
          </p:cNvSpPr>
          <p:nvPr/>
        </p:nvSpPr>
        <p:spPr bwMode="auto">
          <a:xfrm rot="14317620">
            <a:off x="2957146" y="30882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1" name="Text Box 49"/>
          <p:cNvSpPr txBox="1">
            <a:spLocks noChangeArrowheads="1"/>
          </p:cNvSpPr>
          <p:nvPr/>
        </p:nvSpPr>
        <p:spPr bwMode="auto">
          <a:xfrm>
            <a:off x="5804877" y="1557338"/>
            <a:ext cx="1483098" cy="523220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cs typeface="Arial" charset="0"/>
              </a:rPr>
              <a:t>0 &lt; r</a:t>
            </a:r>
            <a:r>
              <a:rPr lang="en-US" sz="2800" baseline="30000" dirty="0">
                <a:cs typeface="Arial" charset="0"/>
              </a:rPr>
              <a:t>2</a:t>
            </a:r>
            <a:r>
              <a:rPr lang="en-US" sz="2800" dirty="0">
                <a:cs typeface="Arial" charset="0"/>
              </a:rPr>
              <a:t> &lt; 1</a:t>
            </a:r>
          </a:p>
        </p:txBody>
      </p:sp>
      <p:sp>
        <p:nvSpPr>
          <p:cNvPr id="26676" name="Text Box 50"/>
          <p:cNvSpPr txBox="1">
            <a:spLocks noChangeArrowheads="1"/>
          </p:cNvSpPr>
          <p:nvPr/>
        </p:nvSpPr>
        <p:spPr bwMode="auto">
          <a:xfrm>
            <a:off x="5697415" y="2205038"/>
            <a:ext cx="5158154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Weaker linear relationships between X and Y:  </a:t>
            </a:r>
          </a:p>
          <a:p>
            <a:endParaRPr lang="en-US" altLang="en-US" sz="2800" dirty="0">
              <a:latin typeface="+mn-lt"/>
              <a:ea typeface="Verdana" pitchFamily="34" charset="0"/>
              <a:cs typeface="Verdana" pitchFamily="34" charset="0"/>
            </a:endParaRPr>
          </a:p>
          <a:p>
            <a:endParaRPr lang="en-US" altLang="en-US" sz="2800" dirty="0">
              <a:latin typeface="+mn-lt"/>
              <a:ea typeface="Verdana" pitchFamily="34" charset="0"/>
              <a:cs typeface="Verdana" pitchFamily="34" charset="0"/>
            </a:endParaRPr>
          </a:p>
          <a:p>
            <a:endParaRPr lang="en-US" altLang="en-US" sz="2800" dirty="0">
              <a:latin typeface="+mn-lt"/>
              <a:ea typeface="Verdana" pitchFamily="34" charset="0"/>
              <a:cs typeface="Verdana" pitchFamily="34" charset="0"/>
            </a:endParaRPr>
          </a:p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Some, but not all, of the variation in Y is explained by variation in X</a:t>
            </a:r>
          </a:p>
        </p:txBody>
      </p:sp>
      <p:sp>
        <p:nvSpPr>
          <p:cNvPr id="53" name="Oval 51"/>
          <p:cNvSpPr>
            <a:spLocks noChangeArrowheads="1"/>
          </p:cNvSpPr>
          <p:nvPr/>
        </p:nvSpPr>
        <p:spPr bwMode="auto">
          <a:xfrm rot="14317620">
            <a:off x="4363915" y="53742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646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7651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Excel Output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pic>
        <p:nvPicPr>
          <p:cNvPr id="27653" name="Picture 1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916" y="1412776"/>
            <a:ext cx="9306169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547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838200" y="105878"/>
            <a:ext cx="10515600" cy="1504808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Hypothesis test within regression context: t Test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4"/>
              <p:cNvSpPr txBox="1">
                <a:spLocks noChangeArrowheads="1"/>
              </p:cNvSpPr>
              <p:nvPr/>
            </p:nvSpPr>
            <p:spPr>
              <a:xfrm>
                <a:off x="465016" y="989901"/>
                <a:ext cx="10392508" cy="4023424"/>
              </a:xfrm>
              <a:prstGeom prst="rect">
                <a:avLst/>
              </a:prstGeom>
            </p:spPr>
            <p:txBody>
              <a:bodyPr/>
              <a:lstStyle/>
              <a:p>
                <a:pPr marL="342900" indent="-3429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Verdana" pitchFamily="34" charset="0"/>
                  <a:buNone/>
                  <a:defRPr/>
                </a:pP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Under the assumptions turns out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US" sz="2800" baseline="-25000" dirty="0"/>
                      <m:t>1</m:t>
                    </m:r>
                  </m:oMath>
                </a14:m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 ~N(</a:t>
                </a:r>
                <a:r>
                  <a:rPr lang="el-GR" sz="2800" kern="0" dirty="0">
                    <a:ea typeface="Verdana" pitchFamily="34" charset="0"/>
                    <a:cs typeface="Verdana" pitchFamily="34" charset="0"/>
                  </a:rPr>
                  <a:t>β</a:t>
                </a:r>
                <a:r>
                  <a:rPr lang="en-US" sz="2800" kern="0" baseline="-25000" dirty="0">
                    <a:ea typeface="Verdana" pitchFamily="34" charset="0"/>
                    <a:cs typeface="Verdana" pitchFamily="34" charset="0"/>
                  </a:rPr>
                  <a:t>1 </a:t>
                </a: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,Var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AU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US" sz="2800" baseline="-25000" dirty="0"/>
                      <m:t>1</m:t>
                    </m:r>
                  </m:oMath>
                </a14:m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))</a:t>
                </a:r>
                <a:r>
                  <a:rPr lang="en-US" sz="2800" kern="0" baseline="-25000" dirty="0">
                    <a:ea typeface="Verdana" pitchFamily="34" charset="0"/>
                    <a:cs typeface="Verdana" pitchFamily="34" charset="0"/>
                  </a:rPr>
                  <a:t> </a:t>
                </a:r>
                <a:endParaRPr lang="en-US" sz="2800" kern="0" dirty="0">
                  <a:ea typeface="Verdana" pitchFamily="34" charset="0"/>
                  <a:cs typeface="Verdana" pitchFamily="34" charset="0"/>
                </a:endParaRPr>
              </a:p>
              <a:p>
                <a:pPr marL="342900" indent="-3429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Verdana" pitchFamily="34" charset="0"/>
                  <a:buNone/>
                  <a:defRPr/>
                </a:pP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t test for a population slope as Var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AU" sz="28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US" sz="2800" baseline="-25000" dirty="0"/>
                      <m:t>1</m:t>
                    </m:r>
                  </m:oMath>
                </a14:m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) depends on unknown </a:t>
                </a:r>
                <a:r>
                  <a:rPr lang="en-US" sz="2800" kern="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𝜎</a:t>
                </a:r>
                <a:r>
                  <a:rPr lang="en-US" sz="2800" kern="0" baseline="30000" dirty="0">
                    <a:latin typeface="Cambria Math" panose="02040503050406030204" pitchFamily="18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2</a:t>
                </a:r>
                <a:endParaRPr lang="en-US" sz="2800" kern="0" dirty="0">
                  <a:ea typeface="Verdana" pitchFamily="34" charset="0"/>
                  <a:cs typeface="Verdana" pitchFamily="34" charset="0"/>
                </a:endParaRPr>
              </a:p>
              <a:p>
                <a:pPr marL="342900" indent="-3429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pitchFamily="34" charset="0"/>
                  <a:buChar char="•"/>
                  <a:defRPr/>
                </a:pP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Is there a linear relationship between X and Y?</a:t>
                </a:r>
              </a:p>
              <a:p>
                <a:pPr marL="342900" indent="-3429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Verdana" pitchFamily="34" charset="0"/>
                  <a:buNone/>
                  <a:defRPr/>
                </a:pP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Null and alternative hypotheses:</a:t>
                </a:r>
              </a:p>
              <a:p>
                <a:pPr marL="358775" lvl="1" indent="-244475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charset="0"/>
                  <a:buNone/>
                  <a:defRPr/>
                </a:pP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  H</a:t>
                </a:r>
                <a:r>
                  <a:rPr lang="en-US" sz="2800" kern="0" baseline="-25000" dirty="0">
                    <a:ea typeface="Verdana" pitchFamily="34" charset="0"/>
                    <a:cs typeface="Verdana" pitchFamily="34" charset="0"/>
                  </a:rPr>
                  <a:t>0</a:t>
                </a: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:  </a:t>
                </a:r>
                <a:r>
                  <a:rPr lang="el-GR" sz="2800" kern="0" dirty="0">
                    <a:ea typeface="Verdana" pitchFamily="34" charset="0"/>
                    <a:cs typeface="Verdana" pitchFamily="34" charset="0"/>
                  </a:rPr>
                  <a:t>β</a:t>
                </a:r>
                <a:r>
                  <a:rPr lang="en-US" sz="2800" kern="0" baseline="-25000" dirty="0">
                    <a:ea typeface="Verdana" pitchFamily="34" charset="0"/>
                    <a:cs typeface="Verdana" pitchFamily="34" charset="0"/>
                  </a:rPr>
                  <a:t>1</a:t>
                </a: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 = 0	 (no linear relationship)</a:t>
                </a:r>
              </a:p>
              <a:p>
                <a:pPr marL="358775" lvl="1" indent="-244475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charset="0"/>
                  <a:buNone/>
                  <a:defRPr/>
                </a:pP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  H</a:t>
                </a:r>
                <a:r>
                  <a:rPr lang="en-US" sz="2800" kern="0" baseline="-25000" dirty="0">
                    <a:ea typeface="Verdana" pitchFamily="34" charset="0"/>
                    <a:cs typeface="Verdana" pitchFamily="34" charset="0"/>
                  </a:rPr>
                  <a:t>1</a:t>
                </a: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:  </a:t>
                </a:r>
                <a:r>
                  <a:rPr lang="el-GR" sz="2800" kern="0" dirty="0">
                    <a:ea typeface="Verdana" pitchFamily="34" charset="0"/>
                    <a:cs typeface="Verdana" pitchFamily="34" charset="0"/>
                  </a:rPr>
                  <a:t>β</a:t>
                </a:r>
                <a:r>
                  <a:rPr lang="en-US" sz="2800" kern="0" baseline="-25000" dirty="0">
                    <a:ea typeface="Verdana" pitchFamily="34" charset="0"/>
                    <a:cs typeface="Verdana" pitchFamily="34" charset="0"/>
                  </a:rPr>
                  <a:t>1</a:t>
                </a: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 ≠ 0 (linear relationship does exist)</a:t>
                </a:r>
              </a:p>
              <a:p>
                <a:pPr marL="342900" indent="-342900" defTabSz="857250" eaLnBrk="0" hangingPunct="0">
                  <a:lnSpc>
                    <a:spcPct val="11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Verdana" pitchFamily="34" charset="0"/>
                  <a:buNone/>
                  <a:defRPr/>
                </a:pP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Test statistic with </a:t>
                </a:r>
                <a:r>
                  <a:rPr lang="en-US" sz="2800" kern="0" dirty="0" err="1">
                    <a:ea typeface="Verdana" pitchFamily="34" charset="0"/>
                    <a:cs typeface="Verdana" pitchFamily="34" charset="0"/>
                  </a:rPr>
                  <a:t>d.f</a:t>
                </a: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. = n-2</a:t>
                </a:r>
              </a:p>
              <a:p>
                <a:pPr marL="342900" indent="-342900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Verdana" pitchFamily="34" charset="0"/>
                  <a:buNone/>
                  <a:defRPr/>
                </a:pPr>
                <a:endParaRPr lang="en-US" sz="2800" kern="0" dirty="0">
                  <a:ea typeface="Verdana" pitchFamily="34" charset="0"/>
                  <a:cs typeface="Verdana" pitchFamily="34" charset="0"/>
                </a:endParaRPr>
              </a:p>
              <a:p>
                <a:pPr marL="358775" lvl="1" indent="-244475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charset="0"/>
                  <a:buNone/>
                  <a:defRPr/>
                </a:pP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 </a:t>
                </a:r>
              </a:p>
              <a:p>
                <a:pPr marL="358775" lvl="1" indent="-244475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Verdana" pitchFamily="34" charset="0"/>
                  <a:buChar char="•"/>
                  <a:defRPr/>
                </a:pPr>
                <a:endParaRPr lang="en-US" sz="2800" kern="0" dirty="0">
                  <a:ea typeface="Verdana" pitchFamily="34" charset="0"/>
                  <a:cs typeface="Verdana" pitchFamily="34" charset="0"/>
                </a:endParaRPr>
              </a:p>
              <a:p>
                <a:pPr marL="358775" lvl="1" indent="-244475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Verdana" pitchFamily="34" charset="0"/>
                  <a:buChar char="•"/>
                  <a:defRPr/>
                </a:pPr>
                <a:endParaRPr lang="en-US" sz="2800" kern="0" dirty="0">
                  <a:ea typeface="Verdana" pitchFamily="34" charset="0"/>
                  <a:cs typeface="Verdana" pitchFamily="34" charset="0"/>
                </a:endParaRPr>
              </a:p>
              <a:p>
                <a:pPr marL="358775" lvl="1" indent="-244475" defTabSz="857250" eaLnBrk="0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0000"/>
                  </a:spcAft>
                  <a:buSzPct val="80000"/>
                  <a:buFont typeface="Arial" charset="0"/>
                  <a:buNone/>
                  <a:defRPr/>
                </a:pP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  </a:t>
                </a:r>
              </a:p>
            </p:txBody>
          </p:sp>
        </mc:Choice>
        <mc:Fallback>
          <p:sp>
            <p:nvSpPr>
              <p:cNvPr id="6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16" y="989901"/>
                <a:ext cx="10392508" cy="4023424"/>
              </a:xfrm>
              <a:prstGeom prst="rect">
                <a:avLst/>
              </a:prstGeom>
              <a:blipFill>
                <a:blip r:embed="rId2"/>
                <a:stretch>
                  <a:fillRect l="-1173" t="-1818" b="-197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158" name="Object 2"/>
              <p:cNvSpPr txBox="1"/>
              <p:nvPr/>
            </p:nvSpPr>
            <p:spPr bwMode="auto">
              <a:xfrm>
                <a:off x="945663" y="5324826"/>
                <a:ext cx="2627922" cy="1368425"/>
              </a:xfrm>
              <a:prstGeom prst="rect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AU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US" sz="2800" baseline="-25000" dirty="0"/>
                            <m:t>1</m:t>
                          </m:r>
                          <m: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A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AU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β</m:t>
                              </m:r>
                            </m:e>
                            <m:sub>
                              <m:r>
                                <a:rPr lang="en-AU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A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AU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acc>
                                <m:accPr>
                                  <m:chr m:val="̂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acc>
                              <m:r>
                                <m:rPr>
                                  <m:nor/>
                                </m:rPr>
                                <a:rPr lang="en-US" sz="2800" baseline="-25000" dirty="0"/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AU" sz="2800" dirty="0"/>
              </a:p>
            </p:txBody>
          </p:sp>
        </mc:Choice>
        <mc:Fallback>
          <p:sp>
            <p:nvSpPr>
              <p:cNvPr id="49158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5663" y="5324826"/>
                <a:ext cx="2627922" cy="13684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>
                <a:spLocks noChangeArrowheads="1"/>
              </p:cNvSpPr>
              <p:nvPr/>
            </p:nvSpPr>
            <p:spPr bwMode="auto">
              <a:xfrm>
                <a:off x="4054231" y="4941889"/>
                <a:ext cx="6846277" cy="1220142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>
                  <a:defRPr/>
                </a:pPr>
                <a:r>
                  <a:rPr lang="en-US" sz="2400" dirty="0">
                    <a:ea typeface="Verdana" pitchFamily="34" charset="0"/>
                    <a:cs typeface="Verdana" pitchFamily="34" charset="0"/>
                  </a:rPr>
                  <a:t>Where: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baseline="-25000" dirty="0"/>
                  <a:t>1</a:t>
                </a:r>
                <a:r>
                  <a:rPr lang="en-US" sz="2400" dirty="0">
                    <a:ea typeface="Verdana" pitchFamily="34" charset="0"/>
                    <a:cs typeface="Verdana" pitchFamily="34" charset="0"/>
                  </a:rPr>
                  <a:t> = regression slope coefficient</a:t>
                </a:r>
              </a:p>
              <a:p>
                <a:pPr eaLnBrk="0" hangingPunct="0">
                  <a:defRPr/>
                </a:pPr>
                <a:r>
                  <a:rPr lang="en-US" sz="2400" dirty="0">
                    <a:ea typeface="Verdana" pitchFamily="34" charset="0"/>
                    <a:cs typeface="Verdana" pitchFamily="34" charset="0"/>
                  </a:rPr>
                  <a:t>               </a:t>
                </a:r>
                <a:r>
                  <a:rPr lang="el-GR" sz="2400" dirty="0">
                    <a:ea typeface="Verdana" pitchFamily="34" charset="0"/>
                    <a:cs typeface="Verdana" pitchFamily="34" charset="0"/>
                    <a:sym typeface="Symbol" pitchFamily="18" charset="2"/>
                  </a:rPr>
                  <a:t>β</a:t>
                </a:r>
                <a:r>
                  <a:rPr lang="en-US" sz="2400" baseline="-25000" dirty="0">
                    <a:ea typeface="Verdana" pitchFamily="34" charset="0"/>
                    <a:cs typeface="Verdana" pitchFamily="34" charset="0"/>
                    <a:sym typeface="Symbol" pitchFamily="18" charset="2"/>
                  </a:rPr>
                  <a:t>1</a:t>
                </a:r>
                <a:r>
                  <a:rPr lang="en-US" sz="2400" dirty="0">
                    <a:ea typeface="Verdana" pitchFamily="34" charset="0"/>
                    <a:cs typeface="Verdana" pitchFamily="34" charset="0"/>
                  </a:rPr>
                  <a:t> = </a:t>
                </a:r>
                <a:r>
                  <a:rPr lang="en-US" sz="2400" dirty="0" err="1">
                    <a:ea typeface="Verdana" pitchFamily="34" charset="0"/>
                    <a:cs typeface="Verdana" pitchFamily="34" charset="0"/>
                  </a:rPr>
                  <a:t>hypothesised</a:t>
                </a:r>
                <a:r>
                  <a:rPr lang="en-US" sz="2400" dirty="0">
                    <a:ea typeface="Verdana" pitchFamily="34" charset="0"/>
                    <a:cs typeface="Verdana" pitchFamily="34" charset="0"/>
                  </a:rPr>
                  <a:t> slope</a:t>
                </a:r>
              </a:p>
              <a:p>
                <a:pPr eaLnBrk="0" hangingPunct="0">
                  <a:defRPr/>
                </a:pPr>
                <a:r>
                  <a:rPr lang="en-US" sz="2400" dirty="0">
                    <a:ea typeface="Verdana" pitchFamily="34" charset="0"/>
                    <a:cs typeface="Verdana" pitchFamily="34" charset="0"/>
                  </a:rPr>
                  <a:t>               S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1400" baseline="-25000" dirty="0"/>
                  <a:t>1</a:t>
                </a:r>
                <a:r>
                  <a:rPr lang="en-US" sz="1400" dirty="0"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sz="2400" dirty="0">
                    <a:ea typeface="Verdana" pitchFamily="34" charset="0"/>
                    <a:cs typeface="Verdana" pitchFamily="34" charset="0"/>
                  </a:rPr>
                  <a:t>= standard error of the slope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54231" y="4941889"/>
                <a:ext cx="6846277" cy="1220142"/>
              </a:xfrm>
              <a:prstGeom prst="rect">
                <a:avLst/>
              </a:prstGeom>
              <a:blipFill rotWithShape="1">
                <a:blip r:embed="rId4"/>
                <a:stretch>
                  <a:fillRect l="-1336" t="-2500" b="-10500"/>
                </a:stretch>
              </a:blipFill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306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FF0000"/>
                </a:solidFill>
                <a:cs typeface="Calibri" panose="020F0502020204030204" pitchFamily="34" charset="0"/>
              </a:rPr>
              <a:t>(can ignore) </a:t>
            </a:r>
            <a:r>
              <a:rPr lang="en-US" altLang="en-US" sz="3600" b="1" dirty="0">
                <a:solidFill>
                  <a:srgbClr val="2D71C3"/>
                </a:solidFill>
                <a:cs typeface="Calibri" panose="020F0502020204030204" pitchFamily="34" charset="0"/>
              </a:rPr>
              <a:t>Hypothesis testing within regression context: Inferences About the Slope</a:t>
            </a:r>
            <a:endParaRPr lang="en-AU" altLang="en-US" sz="3600" b="1" dirty="0">
              <a:solidFill>
                <a:srgbClr val="2D71C3"/>
              </a:solidFill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570523" y="1780674"/>
                <a:ext cx="10285046" cy="4601076"/>
              </a:xfrm>
              <a:prstGeom prst="rect">
                <a:avLst/>
              </a:prstGeom>
            </p:spPr>
            <p:txBody>
              <a:bodyPr/>
              <a:lstStyle/>
              <a:p>
                <a:pPr marL="342900" indent="-342900" defTabSz="857250" eaLnBrk="0" hangingPunct="0"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The standard error of the regression slope coefficient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US" sz="2800" baseline="-25000" dirty="0"/>
                      <m:t>1</m:t>
                    </m:r>
                  </m:oMath>
                </a14:m>
                <a:r>
                  <a:rPr lang="en-US" sz="2800" kern="0" dirty="0">
                    <a:ea typeface="Verdana" pitchFamily="34" charset="0"/>
                    <a:cs typeface="Verdana" pitchFamily="34" charset="0"/>
                  </a:rPr>
                  <a:t>) is estimated by:</a:t>
                </a:r>
              </a:p>
            </p:txBody>
          </p:sp>
        </mc:Choice>
        <mc:Fallback xmlns=""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23" y="1780674"/>
                <a:ext cx="10285046" cy="4601076"/>
              </a:xfrm>
              <a:prstGeom prst="rect">
                <a:avLst/>
              </a:prstGeom>
              <a:blipFill rotWithShape="1">
                <a:blip r:embed="rId3"/>
                <a:stretch>
                  <a:fillRect l="-1245" t="-662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086" name="Object 2"/>
              <p:cNvSpPr txBox="1"/>
              <p:nvPr/>
            </p:nvSpPr>
            <p:spPr bwMode="auto">
              <a:xfrm>
                <a:off x="1426309" y="2873375"/>
                <a:ext cx="8491415" cy="1639888"/>
              </a:xfrm>
              <a:prstGeom prst="rect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US" sz="2800" baseline="-25000" dirty="0"/>
                            <m:t>1</m:t>
                          </m:r>
                        </m:sub>
                      </m:sSub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AU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AU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YX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A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A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𝑆𝑆𝑋</m:t>
                              </m:r>
                            </m:e>
                          </m:rad>
                        </m:den>
                      </m:f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AU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AU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YX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A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AU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AU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AU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AU" sz="2800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AU" sz="2800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a:rPr lang="en-AU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bar>
                                    <m:barPr>
                                      <m:pos m:val="top"/>
                                      <m:ctrlPr>
                                        <a:rPr lang="en-AU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AU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bar>
                                  <m:sSup>
                                    <m:sSupPr>
                                      <m:ctrlPr>
                                        <a:rPr lang="en-AU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AU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AU" sz="2800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</m:den>
                      </m:f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46086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26309" y="2873375"/>
                <a:ext cx="8491415" cy="163988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59154" y="4721226"/>
            <a:ext cx="11080261" cy="182447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cs typeface="Arial" charset="0"/>
              </a:rPr>
              <a:t>where:</a:t>
            </a:r>
          </a:p>
          <a:p>
            <a:pPr eaLnBrk="0" hangingPunct="0">
              <a:lnSpc>
                <a:spcPct val="160000"/>
              </a:lnSpc>
              <a:defRPr/>
            </a:pPr>
            <a:r>
              <a:rPr lang="en-US" sz="2800" dirty="0">
                <a:cs typeface="Arial" charset="0"/>
              </a:rPr>
              <a:t>                =  Estimate of the standard error of the least squares slope </a:t>
            </a:r>
          </a:p>
          <a:p>
            <a:pPr eaLnBrk="0" hangingPunct="0">
              <a:lnSpc>
                <a:spcPct val="160000"/>
              </a:lnSpc>
              <a:defRPr/>
            </a:pPr>
            <a:r>
              <a:rPr lang="en-US" sz="2800" dirty="0">
                <a:cs typeface="Arial" charset="0"/>
              </a:rPr>
              <a:t>                                  =  Standard error of the estimate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088" name="Object 3"/>
              <p:cNvSpPr txBox="1"/>
              <p:nvPr/>
            </p:nvSpPr>
            <p:spPr bwMode="auto">
              <a:xfrm>
                <a:off x="1035540" y="5322013"/>
                <a:ext cx="781538" cy="56515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US" sz="2400" baseline="-25000" dirty="0"/>
                            <m:t>1</m:t>
                          </m:r>
                        </m:sub>
                      </m:sSub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46088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5540" y="5322013"/>
                <a:ext cx="781538" cy="565150"/>
              </a:xfrm>
              <a:prstGeom prst="rect">
                <a:avLst/>
              </a:prstGeom>
              <a:blipFill rotWithShape="1">
                <a:blip r:embed="rId5"/>
                <a:stretch>
                  <a:fillRect l="-2344" r="-4688" b="-215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608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5466876"/>
              </p:ext>
            </p:extLst>
          </p:nvPr>
        </p:nvGraphicFramePr>
        <p:xfrm>
          <a:off x="1002324" y="5799356"/>
          <a:ext cx="2313354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9" name="Equation" r:id="rId6" imgW="888614" imgH="444307" progId="Equation.3">
                  <p:embed/>
                </p:oleObj>
              </mc:Choice>
              <mc:Fallback>
                <p:oleObj name="Equation" r:id="rId6" imgW="888614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2324" y="5799356"/>
                        <a:ext cx="2313354" cy="842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22325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FF0000"/>
                </a:solidFill>
                <a:latin typeface="+mj-lt"/>
              </a:rPr>
              <a:t>(can ignore) </a:t>
            </a:r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The Standard Error- crucial for hypothesis testing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09954" y="1484314"/>
            <a:ext cx="10462846" cy="1512887"/>
          </a:xfrm>
          <a:prstGeom prst="rect">
            <a:avLst/>
          </a:prstGeom>
        </p:spPr>
        <p:txBody>
          <a:bodyPr/>
          <a:lstStyle/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The standard deviation of the variation of observations around the regression line is estimated by</a:t>
            </a:r>
          </a:p>
        </p:txBody>
      </p:sp>
      <p:graphicFrame>
        <p:nvGraphicFramePr>
          <p:cNvPr id="286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045850"/>
              </p:ext>
            </p:extLst>
          </p:nvPr>
        </p:nvGraphicFramePr>
        <p:xfrm>
          <a:off x="1510324" y="2512725"/>
          <a:ext cx="7123723" cy="176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3" name="Equation" r:id="rId3" imgW="1866900" imgH="647700" progId="Equation.3">
                  <p:embed/>
                </p:oleObj>
              </mc:Choice>
              <mc:Fallback>
                <p:oleObj name="Equation" r:id="rId3" imgW="1866900" imgH="647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0324" y="2512725"/>
                        <a:ext cx="7123723" cy="1766888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Rectangle 6"/>
          <p:cNvSpPr>
            <a:spLocks noChangeArrowheads="1"/>
          </p:cNvSpPr>
          <p:nvPr/>
        </p:nvSpPr>
        <p:spPr bwMode="auto">
          <a:xfrm>
            <a:off x="1365740" y="4400550"/>
            <a:ext cx="712176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Where:</a:t>
            </a:r>
          </a:p>
          <a:p>
            <a:endParaRPr lang="en-US" altLang="en-US" sz="2800" dirty="0">
              <a:latin typeface="+mn-lt"/>
              <a:ea typeface="Verdana" pitchFamily="34" charset="0"/>
              <a:cs typeface="Verdana" pitchFamily="34" charset="0"/>
            </a:endParaRPr>
          </a:p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	 SSE  = error sum of squares</a:t>
            </a:r>
          </a:p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	      n = sample size</a:t>
            </a:r>
          </a:p>
        </p:txBody>
      </p:sp>
    </p:spTree>
    <p:extLst>
      <p:ext uri="{BB962C8B-B14F-4D97-AF65-F5344CB8AC3E}">
        <p14:creationId xmlns:p14="http://schemas.microsoft.com/office/powerpoint/2010/main" val="1001417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9157"/>
          </a:xfrm>
        </p:spPr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D71C3"/>
                </a:solidFill>
                <a:latin typeface="+mj-lt"/>
              </a:rPr>
              <a:t>Excel Output</a:t>
            </a:r>
          </a:p>
        </p:txBody>
      </p:sp>
      <p:pic>
        <p:nvPicPr>
          <p:cNvPr id="29701" name="Picture 1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1" y="1341439"/>
            <a:ext cx="921629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03345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0913"/>
          </a:xfrm>
        </p:spPr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D71C3"/>
                </a:solidFill>
                <a:latin typeface="+mj-lt"/>
              </a:rPr>
              <a:t>Excel Output</a:t>
            </a:r>
          </a:p>
        </p:txBody>
      </p:sp>
      <p:pic>
        <p:nvPicPr>
          <p:cNvPr id="47109" name="Picture 1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1287350"/>
            <a:ext cx="9394092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652875" y="2332864"/>
                <a:ext cx="4434402" cy="952120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4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4800" b="0" i="1" smtClean="0">
                              <a:latin typeface="Cambria Math"/>
                            </a:rPr>
                            <m:t>𝑆</m:t>
                          </m:r>
                        </m:e>
                        <m:sub>
                          <m:acc>
                            <m:accPr>
                              <m:chr m:val="̂"/>
                              <m:ctrlPr>
                                <a:rPr lang="en-AU" sz="4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AU" sz="48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AU" sz="4800" b="0" i="1" smtClean="0">
                                      <a:latin typeface="Cambria Math"/>
                                      <a:ea typeface="Cambria Math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AU" sz="48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</m:sub>
                      </m:sSub>
                      <m:r>
                        <a:rPr lang="en-AU" sz="4800" b="0" i="1" smtClean="0">
                          <a:latin typeface="Cambria Math"/>
                        </a:rPr>
                        <m:t>=0.03297</m:t>
                      </m:r>
                    </m:oMath>
                  </m:oMathPara>
                </a14:m>
                <a:endParaRPr lang="en-AU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875" y="2332864"/>
                <a:ext cx="4434402" cy="9521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483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504384" y="233391"/>
            <a:ext cx="11164430" cy="741635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Inference about the Slope: t Test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905001" y="2205039"/>
            <a:ext cx="1862015" cy="8654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lIns="90488" tIns="44450" rIns="90488" bIns="44450"/>
          <a:lstStyle/>
          <a:p>
            <a:pPr marL="342900" indent="-3429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400" kern="0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400" kern="0" dirty="0">
                <a:ea typeface="Verdana" pitchFamily="34" charset="0"/>
                <a:cs typeface="Verdana" pitchFamily="34" charset="0"/>
              </a:rPr>
              <a:t>β</a:t>
            </a:r>
            <a:r>
              <a:rPr lang="en-US" sz="2400" kern="0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 = 0</a:t>
            </a:r>
          </a:p>
          <a:p>
            <a:pPr marL="342900" indent="-342900" defTabSz="857250" eaLnBrk="0" hangingPunct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400" kern="0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400" kern="0" dirty="0">
                <a:ea typeface="Verdana" pitchFamily="34" charset="0"/>
                <a:cs typeface="Verdana" pitchFamily="34" charset="0"/>
              </a:rPr>
              <a:t>β</a:t>
            </a:r>
            <a:r>
              <a:rPr lang="en-US" sz="2400" kern="0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 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≠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 0</a:t>
            </a:r>
          </a:p>
        </p:txBody>
      </p:sp>
      <p:graphicFrame>
        <p:nvGraphicFramePr>
          <p:cNvPr id="6" name="Group 47"/>
          <p:cNvGraphicFramePr>
            <a:graphicFrameLocks noGrp="1"/>
          </p:cNvGraphicFramePr>
          <p:nvPr/>
        </p:nvGraphicFramePr>
        <p:xfrm>
          <a:off x="1905001" y="3213101"/>
          <a:ext cx="8772769" cy="1570037"/>
        </p:xfrm>
        <a:graphic>
          <a:graphicData uri="http://schemas.openxmlformats.org/drawingml/2006/table">
            <a:tbl>
              <a:tblPr/>
              <a:tblGrid>
                <a:gridCol w="1940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8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5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7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9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723">
                <a:tc>
                  <a:txBody>
                    <a:bodyPr/>
                    <a:lstStyle/>
                    <a:p>
                      <a:pPr marL="0" marR="0" lvl="0" indent="0" algn="ct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Coefficients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Standard Error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t Stat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P-value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91">
                <a:tc>
                  <a:txBody>
                    <a:bodyPr/>
                    <a:lstStyle/>
                    <a:p>
                      <a:pPr marL="0" marR="0" lvl="0" indent="0" algn="l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Intercept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98.24833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58.03348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1.69296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0.12892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723">
                <a:tc>
                  <a:txBody>
                    <a:bodyPr/>
                    <a:lstStyle/>
                    <a:p>
                      <a:pPr marL="0" marR="0" lvl="0" indent="0" algn="l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Number of customers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0.10977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0.03297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3.32938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0.01039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charset="0"/>
                      </a:endParaRPr>
                    </a:p>
                  </a:txBody>
                  <a:tcPr marL="112542" marR="112542" marT="45729" marB="45729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Oval 31"/>
          <p:cNvSpPr>
            <a:spLocks noChangeArrowheads="1"/>
          </p:cNvSpPr>
          <p:nvPr/>
        </p:nvSpPr>
        <p:spPr bwMode="auto">
          <a:xfrm>
            <a:off x="4492260" y="4419600"/>
            <a:ext cx="1359877" cy="3048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" name="Oval 32"/>
          <p:cNvSpPr>
            <a:spLocks noChangeArrowheads="1"/>
          </p:cNvSpPr>
          <p:nvPr/>
        </p:nvSpPr>
        <p:spPr bwMode="auto">
          <a:xfrm>
            <a:off x="6664938" y="4437064"/>
            <a:ext cx="1283676" cy="33337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" name="Line 34"/>
          <p:cNvSpPr>
            <a:spLocks noChangeShapeType="1"/>
          </p:cNvSpPr>
          <p:nvPr/>
        </p:nvSpPr>
        <p:spPr bwMode="auto">
          <a:xfrm>
            <a:off x="4138613" y="2997200"/>
            <a:ext cx="619370" cy="14398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" name="Line 35"/>
          <p:cNvSpPr>
            <a:spLocks noChangeShapeType="1"/>
          </p:cNvSpPr>
          <p:nvPr/>
        </p:nvSpPr>
        <p:spPr bwMode="auto">
          <a:xfrm>
            <a:off x="6086599" y="2997200"/>
            <a:ext cx="619369" cy="14398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0212" name="Line 36"/>
          <p:cNvSpPr>
            <a:spLocks noChangeShapeType="1"/>
          </p:cNvSpPr>
          <p:nvPr/>
        </p:nvSpPr>
        <p:spPr bwMode="auto">
          <a:xfrm flipV="1">
            <a:off x="8639908" y="4797425"/>
            <a:ext cx="0" cy="3556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213" name="Object 2"/>
              <p:cNvSpPr txBox="1"/>
              <p:nvPr/>
            </p:nvSpPr>
            <p:spPr bwMode="auto">
              <a:xfrm>
                <a:off x="5627078" y="2463800"/>
                <a:ext cx="654539" cy="533400"/>
              </a:xfrm>
              <a:prstGeom prst="rect">
                <a:avLst/>
              </a:prstGeom>
              <a:solidFill>
                <a:srgbClr val="FF9999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b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US" sz="2400" baseline="-25000" dirty="0"/>
                            <m:t>1</m:t>
                          </m:r>
                        </m:sub>
                      </m:sSub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50213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463800"/>
                <a:ext cx="531813" cy="533400"/>
              </a:xfrm>
              <a:prstGeom prst="rect">
                <a:avLst/>
              </a:prstGeom>
              <a:blipFill>
                <a:blip r:embed="rId3"/>
                <a:stretch>
                  <a:fillRect l="-1111" r="-20000" b="-5495"/>
                </a:stretch>
              </a:blip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38"/>
              <p:cNvSpPr txBox="1">
                <a:spLocks noChangeArrowheads="1"/>
              </p:cNvSpPr>
              <p:nvPr/>
            </p:nvSpPr>
            <p:spPr bwMode="auto">
              <a:xfrm>
                <a:off x="3854939" y="2520950"/>
                <a:ext cx="656492" cy="481670"/>
              </a:xfrm>
              <a:prstGeom prst="rect">
                <a:avLst/>
              </a:prstGeom>
              <a:solidFill>
                <a:schemeClr val="accent5"/>
              </a:solid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baseline="-25000" dirty="0"/>
                  <a:t>1</a:t>
                </a:r>
                <a:endParaRPr lang="en-US" sz="2400" baseline="-25000" dirty="0"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" name="Text 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2138" y="2520950"/>
                <a:ext cx="533400" cy="481670"/>
              </a:xfrm>
              <a:prstGeom prst="rect">
                <a:avLst/>
              </a:prstGeom>
              <a:blipFill>
                <a:blip r:embed="rId4"/>
                <a:stretch>
                  <a:fillRect b="-23171"/>
                </a:stretch>
              </a:blipFill>
              <a:ln w="19050" algn="ctr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215" name="Object 3"/>
              <p:cNvSpPr txBox="1"/>
              <p:nvPr/>
            </p:nvSpPr>
            <p:spPr bwMode="auto">
              <a:xfrm>
                <a:off x="2702170" y="5157789"/>
                <a:ext cx="6775938" cy="1063625"/>
              </a:xfrm>
              <a:prstGeom prst="rect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AU" sz="240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US" sz="2400" baseline="-25000" dirty="0"/>
                            <m:t>1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AU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β</m:t>
                              </m:r>
                            </m:e>
                            <m:sub>
                              <m:r>
                                <a:rPr lang="en-AU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AU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</m:acc>
                              <m:r>
                                <m:rPr>
                                  <m:nor/>
                                </m:rPr>
                                <a:rPr lang="en-US" sz="2400" baseline="-25000" dirty="0"/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10977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03297</m:t>
                          </m:r>
                        </m:den>
                      </m:f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32938</m:t>
                      </m:r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50215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95513" y="5157788"/>
                <a:ext cx="5505450" cy="106362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0216" name="Object 4"/>
          <p:cNvGraphicFramePr>
            <a:graphicFrameLocks noChangeAspect="1"/>
          </p:cNvGraphicFramePr>
          <p:nvPr/>
        </p:nvGraphicFramePr>
        <p:xfrm>
          <a:off x="1817078" y="1531939"/>
          <a:ext cx="6203462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7" name="Equation" r:id="rId6" imgW="2667000" imgH="203200" progId="Equation.3">
                  <p:embed/>
                </p:oleObj>
              </mc:Choice>
              <mc:Fallback>
                <p:oleObj name="Equation" r:id="rId6" imgW="2667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7078" y="1531939"/>
                        <a:ext cx="6203462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17" name="Rectangle 50"/>
          <p:cNvSpPr>
            <a:spLocks noChangeArrowheads="1"/>
          </p:cNvSpPr>
          <p:nvPr/>
        </p:nvSpPr>
        <p:spPr bwMode="auto">
          <a:xfrm>
            <a:off x="8333154" y="930275"/>
            <a:ext cx="2540000" cy="193642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>
                <a:latin typeface="+mn-lt"/>
                <a:ea typeface="Verdana" pitchFamily="34" charset="0"/>
                <a:cs typeface="Verdana" pitchFamily="34" charset="0"/>
              </a:rPr>
              <a:t>The slope of this model is 0.1098 </a:t>
            </a:r>
          </a:p>
          <a:p>
            <a:r>
              <a:rPr lang="en-US" altLang="en-US" sz="2400" dirty="0">
                <a:latin typeface="+mn-lt"/>
                <a:ea typeface="Verdana" pitchFamily="34" charset="0"/>
                <a:cs typeface="Verdana" pitchFamily="34" charset="0"/>
              </a:rPr>
              <a:t>Does number of customers affect weekly sales?</a:t>
            </a:r>
          </a:p>
        </p:txBody>
      </p:sp>
      <p:sp>
        <p:nvSpPr>
          <p:cNvPr id="50218" name="Freeform 51"/>
          <p:cNvSpPr>
            <a:spLocks/>
          </p:cNvSpPr>
          <p:nvPr/>
        </p:nvSpPr>
        <p:spPr bwMode="auto">
          <a:xfrm>
            <a:off x="2348523" y="1446214"/>
            <a:ext cx="773723" cy="85725"/>
          </a:xfrm>
          <a:custGeom>
            <a:avLst/>
            <a:gdLst>
              <a:gd name="T0" fmla="*/ 0 w 396"/>
              <a:gd name="T1" fmla="*/ 2147483647 h 54"/>
              <a:gd name="T2" fmla="*/ 2147483647 w 396"/>
              <a:gd name="T3" fmla="*/ 0 h 54"/>
              <a:gd name="T4" fmla="*/ 2147483647 w 396"/>
              <a:gd name="T5" fmla="*/ 2147483647 h 54"/>
              <a:gd name="T6" fmla="*/ 0 60000 65536"/>
              <a:gd name="T7" fmla="*/ 0 60000 65536"/>
              <a:gd name="T8" fmla="*/ 0 60000 65536"/>
              <a:gd name="T9" fmla="*/ 0 w 396"/>
              <a:gd name="T10" fmla="*/ 0 h 54"/>
              <a:gd name="T11" fmla="*/ 396 w 396"/>
              <a:gd name="T12" fmla="*/ 54 h 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6" h="54">
                <a:moveTo>
                  <a:pt x="0" y="48"/>
                </a:moveTo>
                <a:lnTo>
                  <a:pt x="204" y="0"/>
                </a:lnTo>
                <a:lnTo>
                  <a:pt x="396" y="54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" name="Rectangle 1"/>
          <p:cNvSpPr/>
          <p:nvPr/>
        </p:nvSpPr>
        <p:spPr>
          <a:xfrm>
            <a:off x="697174" y="930275"/>
            <a:ext cx="15495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Example: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7231188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86507" y="558801"/>
            <a:ext cx="11164430" cy="371475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Inferences about the Slope: t</a:t>
            </a:r>
            <a:r>
              <a:rPr lang="en-US" altLang="en-US" sz="3600" b="1" i="1" dirty="0">
                <a:solidFill>
                  <a:srgbClr val="2D71C3"/>
                </a:solidFill>
                <a:latin typeface="+mj-lt"/>
              </a:rPr>
              <a:t> </a:t>
            </a:r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Test </a:t>
            </a:r>
            <a:endParaRPr lang="en-AU" altLang="en-US" sz="3600" dirty="0">
              <a:solidFill>
                <a:srgbClr val="2D71C3"/>
              </a:solidFill>
              <a:latin typeface="+mj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905001" y="2060576"/>
            <a:ext cx="2303584" cy="1152525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</a:ln>
        </p:spPr>
        <p:txBody>
          <a:bodyPr lIns="90488" tIns="44450" rIns="90488" bIns="44450"/>
          <a:lstStyle/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  <a:defRPr/>
            </a:pPr>
            <a:r>
              <a:rPr lang="en-US" sz="2400" kern="0" dirty="0"/>
              <a:t>H</a:t>
            </a:r>
            <a:r>
              <a:rPr lang="en-US" sz="2400" kern="0" baseline="-25000" dirty="0"/>
              <a:t>0</a:t>
            </a:r>
            <a:r>
              <a:rPr lang="en-US" sz="2400" kern="0" dirty="0"/>
              <a:t>: </a:t>
            </a:r>
            <a:r>
              <a:rPr lang="el-GR" sz="2400" kern="0" dirty="0">
                <a:cs typeface="Arial" charset="0"/>
              </a:rPr>
              <a:t>β</a:t>
            </a:r>
            <a:r>
              <a:rPr lang="en-US" sz="2400" kern="0" baseline="-25000" dirty="0"/>
              <a:t>1</a:t>
            </a:r>
            <a:r>
              <a:rPr lang="en-US" sz="2400" kern="0" dirty="0"/>
              <a:t> = 0</a:t>
            </a:r>
          </a:p>
          <a:p>
            <a:pPr marL="342900" indent="-342900"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  <a:defRPr/>
            </a:pPr>
            <a:r>
              <a:rPr lang="en-US" sz="2400" kern="0" dirty="0"/>
              <a:t>H</a:t>
            </a:r>
            <a:r>
              <a:rPr lang="en-US" sz="2400" kern="0" baseline="-25000" dirty="0"/>
              <a:t>1</a:t>
            </a:r>
            <a:r>
              <a:rPr lang="en-US" sz="2400" kern="0" dirty="0"/>
              <a:t>: </a:t>
            </a:r>
            <a:r>
              <a:rPr lang="el-GR" sz="2400" kern="0" dirty="0">
                <a:cs typeface="Arial" charset="0"/>
              </a:rPr>
              <a:t>β</a:t>
            </a:r>
            <a:r>
              <a:rPr lang="en-US" sz="2400" kern="0" baseline="-25000" dirty="0"/>
              <a:t>1</a:t>
            </a:r>
            <a:r>
              <a:rPr lang="en-US" sz="2400" kern="0" dirty="0"/>
              <a:t> ≠ 0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474308" y="2060576"/>
            <a:ext cx="6602047" cy="1152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Test Statistic:  t = 3.329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T critical = +/- 2.3060 (from t tables)</a:t>
            </a:r>
          </a:p>
        </p:txBody>
      </p:sp>
      <p:sp>
        <p:nvSpPr>
          <p:cNvPr id="7" name="Rectangle 41"/>
          <p:cNvSpPr>
            <a:spLocks noChangeArrowheads="1"/>
          </p:cNvSpPr>
          <p:nvPr/>
        </p:nvSpPr>
        <p:spPr bwMode="auto">
          <a:xfrm>
            <a:off x="7553570" y="3051175"/>
            <a:ext cx="3989754" cy="183742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5000"/>
              </a:lnSpc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</a:rPr>
              <a:t>Decision: 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Reject H</a:t>
            </a:r>
            <a:r>
              <a:rPr lang="en-US" sz="2400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 </a:t>
            </a:r>
          </a:p>
          <a:p>
            <a:pPr eaLnBrk="0" hangingPunct="0">
              <a:lnSpc>
                <a:spcPct val="105000"/>
              </a:lnSpc>
              <a:defRPr/>
            </a:pPr>
            <a:endParaRPr lang="en-US" sz="1200" b="1" dirty="0">
              <a:ea typeface="Verdana" pitchFamily="34" charset="0"/>
              <a:cs typeface="Verdana" pitchFamily="34" charset="0"/>
            </a:endParaRPr>
          </a:p>
          <a:p>
            <a:pPr eaLnBrk="0" hangingPunct="0">
              <a:lnSpc>
                <a:spcPct val="105000"/>
              </a:lnSpc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</a:rPr>
              <a:t>Conclusion:  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There is sufficient evidence that number of customers affects weekly sales </a:t>
            </a:r>
          </a:p>
        </p:txBody>
      </p:sp>
      <p:sp>
        <p:nvSpPr>
          <p:cNvPr id="10" name="Text Box 44"/>
          <p:cNvSpPr txBox="1">
            <a:spLocks noChangeArrowheads="1"/>
          </p:cNvSpPr>
          <p:nvPr/>
        </p:nvSpPr>
        <p:spPr bwMode="auto">
          <a:xfrm>
            <a:off x="6754447" y="5167313"/>
            <a:ext cx="1911685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Reject H</a:t>
            </a:r>
            <a:r>
              <a:rPr lang="en-US" sz="2400" baseline="-25000" dirty="0"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11" name="Text Box 45"/>
          <p:cNvSpPr txBox="1">
            <a:spLocks noChangeArrowheads="1"/>
          </p:cNvSpPr>
          <p:nvPr/>
        </p:nvSpPr>
        <p:spPr bwMode="auto">
          <a:xfrm>
            <a:off x="381001" y="5156200"/>
            <a:ext cx="1895231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Reject H</a:t>
            </a:r>
            <a:r>
              <a:rPr lang="en-US" sz="2400" baseline="-25000" dirty="0"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5085862" y="4465639"/>
            <a:ext cx="1047262" cy="561975"/>
          </a:xfrm>
          <a:custGeom>
            <a:avLst/>
            <a:gdLst/>
            <a:ahLst/>
            <a:cxnLst>
              <a:cxn ang="0">
                <a:pos x="536" y="351"/>
              </a:cxn>
              <a:cxn ang="0">
                <a:pos x="535" y="312"/>
              </a:cxn>
              <a:cxn ang="0">
                <a:pos x="315" y="273"/>
              </a:cxn>
              <a:cxn ang="0">
                <a:pos x="188" y="208"/>
              </a:cxn>
              <a:cxn ang="0">
                <a:pos x="117" y="153"/>
              </a:cxn>
              <a:cxn ang="0">
                <a:pos x="3" y="0"/>
              </a:cxn>
              <a:cxn ang="0">
                <a:pos x="0" y="354"/>
              </a:cxn>
              <a:cxn ang="0">
                <a:pos x="527" y="351"/>
              </a:cxn>
              <a:cxn ang="0">
                <a:pos x="527" y="347"/>
              </a:cxn>
            </a:cxnLst>
            <a:rect l="0" t="0" r="r" b="b"/>
            <a:pathLst>
              <a:path w="536" h="354">
                <a:moveTo>
                  <a:pt x="536" y="351"/>
                </a:moveTo>
                <a:lnTo>
                  <a:pt x="535" y="312"/>
                </a:lnTo>
                <a:lnTo>
                  <a:pt x="315" y="273"/>
                </a:lnTo>
                <a:lnTo>
                  <a:pt x="188" y="208"/>
                </a:lnTo>
                <a:lnTo>
                  <a:pt x="117" y="153"/>
                </a:lnTo>
                <a:lnTo>
                  <a:pt x="3" y="0"/>
                </a:lnTo>
                <a:lnTo>
                  <a:pt x="0" y="354"/>
                </a:lnTo>
                <a:lnTo>
                  <a:pt x="527" y="351"/>
                </a:lnTo>
                <a:lnTo>
                  <a:pt x="527" y="34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13" name="Freeform 47"/>
          <p:cNvSpPr>
            <a:spLocks/>
          </p:cNvSpPr>
          <p:nvPr/>
        </p:nvSpPr>
        <p:spPr bwMode="auto">
          <a:xfrm>
            <a:off x="2258647" y="4532313"/>
            <a:ext cx="1051169" cy="495300"/>
          </a:xfrm>
          <a:custGeom>
            <a:avLst/>
            <a:gdLst/>
            <a:ahLst/>
            <a:cxnLst>
              <a:cxn ang="0">
                <a:pos x="0" y="312"/>
              </a:cxn>
              <a:cxn ang="0">
                <a:pos x="0" y="267"/>
              </a:cxn>
              <a:cxn ang="0">
                <a:pos x="219" y="235"/>
              </a:cxn>
              <a:cxn ang="0">
                <a:pos x="330" y="190"/>
              </a:cxn>
              <a:cxn ang="0">
                <a:pos x="403" y="141"/>
              </a:cxn>
              <a:cxn ang="0">
                <a:pos x="537" y="0"/>
              </a:cxn>
              <a:cxn ang="0">
                <a:pos x="538" y="309"/>
              </a:cxn>
              <a:cxn ang="0">
                <a:pos x="18" y="309"/>
              </a:cxn>
              <a:cxn ang="0">
                <a:pos x="18" y="305"/>
              </a:cxn>
            </a:cxnLst>
            <a:rect l="0" t="0" r="r" b="b"/>
            <a:pathLst>
              <a:path w="538" h="312">
                <a:moveTo>
                  <a:pt x="0" y="312"/>
                </a:moveTo>
                <a:lnTo>
                  <a:pt x="0" y="267"/>
                </a:lnTo>
                <a:lnTo>
                  <a:pt x="219" y="235"/>
                </a:lnTo>
                <a:lnTo>
                  <a:pt x="330" y="190"/>
                </a:lnTo>
                <a:lnTo>
                  <a:pt x="403" y="141"/>
                </a:lnTo>
                <a:lnTo>
                  <a:pt x="537" y="0"/>
                </a:lnTo>
                <a:lnTo>
                  <a:pt x="538" y="309"/>
                </a:lnTo>
                <a:lnTo>
                  <a:pt x="18" y="309"/>
                </a:lnTo>
                <a:lnTo>
                  <a:pt x="18" y="305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14" name="Freeform 48"/>
          <p:cNvSpPr>
            <a:spLocks/>
          </p:cNvSpPr>
          <p:nvPr/>
        </p:nvSpPr>
        <p:spPr bwMode="auto">
          <a:xfrm>
            <a:off x="2278185" y="3652838"/>
            <a:ext cx="1969477" cy="1295400"/>
          </a:xfrm>
          <a:custGeom>
            <a:avLst/>
            <a:gdLst/>
            <a:ahLst/>
            <a:cxnLst>
              <a:cxn ang="0">
                <a:pos x="0" y="575"/>
              </a:cxn>
              <a:cxn ang="0">
                <a:pos x="63" y="570"/>
              </a:cxn>
              <a:cxn ang="0">
                <a:pos x="95" y="562"/>
              </a:cxn>
              <a:cxn ang="0">
                <a:pos x="127" y="553"/>
              </a:cxn>
              <a:cxn ang="0">
                <a:pos x="158" y="540"/>
              </a:cxn>
              <a:cxn ang="0">
                <a:pos x="190" y="521"/>
              </a:cxn>
              <a:cxn ang="0">
                <a:pos x="222" y="498"/>
              </a:cxn>
              <a:cxn ang="0">
                <a:pos x="284" y="432"/>
              </a:cxn>
              <a:cxn ang="0">
                <a:pos x="347" y="338"/>
              </a:cxn>
              <a:cxn ang="0">
                <a:pos x="410" y="224"/>
              </a:cxn>
              <a:cxn ang="0">
                <a:pos x="441" y="167"/>
              </a:cxn>
              <a:cxn ang="0">
                <a:pos x="473" y="114"/>
              </a:cxn>
              <a:cxn ang="0">
                <a:pos x="505" y="67"/>
              </a:cxn>
              <a:cxn ang="0">
                <a:pos x="535" y="31"/>
              </a:cxn>
              <a:cxn ang="0">
                <a:pos x="567" y="8"/>
              </a:cxn>
              <a:cxn ang="0">
                <a:pos x="599" y="0"/>
              </a:cxn>
            </a:cxnLst>
            <a:rect l="0" t="0" r="r" b="b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15" name="Freeform 49"/>
          <p:cNvSpPr>
            <a:spLocks/>
          </p:cNvSpPr>
          <p:nvPr/>
        </p:nvSpPr>
        <p:spPr bwMode="auto">
          <a:xfrm>
            <a:off x="4247662" y="3652838"/>
            <a:ext cx="1875692" cy="1295400"/>
          </a:xfrm>
          <a:custGeom>
            <a:avLst/>
            <a:gdLst/>
            <a:ahLst/>
            <a:cxnLst>
              <a:cxn ang="0">
                <a:pos x="575" y="575"/>
              </a:cxn>
              <a:cxn ang="0">
                <a:pos x="515" y="570"/>
              </a:cxn>
              <a:cxn ang="0">
                <a:pos x="484" y="562"/>
              </a:cxn>
              <a:cxn ang="0">
                <a:pos x="455" y="553"/>
              </a:cxn>
              <a:cxn ang="0">
                <a:pos x="424" y="540"/>
              </a:cxn>
              <a:cxn ang="0">
                <a:pos x="393" y="521"/>
              </a:cxn>
              <a:cxn ang="0">
                <a:pos x="364" y="498"/>
              </a:cxn>
              <a:cxn ang="0">
                <a:pos x="303" y="432"/>
              </a:cxn>
              <a:cxn ang="0">
                <a:pos x="242" y="338"/>
              </a:cxn>
              <a:cxn ang="0">
                <a:pos x="182" y="224"/>
              </a:cxn>
              <a:cxn ang="0">
                <a:pos x="151" y="167"/>
              </a:cxn>
              <a:cxn ang="0">
                <a:pos x="120" y="114"/>
              </a:cxn>
              <a:cxn ang="0">
                <a:pos x="91" y="67"/>
              </a:cxn>
              <a:cxn ang="0">
                <a:pos x="60" y="31"/>
              </a:cxn>
              <a:cxn ang="0">
                <a:pos x="30" y="8"/>
              </a:cxn>
              <a:cxn ang="0">
                <a:pos x="0" y="0"/>
              </a:cxn>
            </a:cxnLst>
            <a:rect l="0" t="0" r="r" b="b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16" name="Line 50"/>
          <p:cNvSpPr>
            <a:spLocks noChangeShapeType="1"/>
          </p:cNvSpPr>
          <p:nvPr/>
        </p:nvSpPr>
        <p:spPr bwMode="auto">
          <a:xfrm>
            <a:off x="2184400" y="5024438"/>
            <a:ext cx="3938954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17" name="Line 51"/>
          <p:cNvSpPr>
            <a:spLocks noChangeShapeType="1"/>
          </p:cNvSpPr>
          <p:nvPr/>
        </p:nvSpPr>
        <p:spPr bwMode="auto">
          <a:xfrm>
            <a:off x="2840892" y="4491038"/>
            <a:ext cx="281354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18" name="Rectangle 52"/>
          <p:cNvSpPr>
            <a:spLocks noChangeArrowheads="1"/>
          </p:cNvSpPr>
          <p:nvPr/>
        </p:nvSpPr>
        <p:spPr bwMode="auto">
          <a:xfrm flipH="1">
            <a:off x="1561124" y="4186239"/>
            <a:ext cx="1842476" cy="4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cs typeface="Arial" charset="0"/>
                <a:sym typeface="Symbol" pitchFamily="18" charset="2"/>
              </a:rPr>
              <a:t></a:t>
            </a:r>
            <a:r>
              <a:rPr lang="en-US" sz="2400" dirty="0">
                <a:cs typeface="Arial" charset="0"/>
              </a:rPr>
              <a:t>/2=.025</a:t>
            </a:r>
          </a:p>
        </p:txBody>
      </p:sp>
      <p:sp>
        <p:nvSpPr>
          <p:cNvPr id="19" name="Line 53"/>
          <p:cNvSpPr>
            <a:spLocks noChangeShapeType="1"/>
          </p:cNvSpPr>
          <p:nvPr/>
        </p:nvSpPr>
        <p:spPr bwMode="auto">
          <a:xfrm>
            <a:off x="4247662" y="3652838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20" name="Line 54"/>
          <p:cNvSpPr>
            <a:spLocks noChangeShapeType="1"/>
          </p:cNvSpPr>
          <p:nvPr/>
        </p:nvSpPr>
        <p:spPr bwMode="auto">
          <a:xfrm>
            <a:off x="3309815" y="5100638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21" name="Text Box 55"/>
          <p:cNvSpPr txBox="1">
            <a:spLocks noChangeArrowheads="1"/>
          </p:cNvSpPr>
          <p:nvPr/>
        </p:nvSpPr>
        <p:spPr bwMode="auto">
          <a:xfrm>
            <a:off x="2581032" y="5329238"/>
            <a:ext cx="1103922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-t</a:t>
            </a:r>
            <a:r>
              <a:rPr lang="en-US" sz="2400" baseline="-25000" dirty="0">
                <a:cs typeface="Arial" charset="0"/>
                <a:sym typeface="Symbol" pitchFamily="18" charset="2"/>
              </a:rPr>
              <a:t></a:t>
            </a:r>
            <a:r>
              <a:rPr lang="en-US" sz="2400" baseline="-25000" dirty="0">
                <a:cs typeface="Arial" charset="0"/>
              </a:rPr>
              <a:t>/2</a:t>
            </a:r>
            <a:endParaRPr lang="el-GR" sz="2400" baseline="-25000" dirty="0">
              <a:cs typeface="Arial" charset="0"/>
            </a:endParaRPr>
          </a:p>
        </p:txBody>
      </p:sp>
      <p:sp>
        <p:nvSpPr>
          <p:cNvPr id="22" name="Line 56"/>
          <p:cNvSpPr>
            <a:spLocks noChangeShapeType="1"/>
          </p:cNvSpPr>
          <p:nvPr/>
        </p:nvSpPr>
        <p:spPr bwMode="auto">
          <a:xfrm>
            <a:off x="3309815" y="5253038"/>
            <a:ext cx="178190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23" name="Text Box 57"/>
          <p:cNvSpPr txBox="1">
            <a:spLocks noChangeArrowheads="1"/>
          </p:cNvSpPr>
          <p:nvPr/>
        </p:nvSpPr>
        <p:spPr bwMode="auto">
          <a:xfrm>
            <a:off x="3145235" y="4530606"/>
            <a:ext cx="2153138" cy="36933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cs typeface="Arial" charset="0"/>
              </a:rPr>
              <a:t>Do not reject H</a:t>
            </a:r>
            <a:r>
              <a:rPr lang="en-US" baseline="-25000" dirty="0">
                <a:cs typeface="Arial" charset="0"/>
              </a:rPr>
              <a:t>0</a:t>
            </a:r>
          </a:p>
        </p:txBody>
      </p:sp>
      <p:sp>
        <p:nvSpPr>
          <p:cNvPr id="24" name="Line 58"/>
          <p:cNvSpPr>
            <a:spLocks noChangeShapeType="1"/>
          </p:cNvSpPr>
          <p:nvPr/>
        </p:nvSpPr>
        <p:spPr bwMode="auto">
          <a:xfrm>
            <a:off x="1903046" y="5253038"/>
            <a:ext cx="1406769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25" name="Text Box 59"/>
          <p:cNvSpPr txBox="1">
            <a:spLocks noChangeArrowheads="1"/>
          </p:cNvSpPr>
          <p:nvPr/>
        </p:nvSpPr>
        <p:spPr bwMode="auto">
          <a:xfrm>
            <a:off x="3995616" y="5359400"/>
            <a:ext cx="562708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0</a:t>
            </a:r>
            <a:endParaRPr lang="el-GR" sz="2400" baseline="-25000" dirty="0">
              <a:cs typeface="Arial" charset="0"/>
            </a:endParaRPr>
          </a:p>
        </p:txBody>
      </p:sp>
      <p:sp>
        <p:nvSpPr>
          <p:cNvPr id="26" name="Text Box 60"/>
          <p:cNvSpPr txBox="1">
            <a:spLocks noChangeArrowheads="1"/>
          </p:cNvSpPr>
          <p:nvPr/>
        </p:nvSpPr>
        <p:spPr bwMode="auto">
          <a:xfrm>
            <a:off x="4810369" y="5329238"/>
            <a:ext cx="890954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t</a:t>
            </a:r>
            <a:r>
              <a:rPr lang="en-US" sz="2400" baseline="-25000" dirty="0">
                <a:cs typeface="Arial" charset="0"/>
                <a:sym typeface="Symbol" pitchFamily="18" charset="2"/>
              </a:rPr>
              <a:t></a:t>
            </a:r>
            <a:r>
              <a:rPr lang="en-US" sz="2400" baseline="-25000" dirty="0">
                <a:cs typeface="Arial" charset="0"/>
              </a:rPr>
              <a:t>/2</a:t>
            </a:r>
            <a:endParaRPr lang="el-GR" sz="2400" baseline="-25000" dirty="0">
              <a:cs typeface="Arial" charset="0"/>
            </a:endParaRPr>
          </a:p>
        </p:txBody>
      </p:sp>
      <p:sp>
        <p:nvSpPr>
          <p:cNvPr id="27" name="Line 61"/>
          <p:cNvSpPr>
            <a:spLocks noChangeShapeType="1"/>
          </p:cNvSpPr>
          <p:nvPr/>
        </p:nvSpPr>
        <p:spPr bwMode="auto">
          <a:xfrm>
            <a:off x="5091723" y="5100638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28" name="Freeform 62"/>
          <p:cNvSpPr>
            <a:spLocks/>
          </p:cNvSpPr>
          <p:nvPr/>
        </p:nvSpPr>
        <p:spPr bwMode="auto">
          <a:xfrm>
            <a:off x="5279292" y="4460876"/>
            <a:ext cx="252047" cy="411163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0" y="249"/>
              </a:cxn>
            </a:cxnLst>
            <a:rect l="0" t="0" r="r" b="b"/>
            <a:pathLst>
              <a:path w="48" h="249">
                <a:moveTo>
                  <a:pt x="48" y="0"/>
                </a:moveTo>
                <a:lnTo>
                  <a:pt x="0" y="24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29" name="Rectangle 63"/>
          <p:cNvSpPr>
            <a:spLocks noChangeArrowheads="1"/>
          </p:cNvSpPr>
          <p:nvPr/>
        </p:nvSpPr>
        <p:spPr bwMode="auto">
          <a:xfrm flipH="1">
            <a:off x="5185508" y="4027488"/>
            <a:ext cx="1836615" cy="4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cs typeface="Arial" charset="0"/>
                <a:sym typeface="Symbol" pitchFamily="18" charset="2"/>
              </a:rPr>
              <a:t></a:t>
            </a:r>
            <a:r>
              <a:rPr lang="en-US" sz="2400" dirty="0">
                <a:cs typeface="Arial" charset="0"/>
              </a:rPr>
              <a:t>/2=.025</a:t>
            </a:r>
          </a:p>
        </p:txBody>
      </p:sp>
      <p:sp>
        <p:nvSpPr>
          <p:cNvPr id="30" name="Rectangle 64"/>
          <p:cNvSpPr>
            <a:spLocks noChangeArrowheads="1"/>
          </p:cNvSpPr>
          <p:nvPr/>
        </p:nvSpPr>
        <p:spPr bwMode="auto">
          <a:xfrm flipH="1">
            <a:off x="2065216" y="5637213"/>
            <a:ext cx="1500554" cy="4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cs typeface="Arial" charset="0"/>
              </a:rPr>
              <a:t>-2.3060</a:t>
            </a:r>
          </a:p>
        </p:txBody>
      </p:sp>
      <p:sp>
        <p:nvSpPr>
          <p:cNvPr id="31" name="Rectangle 65"/>
          <p:cNvSpPr>
            <a:spLocks noChangeArrowheads="1"/>
          </p:cNvSpPr>
          <p:nvPr/>
        </p:nvSpPr>
        <p:spPr bwMode="auto">
          <a:xfrm flipH="1">
            <a:off x="4472354" y="5692776"/>
            <a:ext cx="1336431" cy="4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cs typeface="Arial" charset="0"/>
              </a:rPr>
              <a:t>2.3060</a:t>
            </a:r>
          </a:p>
        </p:txBody>
      </p:sp>
      <p:sp>
        <p:nvSpPr>
          <p:cNvPr id="32" name="Rectangle 66"/>
          <p:cNvSpPr>
            <a:spLocks noChangeArrowheads="1"/>
          </p:cNvSpPr>
          <p:nvPr/>
        </p:nvSpPr>
        <p:spPr bwMode="auto">
          <a:xfrm flipH="1">
            <a:off x="5836139" y="5710239"/>
            <a:ext cx="1217246" cy="4591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cs typeface="Arial" charset="0"/>
              </a:rPr>
              <a:t>3.329</a:t>
            </a:r>
          </a:p>
        </p:txBody>
      </p:sp>
      <p:sp>
        <p:nvSpPr>
          <p:cNvPr id="33" name="Rectangle 67"/>
          <p:cNvSpPr>
            <a:spLocks noChangeArrowheads="1"/>
          </p:cNvSpPr>
          <p:nvPr/>
        </p:nvSpPr>
        <p:spPr bwMode="auto">
          <a:xfrm flipH="1">
            <a:off x="1064847" y="3500439"/>
            <a:ext cx="2715846" cy="4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 err="1">
                <a:ea typeface="Verdana" pitchFamily="34" charset="0"/>
                <a:cs typeface="Verdana" pitchFamily="34" charset="0"/>
              </a:rPr>
              <a:t>d.f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. = 10-2 = 8</a:t>
            </a:r>
          </a:p>
        </p:txBody>
      </p:sp>
      <p:sp>
        <p:nvSpPr>
          <p:cNvPr id="34" name="Line 68"/>
          <p:cNvSpPr>
            <a:spLocks noChangeShapeType="1"/>
          </p:cNvSpPr>
          <p:nvPr/>
        </p:nvSpPr>
        <p:spPr bwMode="auto">
          <a:xfrm>
            <a:off x="5091723" y="5253038"/>
            <a:ext cx="168812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35" name="Line 69"/>
          <p:cNvSpPr>
            <a:spLocks noChangeShapeType="1"/>
          </p:cNvSpPr>
          <p:nvPr/>
        </p:nvSpPr>
        <p:spPr bwMode="auto">
          <a:xfrm flipV="1">
            <a:off x="5935785" y="5024438"/>
            <a:ext cx="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36" name="Rectangle 70"/>
          <p:cNvSpPr>
            <a:spLocks noChangeArrowheads="1"/>
          </p:cNvSpPr>
          <p:nvPr/>
        </p:nvSpPr>
        <p:spPr bwMode="auto">
          <a:xfrm>
            <a:off x="7494955" y="2944813"/>
            <a:ext cx="4075723" cy="198120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400">
              <a:cs typeface="Arial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12611" y="930275"/>
            <a:ext cx="3357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 (continued):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309000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78032" y="279132"/>
            <a:ext cx="11164430" cy="818147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chemeClr val="accent1"/>
                </a:solidFill>
                <a:latin typeface="+mj-lt"/>
              </a:rPr>
              <a:t>Simple Linear Regression for prediction: </a:t>
            </a:r>
            <a:endParaRPr lang="en-AU" altLang="en-US" sz="3600" b="1" dirty="0">
              <a:solidFill>
                <a:schemeClr val="accent1"/>
              </a:solidFill>
              <a:latin typeface="+mj-lt"/>
            </a:endParaRPr>
          </a:p>
        </p:txBody>
      </p:sp>
      <p:graphicFrame>
        <p:nvGraphicFramePr>
          <p:cNvPr id="2048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143664"/>
              </p:ext>
            </p:extLst>
          </p:nvPr>
        </p:nvGraphicFramePr>
        <p:xfrm>
          <a:off x="1006232" y="3293488"/>
          <a:ext cx="8051141" cy="148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1" name="Equation" r:id="rId3" imgW="3581400" imgH="762000" progId="">
                  <p:embed/>
                </p:oleObj>
              </mc:Choice>
              <mc:Fallback>
                <p:oleObj name="Equation" r:id="rId3" imgW="3581400" imgH="762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6232" y="3293488"/>
                        <a:ext cx="8051141" cy="148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4"/>
          <p:cNvSpPr>
            <a:spLocks/>
          </p:cNvSpPr>
          <p:nvPr/>
        </p:nvSpPr>
        <p:spPr bwMode="auto">
          <a:xfrm>
            <a:off x="1905843" y="3126307"/>
            <a:ext cx="894862" cy="85725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204" y="0"/>
              </a:cxn>
              <a:cxn ang="0">
                <a:pos x="396" y="54"/>
              </a:cxn>
            </a:cxnLst>
            <a:rect l="0" t="0" r="r" b="b"/>
            <a:pathLst>
              <a:path w="396" h="54">
                <a:moveTo>
                  <a:pt x="0" y="48"/>
                </a:moveTo>
                <a:lnTo>
                  <a:pt x="204" y="0"/>
                </a:lnTo>
                <a:lnTo>
                  <a:pt x="396" y="54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39262" y="1950464"/>
            <a:ext cx="10115062" cy="520655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Predict the weekly sales for the local store for 2,000 customers: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13508" y="5119113"/>
            <a:ext cx="9888416" cy="951543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The predicted weekly sales for the local computer games store for 2,000 customers is 317.85 ($1,000s) = $317,850</a:t>
            </a:r>
          </a:p>
        </p:txBody>
      </p:sp>
      <p:sp>
        <p:nvSpPr>
          <p:cNvPr id="9" name="Rectangle 8"/>
          <p:cNvSpPr/>
          <p:nvPr/>
        </p:nvSpPr>
        <p:spPr>
          <a:xfrm>
            <a:off x="512611" y="1180525"/>
            <a:ext cx="3357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 (continued):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5425976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281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Interpolation vs. Extrapolation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80646" y="1511300"/>
            <a:ext cx="10464800" cy="1485900"/>
          </a:xfrm>
          <a:prstGeom prst="rect">
            <a:avLst/>
          </a:prstGeom>
          <a:noFill/>
          <a:ln/>
        </p:spPr>
        <p:txBody>
          <a:bodyPr lIns="85342" tIns="42672" rIns="85342" bIns="42672"/>
          <a:lstStyle/>
          <a:p>
            <a:pPr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When using a regression model for prediction, only predict within the relevant range of data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882348" y="2535535"/>
            <a:ext cx="4168334" cy="461665"/>
          </a:xfrm>
          <a:prstGeom prst="rect">
            <a:avLst/>
          </a:prstGeom>
          <a:solidFill>
            <a:schemeClr val="accent5"/>
          </a:solidFill>
          <a:ln w="1905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Relevant range for interpolation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04277" y="3082914"/>
            <a:ext cx="9217751" cy="3362324"/>
            <a:chOff x="1004277" y="3236914"/>
            <a:chExt cx="10249503" cy="3362324"/>
          </a:xfrm>
        </p:grpSpPr>
        <p:graphicFrame>
          <p:nvGraphicFramePr>
            <p:cNvPr id="21509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0378927"/>
                </p:ext>
              </p:extLst>
            </p:nvPr>
          </p:nvGraphicFramePr>
          <p:xfrm>
            <a:off x="1004277" y="3284538"/>
            <a:ext cx="6815015" cy="331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2245" name="Chart" r:id="rId3" imgW="5585434" imgH="3733678" progId="Excel.Chart.8">
                    <p:embed/>
                  </p:oleObj>
                </mc:Choice>
                <mc:Fallback>
                  <p:oleObj name="Chart" r:id="rId3" imgW="5585434" imgH="3733678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4277" y="3284538"/>
                          <a:ext cx="6815015" cy="3314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CC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2135554" y="4779963"/>
              <a:ext cx="1795584" cy="55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AU" sz="2000">
                <a:latin typeface="+mn-lt"/>
                <a:cs typeface="Arial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>
              <a:off x="6394940" y="3644900"/>
              <a:ext cx="1004277" cy="330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AU" sz="2000">
                <a:latin typeface="+mn-lt"/>
                <a:cs typeface="Arial" charset="0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4114800" y="3560764"/>
              <a:ext cx="0" cy="21605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AU" sz="2000">
                <a:latin typeface="+mn-lt"/>
                <a:cs typeface="Arial" charset="0"/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6437924" y="3573463"/>
              <a:ext cx="0" cy="2438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AU" sz="2000">
                <a:latin typeface="+mn-lt"/>
                <a:cs typeface="Arial" charset="0"/>
              </a:endParaRPr>
            </a:p>
          </p:txBody>
        </p:sp>
        <p:sp>
          <p:nvSpPr>
            <p:cNvPr id="11" name="AutoShape 9"/>
            <p:cNvSpPr>
              <a:spLocks/>
            </p:cNvSpPr>
            <p:nvPr/>
          </p:nvSpPr>
          <p:spPr bwMode="auto">
            <a:xfrm rot="5400000">
              <a:off x="5127137" y="2236300"/>
              <a:ext cx="323850" cy="2325077"/>
            </a:xfrm>
            <a:prstGeom prst="leftBrace">
              <a:avLst>
                <a:gd name="adj1" fmla="val 45833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AU" sz="2000">
                <a:latin typeface="+mn-lt"/>
                <a:cs typeface="Arial" charset="0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7727461" y="5084764"/>
              <a:ext cx="3526319" cy="1200329"/>
            </a:xfrm>
            <a:prstGeom prst="rect">
              <a:avLst/>
            </a:prstGeom>
            <a:solidFill>
              <a:schemeClr val="accent5"/>
            </a:solidFill>
            <a:ln w="19050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400" dirty="0">
                  <a:ea typeface="Verdana" pitchFamily="34" charset="0"/>
                  <a:cs typeface="Verdana" pitchFamily="34" charset="0"/>
                </a:rPr>
                <a:t>Do not try to extrapolate beyond the range of observed Xs</a:t>
              </a: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H="1" flipV="1">
              <a:off x="6373447" y="4005264"/>
              <a:ext cx="1264139" cy="10302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AU" sz="2000">
                <a:latin typeface="+mn-lt"/>
                <a:cs typeface="Arial" charset="0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H="1" flipV="1">
              <a:off x="3962401" y="4724401"/>
              <a:ext cx="3645877" cy="11033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AU" sz="2000">
                <a:latin typeface="+mn-lt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52519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4403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</a:rPr>
              <a:t>Residual Analysis</a:t>
            </a:r>
            <a:endParaRPr lang="en-AU" altLang="en-US" sz="3600" b="1" dirty="0">
              <a:solidFill>
                <a:srgbClr val="2D71C3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80647" y="1878013"/>
            <a:ext cx="10374923" cy="42165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857250" eaLnBrk="0" hangingPunct="0">
              <a:spcBef>
                <a:spcPts val="0"/>
              </a:spcBef>
              <a:spcAft>
                <a:spcPts val="0"/>
              </a:spcAft>
              <a:buSzPct val="80000"/>
              <a:buFont typeface="Verdana" pitchFamily="34" charset="0"/>
              <a:buNone/>
              <a:defRPr/>
            </a:pPr>
            <a:endParaRPr lang="en-US" sz="3600" kern="0" dirty="0">
              <a:ea typeface="Verdana" pitchFamily="34" charset="0"/>
              <a:cs typeface="Verdana" pitchFamily="34" charset="0"/>
            </a:endParaRPr>
          </a:p>
          <a:p>
            <a:pPr marL="342900" indent="-342900" defTabSz="857250" eaLnBrk="0" hangingPunct="0">
              <a:spcBef>
                <a:spcPts val="0"/>
              </a:spcBef>
              <a:spcAft>
                <a:spcPts val="0"/>
              </a:spcAft>
              <a:buSzPct val="80000"/>
              <a:buFont typeface="Verdana" pitchFamily="34" charset="0"/>
              <a:buNone/>
              <a:defRPr/>
            </a:pPr>
            <a:endParaRPr lang="en-US" sz="3600" kern="0" dirty="0">
              <a:ea typeface="Verdana" pitchFamily="34" charset="0"/>
              <a:cs typeface="Verdana" pitchFamily="34" charset="0"/>
            </a:endParaRPr>
          </a:p>
          <a:p>
            <a:pPr marL="342900" indent="-342900" defTabSz="857250" eaLnBrk="0" hangingPunct="0">
              <a:spcBef>
                <a:spcPts val="0"/>
              </a:spcBef>
              <a:spcAft>
                <a:spcPts val="0"/>
              </a:spcAft>
              <a:buSzPct val="80000"/>
              <a:buFont typeface="Verdana" pitchFamily="34" charset="0"/>
              <a:buNone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Check the assumptions of regression by examining the residuals:</a:t>
            </a:r>
          </a:p>
          <a:p>
            <a:pPr marL="342900" indent="-342900" defTabSz="857250" eaLnBrk="0" hangingPunct="0">
              <a:spcBef>
                <a:spcPts val="0"/>
              </a:spcBef>
              <a:spcAft>
                <a:spcPts val="0"/>
              </a:spcAft>
              <a:buSzPct val="80000"/>
              <a:buFont typeface="Verdana" pitchFamily="34" charset="0"/>
              <a:buNone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Examine for linearity assumption</a:t>
            </a:r>
          </a:p>
          <a:p>
            <a:pPr marL="342900" indent="-342900" defTabSz="857250" eaLnBrk="0" hangingPunct="0">
              <a:spcBef>
                <a:spcPts val="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Evaluate independence assumption </a:t>
            </a:r>
          </a:p>
          <a:p>
            <a:pPr marL="342900" indent="-342900" defTabSz="857250" eaLnBrk="0" hangingPunct="0">
              <a:spcBef>
                <a:spcPts val="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Evaluate normal distribution assumption </a:t>
            </a:r>
          </a:p>
          <a:p>
            <a:pPr marL="342900" indent="-342900" defTabSz="857250" eaLnBrk="0" hangingPunct="0">
              <a:spcBef>
                <a:spcPts val="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Examine for constant variance for all levels of X (</a:t>
            </a:r>
            <a:r>
              <a:rPr lang="en-US" sz="2800" kern="0" dirty="0" err="1">
                <a:ea typeface="Verdana" pitchFamily="34" charset="0"/>
                <a:cs typeface="Verdana" pitchFamily="34" charset="0"/>
              </a:rPr>
              <a:t>homoscedasticity</a:t>
            </a:r>
            <a:r>
              <a:rPr lang="en-US" sz="2800" kern="0" dirty="0">
                <a:ea typeface="Verdana" pitchFamily="34" charset="0"/>
                <a:cs typeface="Verdana" pitchFamily="34" charset="0"/>
              </a:rPr>
              <a:t>)</a:t>
            </a:r>
          </a:p>
          <a:p>
            <a:pPr marL="342900" indent="-342900" defTabSz="857250" eaLnBrk="0" hangingPunct="0">
              <a:spcBef>
                <a:spcPts val="0"/>
              </a:spcBef>
              <a:spcAft>
                <a:spcPts val="0"/>
              </a:spcAft>
              <a:buSzPct val="80000"/>
              <a:buFont typeface="Verdana" pitchFamily="34" charset="0"/>
              <a:buNone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Graphical Analysis of Residuals</a:t>
            </a:r>
          </a:p>
          <a:p>
            <a:pPr marL="342900" indent="-342900" defTabSz="857250" eaLnBrk="0" hangingPunct="0">
              <a:spcBef>
                <a:spcPts val="0"/>
              </a:spcBef>
              <a:spcAft>
                <a:spcPts val="0"/>
              </a:spcAft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Can plot residuals vs. 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4" name="Object 2"/>
              <p:cNvSpPr txBox="1"/>
              <p:nvPr/>
            </p:nvSpPr>
            <p:spPr bwMode="auto">
              <a:xfrm>
                <a:off x="3976078" y="2219346"/>
                <a:ext cx="2569307" cy="600075"/>
              </a:xfrm>
              <a:prstGeom prst="rect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pitchFamily="34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pitchFamily="34" charset="0"/>
                            </a:rPr>
                            <m:t>𝜀</m:t>
                          </m:r>
                        </m:e>
                      </m:acc>
                      <m:r>
                        <m:rPr>
                          <m:nor/>
                        </m:rPr>
                        <a:rPr lang="en-US" sz="2800" baseline="-25000" dirty="0">
                          <a:solidFill>
                            <a:schemeClr val="tx1"/>
                          </a:solidFill>
                          <a:ea typeface="Verdana" pitchFamily="34" charset="0"/>
                          <a:cs typeface="Verdana" pitchFamily="34" charset="0"/>
                        </a:rPr>
                        <m:t>i</m:t>
                      </m:r>
                      <m:r>
                        <a:rPr lang="en-AU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AU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AU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AU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AU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AU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AU" sz="2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</m:e>
                        <m:sub>
                          <m:r>
                            <a:rPr lang="en-AU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AU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774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76078" y="2219346"/>
                <a:ext cx="2569307" cy="6000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31446" y="1265239"/>
            <a:ext cx="98806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The residual for observation </a:t>
            </a:r>
            <a:r>
              <a:rPr lang="en-US" sz="2800" dirty="0" err="1">
                <a:ea typeface="Verdana" pitchFamily="34" charset="0"/>
                <a:cs typeface="Verdana" pitchFamily="34" charset="0"/>
              </a:rPr>
              <a:t>i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, </a:t>
            </a:r>
            <a:r>
              <a:rPr lang="en-US" sz="2800" dirty="0" err="1">
                <a:ea typeface="Verdana" pitchFamily="34" charset="0"/>
                <a:cs typeface="Verdana" pitchFamily="34" charset="0"/>
              </a:rPr>
              <a:t>e</a:t>
            </a:r>
            <a:r>
              <a:rPr lang="en-US" sz="2800" baseline="-25000" dirty="0" err="1">
                <a:ea typeface="Verdana" pitchFamily="34" charset="0"/>
                <a:cs typeface="Verdana" pitchFamily="34" charset="0"/>
              </a:rPr>
              <a:t>i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, is the difference between its observed and predicted value</a:t>
            </a:r>
          </a:p>
        </p:txBody>
      </p:sp>
    </p:spTree>
    <p:extLst>
      <p:ext uri="{BB962C8B-B14F-4D97-AF65-F5344CB8AC3E}">
        <p14:creationId xmlns:p14="http://schemas.microsoft.com/office/powerpoint/2010/main" val="35205222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Residual Analysis for Linearity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graphicFrame>
        <p:nvGraphicFramePr>
          <p:cNvPr id="33797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2223477" y="5734050"/>
          <a:ext cx="65649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9" name="Clip" r:id="rId3" imgW="1044349" imgH="1001561" progId="">
                  <p:embed/>
                </p:oleObj>
              </mc:Choice>
              <mc:Fallback>
                <p:oleObj name="Clip" r:id="rId3" imgW="1044349" imgH="1001561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3477" y="5734050"/>
                        <a:ext cx="65649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005015" y="5757864"/>
            <a:ext cx="2268416" cy="520655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Not Linear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505093" y="5805489"/>
            <a:ext cx="1553307" cy="520655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Linear</a:t>
            </a:r>
          </a:p>
        </p:txBody>
      </p:sp>
      <p:sp>
        <p:nvSpPr>
          <p:cNvPr id="33801" name="Line 7"/>
          <p:cNvSpPr>
            <a:spLocks noChangeShapeType="1"/>
          </p:cNvSpPr>
          <p:nvPr/>
        </p:nvSpPr>
        <p:spPr bwMode="auto">
          <a:xfrm>
            <a:off x="1817077" y="4365625"/>
            <a:ext cx="1954" cy="1138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3802" name="Line 8"/>
          <p:cNvSpPr>
            <a:spLocks noChangeShapeType="1"/>
          </p:cNvSpPr>
          <p:nvPr/>
        </p:nvSpPr>
        <p:spPr bwMode="auto">
          <a:xfrm>
            <a:off x="1817077" y="4868864"/>
            <a:ext cx="4235938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1" name="Arc 9"/>
          <p:cNvSpPr>
            <a:spLocks/>
          </p:cNvSpPr>
          <p:nvPr/>
        </p:nvSpPr>
        <p:spPr bwMode="auto">
          <a:xfrm rot="12394748">
            <a:off x="2168770" y="4041776"/>
            <a:ext cx="3544277" cy="1755775"/>
          </a:xfrm>
          <a:custGeom>
            <a:avLst/>
            <a:gdLst>
              <a:gd name="G0" fmla="+- 3578 0 0"/>
              <a:gd name="G1" fmla="+- 0 0 0"/>
              <a:gd name="G2" fmla="+- 21600 0 0"/>
              <a:gd name="T0" fmla="*/ 25178 w 25178"/>
              <a:gd name="T1" fmla="*/ 19 h 21600"/>
              <a:gd name="T2" fmla="*/ 0 w 25178"/>
              <a:gd name="T3" fmla="*/ 21302 h 21600"/>
              <a:gd name="T4" fmla="*/ 3578 w 25178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178" h="21600" fill="none" extrusionOk="0">
                <a:moveTo>
                  <a:pt x="25177" y="18"/>
                </a:moveTo>
                <a:cubicBezTo>
                  <a:pt x="25167" y="11940"/>
                  <a:pt x="15499" y="21599"/>
                  <a:pt x="3578" y="21600"/>
                </a:cubicBezTo>
                <a:cubicBezTo>
                  <a:pt x="2379" y="21600"/>
                  <a:pt x="1182" y="21500"/>
                  <a:pt x="0" y="21301"/>
                </a:cubicBezTo>
              </a:path>
              <a:path w="25178" h="21600" stroke="0" extrusionOk="0">
                <a:moveTo>
                  <a:pt x="25177" y="18"/>
                </a:moveTo>
                <a:cubicBezTo>
                  <a:pt x="25167" y="11940"/>
                  <a:pt x="15499" y="21599"/>
                  <a:pt x="3578" y="21600"/>
                </a:cubicBezTo>
                <a:cubicBezTo>
                  <a:pt x="2379" y="21600"/>
                  <a:pt x="1182" y="21500"/>
                  <a:pt x="0" y="21301"/>
                </a:cubicBezTo>
                <a:lnTo>
                  <a:pt x="3578" y="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850293" y="51450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2225431" y="51450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4007339" y="44592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4288693" y="43068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4663831" y="47640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2694354" y="49926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4769339" y="44592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5050693" y="49926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5050693" y="46878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425831" y="48402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4288693" y="46878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3444631" y="46878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3725985" y="43830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3257062" y="43830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2131647" y="48402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2413001" y="46878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2788139" y="47640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3819770" y="46878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2881924" y="44592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5613401" y="51450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auto">
          <a:xfrm>
            <a:off x="3163277" y="48402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3825" name="Rectangle 32"/>
          <p:cNvSpPr>
            <a:spLocks noChangeArrowheads="1"/>
          </p:cNvSpPr>
          <p:nvPr/>
        </p:nvSpPr>
        <p:spPr bwMode="auto">
          <a:xfrm>
            <a:off x="6045200" y="4611689"/>
            <a:ext cx="468923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</a:rPr>
              <a:t>x</a:t>
            </a:r>
          </a:p>
        </p:txBody>
      </p:sp>
      <p:sp>
        <p:nvSpPr>
          <p:cNvPr id="33826" name="Rectangle 33"/>
          <p:cNvSpPr>
            <a:spLocks noChangeArrowheads="1"/>
          </p:cNvSpPr>
          <p:nvPr/>
        </p:nvSpPr>
        <p:spPr bwMode="auto">
          <a:xfrm rot="-5400000">
            <a:off x="963369" y="4634551"/>
            <a:ext cx="130492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>
                <a:latin typeface="+mn-lt"/>
              </a:rPr>
              <a:t>residuals</a:t>
            </a:r>
          </a:p>
        </p:txBody>
      </p:sp>
      <p:sp>
        <p:nvSpPr>
          <p:cNvPr id="33827" name="Line 34"/>
          <p:cNvSpPr>
            <a:spLocks noChangeShapeType="1"/>
          </p:cNvSpPr>
          <p:nvPr/>
        </p:nvSpPr>
        <p:spPr bwMode="auto">
          <a:xfrm flipV="1">
            <a:off x="6877539" y="4868864"/>
            <a:ext cx="4065954" cy="333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3828" name="Line 35"/>
          <p:cNvSpPr>
            <a:spLocks noChangeShapeType="1"/>
          </p:cNvSpPr>
          <p:nvPr/>
        </p:nvSpPr>
        <p:spPr bwMode="auto">
          <a:xfrm>
            <a:off x="6877539" y="4287838"/>
            <a:ext cx="1954" cy="1295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3829" name="Rectangle 36"/>
          <p:cNvSpPr>
            <a:spLocks noChangeArrowheads="1"/>
          </p:cNvSpPr>
          <p:nvPr/>
        </p:nvSpPr>
        <p:spPr bwMode="auto">
          <a:xfrm>
            <a:off x="10894646" y="4581526"/>
            <a:ext cx="492369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</a:rPr>
              <a:t>x</a:t>
            </a:r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>
            <a:off x="6930293" y="4445000"/>
            <a:ext cx="3933092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7024078" y="5359400"/>
            <a:ext cx="3839307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0" name="Oval 39"/>
          <p:cNvSpPr>
            <a:spLocks noChangeArrowheads="1"/>
          </p:cNvSpPr>
          <p:nvPr/>
        </p:nvSpPr>
        <p:spPr bwMode="auto">
          <a:xfrm>
            <a:off x="7721600" y="46736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1" name="Oval 40"/>
          <p:cNvSpPr>
            <a:spLocks noChangeArrowheads="1"/>
          </p:cNvSpPr>
          <p:nvPr/>
        </p:nvSpPr>
        <p:spPr bwMode="auto">
          <a:xfrm>
            <a:off x="7346461" y="4521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2" name="Oval 41"/>
          <p:cNvSpPr>
            <a:spLocks noChangeArrowheads="1"/>
          </p:cNvSpPr>
          <p:nvPr/>
        </p:nvSpPr>
        <p:spPr bwMode="auto">
          <a:xfrm>
            <a:off x="6877538" y="50546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3" name="Oval 42"/>
          <p:cNvSpPr>
            <a:spLocks noChangeArrowheads="1"/>
          </p:cNvSpPr>
          <p:nvPr/>
        </p:nvSpPr>
        <p:spPr bwMode="auto">
          <a:xfrm>
            <a:off x="7065108" y="4826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4" name="Oval 43"/>
          <p:cNvSpPr>
            <a:spLocks noChangeArrowheads="1"/>
          </p:cNvSpPr>
          <p:nvPr/>
        </p:nvSpPr>
        <p:spPr bwMode="auto">
          <a:xfrm>
            <a:off x="6971323" y="4521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5" name="Oval 44"/>
          <p:cNvSpPr>
            <a:spLocks noChangeArrowheads="1"/>
          </p:cNvSpPr>
          <p:nvPr/>
        </p:nvSpPr>
        <p:spPr bwMode="auto">
          <a:xfrm>
            <a:off x="8190523" y="4826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6" name="Oval 45"/>
          <p:cNvSpPr>
            <a:spLocks noChangeArrowheads="1"/>
          </p:cNvSpPr>
          <p:nvPr/>
        </p:nvSpPr>
        <p:spPr bwMode="auto">
          <a:xfrm>
            <a:off x="8190523" y="4445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7" name="Oval 46"/>
          <p:cNvSpPr>
            <a:spLocks noChangeArrowheads="1"/>
          </p:cNvSpPr>
          <p:nvPr/>
        </p:nvSpPr>
        <p:spPr bwMode="auto">
          <a:xfrm>
            <a:off x="7346461" y="50546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8" name="Oval 47"/>
          <p:cNvSpPr>
            <a:spLocks noChangeArrowheads="1"/>
          </p:cNvSpPr>
          <p:nvPr/>
        </p:nvSpPr>
        <p:spPr bwMode="auto">
          <a:xfrm>
            <a:off x="9128369" y="4445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9" name="Oval 48"/>
          <p:cNvSpPr>
            <a:spLocks noChangeArrowheads="1"/>
          </p:cNvSpPr>
          <p:nvPr/>
        </p:nvSpPr>
        <p:spPr bwMode="auto">
          <a:xfrm>
            <a:off x="8565661" y="4597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0" name="Oval 49"/>
          <p:cNvSpPr>
            <a:spLocks noChangeArrowheads="1"/>
          </p:cNvSpPr>
          <p:nvPr/>
        </p:nvSpPr>
        <p:spPr bwMode="auto">
          <a:xfrm>
            <a:off x="8378092" y="5130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1" name="Oval 50"/>
          <p:cNvSpPr>
            <a:spLocks noChangeArrowheads="1"/>
          </p:cNvSpPr>
          <p:nvPr/>
        </p:nvSpPr>
        <p:spPr bwMode="auto">
          <a:xfrm>
            <a:off x="7815385" y="50546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2" name="Oval 51"/>
          <p:cNvSpPr>
            <a:spLocks noChangeArrowheads="1"/>
          </p:cNvSpPr>
          <p:nvPr/>
        </p:nvSpPr>
        <p:spPr bwMode="auto">
          <a:xfrm>
            <a:off x="9972431" y="46736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3" name="Oval 52"/>
          <p:cNvSpPr>
            <a:spLocks noChangeArrowheads="1"/>
          </p:cNvSpPr>
          <p:nvPr/>
        </p:nvSpPr>
        <p:spPr bwMode="auto">
          <a:xfrm>
            <a:off x="9128369" y="50546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4" name="Oval 53"/>
          <p:cNvSpPr>
            <a:spLocks noChangeArrowheads="1"/>
          </p:cNvSpPr>
          <p:nvPr/>
        </p:nvSpPr>
        <p:spPr bwMode="auto">
          <a:xfrm>
            <a:off x="8753231" y="4902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9972431" y="4978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6" name="Oval 55"/>
          <p:cNvSpPr>
            <a:spLocks noChangeArrowheads="1"/>
          </p:cNvSpPr>
          <p:nvPr/>
        </p:nvSpPr>
        <p:spPr bwMode="auto">
          <a:xfrm>
            <a:off x="9315938" y="4826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7" name="Oval 56"/>
          <p:cNvSpPr>
            <a:spLocks noChangeArrowheads="1"/>
          </p:cNvSpPr>
          <p:nvPr/>
        </p:nvSpPr>
        <p:spPr bwMode="auto">
          <a:xfrm>
            <a:off x="9503508" y="5130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8" name="Oval 57"/>
          <p:cNvSpPr>
            <a:spLocks noChangeArrowheads="1"/>
          </p:cNvSpPr>
          <p:nvPr/>
        </p:nvSpPr>
        <p:spPr bwMode="auto">
          <a:xfrm>
            <a:off x="9597292" y="4597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9" name="Oval 58"/>
          <p:cNvSpPr>
            <a:spLocks noChangeArrowheads="1"/>
          </p:cNvSpPr>
          <p:nvPr/>
        </p:nvSpPr>
        <p:spPr bwMode="auto">
          <a:xfrm>
            <a:off x="10441354" y="5130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>
            <a:off x="10253785" y="4521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1" name="Oval 60"/>
          <p:cNvSpPr>
            <a:spLocks noChangeArrowheads="1"/>
          </p:cNvSpPr>
          <p:nvPr/>
        </p:nvSpPr>
        <p:spPr bwMode="auto">
          <a:xfrm>
            <a:off x="10722708" y="4749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2" name="Oval 61"/>
          <p:cNvSpPr>
            <a:spLocks noChangeArrowheads="1"/>
          </p:cNvSpPr>
          <p:nvPr/>
        </p:nvSpPr>
        <p:spPr bwMode="auto">
          <a:xfrm>
            <a:off x="10253785" y="4826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3855" name="Line 62"/>
          <p:cNvSpPr>
            <a:spLocks noChangeShapeType="1"/>
          </p:cNvSpPr>
          <p:nvPr/>
        </p:nvSpPr>
        <p:spPr bwMode="auto">
          <a:xfrm>
            <a:off x="1817077" y="2205039"/>
            <a:ext cx="1954" cy="1519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3856" name="Line 63"/>
          <p:cNvSpPr>
            <a:spLocks noChangeShapeType="1"/>
          </p:cNvSpPr>
          <p:nvPr/>
        </p:nvSpPr>
        <p:spPr bwMode="auto">
          <a:xfrm flipV="1">
            <a:off x="1817077" y="3716338"/>
            <a:ext cx="4253524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3857" name="Line 64"/>
          <p:cNvSpPr>
            <a:spLocks noChangeShapeType="1"/>
          </p:cNvSpPr>
          <p:nvPr/>
        </p:nvSpPr>
        <p:spPr bwMode="auto">
          <a:xfrm flipV="1">
            <a:off x="1817077" y="2097088"/>
            <a:ext cx="3972170" cy="11160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66" name="Oval 65"/>
          <p:cNvSpPr>
            <a:spLocks noChangeArrowheads="1"/>
          </p:cNvSpPr>
          <p:nvPr/>
        </p:nvSpPr>
        <p:spPr bwMode="auto">
          <a:xfrm rot="14317620">
            <a:off x="2064239" y="33661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7" name="Oval 66"/>
          <p:cNvSpPr>
            <a:spLocks noChangeArrowheads="1"/>
          </p:cNvSpPr>
          <p:nvPr/>
        </p:nvSpPr>
        <p:spPr bwMode="auto">
          <a:xfrm rot="14317620">
            <a:off x="2533162" y="32137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8" name="Oval 67"/>
          <p:cNvSpPr>
            <a:spLocks noChangeArrowheads="1"/>
          </p:cNvSpPr>
          <p:nvPr/>
        </p:nvSpPr>
        <p:spPr bwMode="auto">
          <a:xfrm rot="14317620">
            <a:off x="4221285" y="20707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9" name="Oval 68"/>
          <p:cNvSpPr>
            <a:spLocks noChangeArrowheads="1"/>
          </p:cNvSpPr>
          <p:nvPr/>
        </p:nvSpPr>
        <p:spPr bwMode="auto">
          <a:xfrm rot="14317620">
            <a:off x="4502639" y="22993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0" name="Oval 69"/>
          <p:cNvSpPr>
            <a:spLocks noChangeArrowheads="1"/>
          </p:cNvSpPr>
          <p:nvPr/>
        </p:nvSpPr>
        <p:spPr bwMode="auto">
          <a:xfrm rot="14317620">
            <a:off x="5077070" y="19183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1" name="Oval 70"/>
          <p:cNvSpPr>
            <a:spLocks noChangeArrowheads="1"/>
          </p:cNvSpPr>
          <p:nvPr/>
        </p:nvSpPr>
        <p:spPr bwMode="auto">
          <a:xfrm rot="14317620">
            <a:off x="2908301" y="29851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2" name="Oval 71"/>
          <p:cNvSpPr>
            <a:spLocks noChangeArrowheads="1"/>
          </p:cNvSpPr>
          <p:nvPr/>
        </p:nvSpPr>
        <p:spPr bwMode="auto">
          <a:xfrm rot="14317620">
            <a:off x="4877778" y="22231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3" name="Oval 72"/>
          <p:cNvSpPr>
            <a:spLocks noChangeArrowheads="1"/>
          </p:cNvSpPr>
          <p:nvPr/>
        </p:nvSpPr>
        <p:spPr bwMode="auto">
          <a:xfrm rot="14317620">
            <a:off x="5358424" y="22993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4" name="Oval 73"/>
          <p:cNvSpPr>
            <a:spLocks noChangeArrowheads="1"/>
          </p:cNvSpPr>
          <p:nvPr/>
        </p:nvSpPr>
        <p:spPr bwMode="auto">
          <a:xfrm rot="14317620">
            <a:off x="5358424" y="19945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5" name="Oval 74"/>
          <p:cNvSpPr>
            <a:spLocks noChangeArrowheads="1"/>
          </p:cNvSpPr>
          <p:nvPr/>
        </p:nvSpPr>
        <p:spPr bwMode="auto">
          <a:xfrm rot="14317620">
            <a:off x="5733562" y="20707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6" name="Oval 75"/>
          <p:cNvSpPr>
            <a:spLocks noChangeArrowheads="1"/>
          </p:cNvSpPr>
          <p:nvPr/>
        </p:nvSpPr>
        <p:spPr bwMode="auto">
          <a:xfrm rot="14317620">
            <a:off x="4701931" y="18421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7" name="Oval 76"/>
          <p:cNvSpPr>
            <a:spLocks noChangeArrowheads="1"/>
          </p:cNvSpPr>
          <p:nvPr/>
        </p:nvSpPr>
        <p:spPr bwMode="auto">
          <a:xfrm rot="14317620">
            <a:off x="3658578" y="24517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8" name="Oval 77"/>
          <p:cNvSpPr>
            <a:spLocks noChangeArrowheads="1"/>
          </p:cNvSpPr>
          <p:nvPr/>
        </p:nvSpPr>
        <p:spPr bwMode="auto">
          <a:xfrm rot="14317620">
            <a:off x="3846147" y="20707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9" name="Oval 78"/>
          <p:cNvSpPr>
            <a:spLocks noChangeArrowheads="1"/>
          </p:cNvSpPr>
          <p:nvPr/>
        </p:nvSpPr>
        <p:spPr bwMode="auto">
          <a:xfrm rot="14317620">
            <a:off x="3482731" y="21469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0" name="Oval 79"/>
          <p:cNvSpPr>
            <a:spLocks noChangeArrowheads="1"/>
          </p:cNvSpPr>
          <p:nvPr/>
        </p:nvSpPr>
        <p:spPr bwMode="auto">
          <a:xfrm rot="14317620">
            <a:off x="2345593" y="29851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1" name="Oval 80"/>
          <p:cNvSpPr>
            <a:spLocks noChangeArrowheads="1"/>
          </p:cNvSpPr>
          <p:nvPr/>
        </p:nvSpPr>
        <p:spPr bwMode="auto">
          <a:xfrm rot="14317620">
            <a:off x="2626947" y="27565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2" name="Oval 81"/>
          <p:cNvSpPr>
            <a:spLocks noChangeArrowheads="1"/>
          </p:cNvSpPr>
          <p:nvPr/>
        </p:nvSpPr>
        <p:spPr bwMode="auto">
          <a:xfrm rot="14317620">
            <a:off x="3002085" y="27565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3" name="Oval 82"/>
          <p:cNvSpPr>
            <a:spLocks noChangeArrowheads="1"/>
          </p:cNvSpPr>
          <p:nvPr/>
        </p:nvSpPr>
        <p:spPr bwMode="auto">
          <a:xfrm rot="14317620">
            <a:off x="4033716" y="23755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4" name="Oval 83"/>
          <p:cNvSpPr>
            <a:spLocks noChangeArrowheads="1"/>
          </p:cNvSpPr>
          <p:nvPr/>
        </p:nvSpPr>
        <p:spPr bwMode="auto">
          <a:xfrm rot="14317620">
            <a:off x="3095870" y="22993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5" name="Oval 84"/>
          <p:cNvSpPr>
            <a:spLocks noChangeArrowheads="1"/>
          </p:cNvSpPr>
          <p:nvPr/>
        </p:nvSpPr>
        <p:spPr bwMode="auto">
          <a:xfrm rot="14317620">
            <a:off x="5827347" y="23755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6" name="Oval 85"/>
          <p:cNvSpPr>
            <a:spLocks noChangeArrowheads="1"/>
          </p:cNvSpPr>
          <p:nvPr/>
        </p:nvSpPr>
        <p:spPr bwMode="auto">
          <a:xfrm rot="14317620">
            <a:off x="3377224" y="268031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3879" name="Text Box 86"/>
          <p:cNvSpPr txBox="1">
            <a:spLocks noChangeArrowheads="1"/>
          </p:cNvSpPr>
          <p:nvPr/>
        </p:nvSpPr>
        <p:spPr bwMode="auto">
          <a:xfrm>
            <a:off x="1549401" y="1716088"/>
            <a:ext cx="3593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</a:rPr>
              <a:t>Y</a:t>
            </a:r>
          </a:p>
        </p:txBody>
      </p:sp>
      <p:sp>
        <p:nvSpPr>
          <p:cNvPr id="33880" name="Rectangle 87"/>
          <p:cNvSpPr>
            <a:spLocks noChangeArrowheads="1"/>
          </p:cNvSpPr>
          <p:nvPr/>
        </p:nvSpPr>
        <p:spPr bwMode="auto">
          <a:xfrm>
            <a:off x="6027617" y="3468688"/>
            <a:ext cx="574431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latin typeface="+mn-lt"/>
              </a:rPr>
              <a:t>x</a:t>
            </a:r>
          </a:p>
        </p:txBody>
      </p:sp>
      <p:sp>
        <p:nvSpPr>
          <p:cNvPr id="33881" name="Line 88"/>
          <p:cNvSpPr>
            <a:spLocks noChangeShapeType="1"/>
          </p:cNvSpPr>
          <p:nvPr/>
        </p:nvSpPr>
        <p:spPr bwMode="auto">
          <a:xfrm flipH="1">
            <a:off x="6795477" y="2193926"/>
            <a:ext cx="7815" cy="15605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3882" name="Line 89"/>
          <p:cNvSpPr>
            <a:spLocks noChangeShapeType="1"/>
          </p:cNvSpPr>
          <p:nvPr/>
        </p:nvSpPr>
        <p:spPr bwMode="auto">
          <a:xfrm flipV="1">
            <a:off x="6803292" y="2112963"/>
            <a:ext cx="4220308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91" name="Oval 90"/>
          <p:cNvSpPr>
            <a:spLocks noChangeArrowheads="1"/>
          </p:cNvSpPr>
          <p:nvPr/>
        </p:nvSpPr>
        <p:spPr bwMode="auto">
          <a:xfrm rot="14317620">
            <a:off x="6903915" y="33470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2" name="Oval 91"/>
          <p:cNvSpPr>
            <a:spLocks noChangeArrowheads="1"/>
          </p:cNvSpPr>
          <p:nvPr/>
        </p:nvSpPr>
        <p:spPr bwMode="auto">
          <a:xfrm rot="14317620">
            <a:off x="7185269" y="30422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3" name="Oval 92"/>
          <p:cNvSpPr>
            <a:spLocks noChangeArrowheads="1"/>
          </p:cNvSpPr>
          <p:nvPr/>
        </p:nvSpPr>
        <p:spPr bwMode="auto">
          <a:xfrm rot="14317620">
            <a:off x="9248531" y="19754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4" name="Oval 93"/>
          <p:cNvSpPr>
            <a:spLocks noChangeArrowheads="1"/>
          </p:cNvSpPr>
          <p:nvPr/>
        </p:nvSpPr>
        <p:spPr bwMode="auto">
          <a:xfrm rot="14317620">
            <a:off x="9436100" y="23564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5" name="Oval 94"/>
          <p:cNvSpPr>
            <a:spLocks noChangeArrowheads="1"/>
          </p:cNvSpPr>
          <p:nvPr/>
        </p:nvSpPr>
        <p:spPr bwMode="auto">
          <a:xfrm rot="14317620">
            <a:off x="10186377" y="20516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6" name="Oval 95"/>
          <p:cNvSpPr>
            <a:spLocks noChangeArrowheads="1"/>
          </p:cNvSpPr>
          <p:nvPr/>
        </p:nvSpPr>
        <p:spPr bwMode="auto">
          <a:xfrm rot="14317620">
            <a:off x="7466623" y="31946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7" name="Oval 96"/>
          <p:cNvSpPr>
            <a:spLocks noChangeArrowheads="1"/>
          </p:cNvSpPr>
          <p:nvPr/>
        </p:nvSpPr>
        <p:spPr bwMode="auto">
          <a:xfrm rot="14317620">
            <a:off x="9623669" y="26612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8" name="Oval 97"/>
          <p:cNvSpPr>
            <a:spLocks noChangeArrowheads="1"/>
          </p:cNvSpPr>
          <p:nvPr/>
        </p:nvSpPr>
        <p:spPr bwMode="auto">
          <a:xfrm rot="14317620">
            <a:off x="10186377" y="23564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9" name="Oval 98"/>
          <p:cNvSpPr>
            <a:spLocks noChangeArrowheads="1"/>
          </p:cNvSpPr>
          <p:nvPr/>
        </p:nvSpPr>
        <p:spPr bwMode="auto">
          <a:xfrm rot="14317620">
            <a:off x="10373946" y="1781786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0" name="Oval 99"/>
          <p:cNvSpPr>
            <a:spLocks noChangeArrowheads="1"/>
          </p:cNvSpPr>
          <p:nvPr/>
        </p:nvSpPr>
        <p:spPr bwMode="auto">
          <a:xfrm rot="14317620">
            <a:off x="9811238" y="20516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1" name="Oval 100"/>
          <p:cNvSpPr>
            <a:spLocks noChangeArrowheads="1"/>
          </p:cNvSpPr>
          <p:nvPr/>
        </p:nvSpPr>
        <p:spPr bwMode="auto">
          <a:xfrm rot="14317620">
            <a:off x="8498254" y="29660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2" name="Oval 101"/>
          <p:cNvSpPr>
            <a:spLocks noChangeArrowheads="1"/>
          </p:cNvSpPr>
          <p:nvPr/>
        </p:nvSpPr>
        <p:spPr bwMode="auto">
          <a:xfrm rot="14317620">
            <a:off x="8592038" y="23564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3" name="Oval 102"/>
          <p:cNvSpPr>
            <a:spLocks noChangeArrowheads="1"/>
          </p:cNvSpPr>
          <p:nvPr/>
        </p:nvSpPr>
        <p:spPr bwMode="auto">
          <a:xfrm rot="14317620">
            <a:off x="8123115" y="22040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4" name="Oval 103"/>
          <p:cNvSpPr>
            <a:spLocks noChangeArrowheads="1"/>
          </p:cNvSpPr>
          <p:nvPr/>
        </p:nvSpPr>
        <p:spPr bwMode="auto">
          <a:xfrm rot="14317620">
            <a:off x="6997700" y="27374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5" name="Oval 104"/>
          <p:cNvSpPr>
            <a:spLocks noChangeArrowheads="1"/>
          </p:cNvSpPr>
          <p:nvPr/>
        </p:nvSpPr>
        <p:spPr bwMode="auto">
          <a:xfrm rot="14317620">
            <a:off x="7372838" y="25850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6" name="Oval 105"/>
          <p:cNvSpPr>
            <a:spLocks noChangeArrowheads="1"/>
          </p:cNvSpPr>
          <p:nvPr/>
        </p:nvSpPr>
        <p:spPr bwMode="auto">
          <a:xfrm rot="14317620">
            <a:off x="7747977" y="2772386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400">
              <a:latin typeface="Arial" charset="0"/>
              <a:cs typeface="Arial" charset="0"/>
            </a:endParaRPr>
          </a:p>
        </p:txBody>
      </p:sp>
      <p:sp>
        <p:nvSpPr>
          <p:cNvPr id="107" name="Oval 106"/>
          <p:cNvSpPr>
            <a:spLocks noChangeArrowheads="1"/>
          </p:cNvSpPr>
          <p:nvPr/>
        </p:nvSpPr>
        <p:spPr bwMode="auto">
          <a:xfrm rot="14317620">
            <a:off x="8873392" y="26612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8" name="Oval 107"/>
          <p:cNvSpPr>
            <a:spLocks noChangeArrowheads="1"/>
          </p:cNvSpPr>
          <p:nvPr/>
        </p:nvSpPr>
        <p:spPr bwMode="auto">
          <a:xfrm rot="14317620">
            <a:off x="8216900" y="27374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9" name="Oval 108"/>
          <p:cNvSpPr>
            <a:spLocks noChangeArrowheads="1"/>
          </p:cNvSpPr>
          <p:nvPr/>
        </p:nvSpPr>
        <p:spPr bwMode="auto">
          <a:xfrm rot="14317620">
            <a:off x="10655300" y="25088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10" name="Oval 109"/>
          <p:cNvSpPr>
            <a:spLocks noChangeArrowheads="1"/>
          </p:cNvSpPr>
          <p:nvPr/>
        </p:nvSpPr>
        <p:spPr bwMode="auto">
          <a:xfrm rot="14317620">
            <a:off x="7935546" y="30422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11" name="Oval 110"/>
          <p:cNvSpPr>
            <a:spLocks noChangeArrowheads="1"/>
          </p:cNvSpPr>
          <p:nvPr/>
        </p:nvSpPr>
        <p:spPr bwMode="auto">
          <a:xfrm rot="14317620">
            <a:off x="10842869" y="19754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3904" name="Text Box 111"/>
          <p:cNvSpPr txBox="1">
            <a:spLocks noChangeArrowheads="1"/>
          </p:cNvSpPr>
          <p:nvPr/>
        </p:nvSpPr>
        <p:spPr bwMode="auto">
          <a:xfrm>
            <a:off x="6568831" y="1773238"/>
            <a:ext cx="3593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latin typeface="+mn-lt"/>
              </a:rPr>
              <a:t>Y</a:t>
            </a:r>
          </a:p>
        </p:txBody>
      </p:sp>
      <p:sp>
        <p:nvSpPr>
          <p:cNvPr id="33905" name="Rectangle 112"/>
          <p:cNvSpPr>
            <a:spLocks noChangeArrowheads="1"/>
          </p:cNvSpPr>
          <p:nvPr/>
        </p:nvSpPr>
        <p:spPr bwMode="auto">
          <a:xfrm>
            <a:off x="10828216" y="3525839"/>
            <a:ext cx="480646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latin typeface="+mn-lt"/>
              </a:rPr>
              <a:t>x</a:t>
            </a:r>
          </a:p>
        </p:txBody>
      </p:sp>
      <p:sp>
        <p:nvSpPr>
          <p:cNvPr id="33906" name="Line 113"/>
          <p:cNvSpPr>
            <a:spLocks noChangeShapeType="1"/>
          </p:cNvSpPr>
          <p:nvPr/>
        </p:nvSpPr>
        <p:spPr bwMode="auto">
          <a:xfrm>
            <a:off x="6783754" y="3754439"/>
            <a:ext cx="4126523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15" name="Oval 114"/>
          <p:cNvSpPr>
            <a:spLocks noChangeArrowheads="1"/>
          </p:cNvSpPr>
          <p:nvPr/>
        </p:nvSpPr>
        <p:spPr bwMode="auto">
          <a:xfrm rot="14317620">
            <a:off x="9248531" y="2661261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3908" name="Rectangle 115"/>
          <p:cNvSpPr>
            <a:spLocks noChangeArrowheads="1"/>
          </p:cNvSpPr>
          <p:nvPr/>
        </p:nvSpPr>
        <p:spPr bwMode="auto">
          <a:xfrm rot="-5400000">
            <a:off x="5973030" y="4644076"/>
            <a:ext cx="130492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>
                <a:latin typeface="+mn-lt"/>
              </a:rPr>
              <a:t>residuals</a:t>
            </a:r>
          </a:p>
        </p:txBody>
      </p:sp>
      <p:sp>
        <p:nvSpPr>
          <p:cNvPr id="117" name="Line 116"/>
          <p:cNvSpPr>
            <a:spLocks noChangeShapeType="1"/>
          </p:cNvSpPr>
          <p:nvPr/>
        </p:nvSpPr>
        <p:spPr bwMode="auto">
          <a:xfrm>
            <a:off x="6422294" y="1412875"/>
            <a:ext cx="1953" cy="47244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811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Residual Analysis for Independence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876061" y="2071689"/>
            <a:ext cx="3854938" cy="466725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endParaRPr lang="en-US" sz="2400">
              <a:latin typeface="Arial" charset="0"/>
              <a:cs typeface="Arial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7614139" y="2060576"/>
            <a:ext cx="2907323" cy="466725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endParaRPr lang="en-US" sz="2400">
              <a:latin typeface="Arial" charset="0"/>
              <a:cs typeface="Arial" charset="0"/>
            </a:endParaRPr>
          </a:p>
        </p:txBody>
      </p:sp>
      <p:graphicFrame>
        <p:nvGraphicFramePr>
          <p:cNvPr id="34823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1768232" y="1987550"/>
          <a:ext cx="84601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3" name="Clip" r:id="rId3" imgW="781050" imgH="752475" progId="">
                  <p:embed/>
                </p:oleObj>
              </mc:Choice>
              <mc:Fallback>
                <p:oleObj name="Clip" r:id="rId3" imgW="781050" imgH="752475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8232" y="1987550"/>
                        <a:ext cx="846015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4" name="Rectangle 6"/>
          <p:cNvSpPr>
            <a:spLocks noChangeArrowheads="1"/>
          </p:cNvSpPr>
          <p:nvPr/>
        </p:nvSpPr>
        <p:spPr bwMode="auto">
          <a:xfrm>
            <a:off x="2879970" y="2063750"/>
            <a:ext cx="3851029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Not Independent</a:t>
            </a:r>
          </a:p>
        </p:txBody>
      </p:sp>
      <p:sp>
        <p:nvSpPr>
          <p:cNvPr id="34825" name="Rectangle 7"/>
          <p:cNvSpPr>
            <a:spLocks noChangeArrowheads="1"/>
          </p:cNvSpPr>
          <p:nvPr/>
        </p:nvSpPr>
        <p:spPr bwMode="auto">
          <a:xfrm>
            <a:off x="7801709" y="2060575"/>
            <a:ext cx="3491522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  <a:ea typeface="Verdana" pitchFamily="34" charset="0"/>
                <a:cs typeface="Verdana" pitchFamily="34" charset="0"/>
              </a:rPr>
              <a:t>Independent</a:t>
            </a:r>
            <a:endParaRPr lang="en-US" altLang="en-US" sz="2800" dirty="0"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084754" y="2894013"/>
            <a:ext cx="0" cy="139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2084755" y="3522663"/>
            <a:ext cx="378264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908432" y="3303589"/>
            <a:ext cx="605692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V="1">
            <a:off x="2432539" y="2843213"/>
            <a:ext cx="3149600" cy="755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V="1">
            <a:off x="2620108" y="3300413"/>
            <a:ext cx="3055815" cy="755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2741247" y="34877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2647462" y="37163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3116385" y="34115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3022601" y="36401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3491524" y="34115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2272324" y="35639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4429370" y="31829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4148016" y="33353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3866662" y="32591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5273431" y="31067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>
            <a:off x="4898293" y="30305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4710724" y="32591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5554785" y="295433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7895493" y="3810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7051431" y="3562350"/>
            <a:ext cx="0" cy="139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7051431" y="4191000"/>
            <a:ext cx="378264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10781324" y="3962400"/>
            <a:ext cx="605692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7215554" y="3733800"/>
            <a:ext cx="3430954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7215554" y="4572000"/>
            <a:ext cx="3430954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7895493" y="4267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>
            <a:off x="7614139" y="4114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auto">
          <a:xfrm>
            <a:off x="7239001" y="4267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7051431" y="3962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auto">
          <a:xfrm>
            <a:off x="7426570" y="3810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9114693" y="3810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auto">
          <a:xfrm>
            <a:off x="8927124" y="4267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auto">
          <a:xfrm>
            <a:off x="8739554" y="4114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2" name="Oval 40"/>
          <p:cNvSpPr>
            <a:spLocks noChangeArrowheads="1"/>
          </p:cNvSpPr>
          <p:nvPr/>
        </p:nvSpPr>
        <p:spPr bwMode="auto">
          <a:xfrm>
            <a:off x="8458201" y="4343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3" name="Oval 41"/>
          <p:cNvSpPr>
            <a:spLocks noChangeArrowheads="1"/>
          </p:cNvSpPr>
          <p:nvPr/>
        </p:nvSpPr>
        <p:spPr bwMode="auto">
          <a:xfrm>
            <a:off x="8551985" y="3810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4" name="Oval 42"/>
          <p:cNvSpPr>
            <a:spLocks noChangeArrowheads="1"/>
          </p:cNvSpPr>
          <p:nvPr/>
        </p:nvSpPr>
        <p:spPr bwMode="auto">
          <a:xfrm>
            <a:off x="8176847" y="3962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5" name="Oval 43"/>
          <p:cNvSpPr>
            <a:spLocks noChangeArrowheads="1"/>
          </p:cNvSpPr>
          <p:nvPr/>
        </p:nvSpPr>
        <p:spPr bwMode="auto">
          <a:xfrm>
            <a:off x="9864970" y="4267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9489831" y="40386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7" name="Oval 45"/>
          <p:cNvSpPr>
            <a:spLocks noChangeArrowheads="1"/>
          </p:cNvSpPr>
          <p:nvPr/>
        </p:nvSpPr>
        <p:spPr bwMode="auto">
          <a:xfrm>
            <a:off x="9208477" y="4114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8" name="Oval 46"/>
          <p:cNvSpPr>
            <a:spLocks noChangeArrowheads="1"/>
          </p:cNvSpPr>
          <p:nvPr/>
        </p:nvSpPr>
        <p:spPr bwMode="auto">
          <a:xfrm>
            <a:off x="10240108" y="4114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9" name="Oval 47"/>
          <p:cNvSpPr>
            <a:spLocks noChangeArrowheads="1"/>
          </p:cNvSpPr>
          <p:nvPr/>
        </p:nvSpPr>
        <p:spPr bwMode="auto">
          <a:xfrm>
            <a:off x="10427677" y="3733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0" name="Oval 48"/>
          <p:cNvSpPr>
            <a:spLocks noChangeArrowheads="1"/>
          </p:cNvSpPr>
          <p:nvPr/>
        </p:nvSpPr>
        <p:spPr bwMode="auto">
          <a:xfrm>
            <a:off x="9864970" y="3886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1" name="Oval 49"/>
          <p:cNvSpPr>
            <a:spLocks noChangeArrowheads="1"/>
          </p:cNvSpPr>
          <p:nvPr/>
        </p:nvSpPr>
        <p:spPr bwMode="auto">
          <a:xfrm>
            <a:off x="10521462" y="4267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4868" name="Rectangle 50"/>
          <p:cNvSpPr>
            <a:spLocks noChangeArrowheads="1"/>
          </p:cNvSpPr>
          <p:nvPr/>
        </p:nvSpPr>
        <p:spPr bwMode="auto">
          <a:xfrm rot="16200000">
            <a:off x="987792" y="3339150"/>
            <a:ext cx="1431924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>
                <a:latin typeface="+mn-lt"/>
                <a:ea typeface="Verdana" pitchFamily="34" charset="0"/>
                <a:cs typeface="Verdana" pitchFamily="34" charset="0"/>
              </a:rPr>
              <a:t>residuals</a:t>
            </a:r>
          </a:p>
        </p:txBody>
      </p:sp>
      <p:sp>
        <p:nvSpPr>
          <p:cNvPr id="34869" name="Rectangle 51"/>
          <p:cNvSpPr>
            <a:spLocks noChangeArrowheads="1"/>
          </p:cNvSpPr>
          <p:nvPr/>
        </p:nvSpPr>
        <p:spPr bwMode="auto">
          <a:xfrm rot="16200000">
            <a:off x="5974557" y="4108294"/>
            <a:ext cx="1512887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>
                <a:latin typeface="+mn-lt"/>
                <a:ea typeface="Verdana" pitchFamily="34" charset="0"/>
                <a:cs typeface="Verdana" pitchFamily="34" charset="0"/>
              </a:rPr>
              <a:t>residuals</a:t>
            </a:r>
          </a:p>
        </p:txBody>
      </p:sp>
      <p:sp>
        <p:nvSpPr>
          <p:cNvPr id="54" name="Line 52"/>
          <p:cNvSpPr>
            <a:spLocks noChangeShapeType="1"/>
          </p:cNvSpPr>
          <p:nvPr/>
        </p:nvSpPr>
        <p:spPr bwMode="auto">
          <a:xfrm>
            <a:off x="2084754" y="4805363"/>
            <a:ext cx="0" cy="1390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55" name="Line 53"/>
          <p:cNvSpPr>
            <a:spLocks noChangeShapeType="1"/>
          </p:cNvSpPr>
          <p:nvPr/>
        </p:nvSpPr>
        <p:spPr bwMode="auto">
          <a:xfrm>
            <a:off x="2084755" y="5434013"/>
            <a:ext cx="378264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56" name="Rectangle 54"/>
          <p:cNvSpPr>
            <a:spLocks noChangeArrowheads="1"/>
          </p:cNvSpPr>
          <p:nvPr/>
        </p:nvSpPr>
        <p:spPr bwMode="auto">
          <a:xfrm>
            <a:off x="5908432" y="5205414"/>
            <a:ext cx="605692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57" name="Oval 55"/>
          <p:cNvSpPr>
            <a:spLocks noChangeArrowheads="1"/>
          </p:cNvSpPr>
          <p:nvPr/>
        </p:nvSpPr>
        <p:spPr bwMode="auto">
          <a:xfrm>
            <a:off x="2928816" y="5129213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8" name="Oval 56"/>
          <p:cNvSpPr>
            <a:spLocks noChangeArrowheads="1"/>
          </p:cNvSpPr>
          <p:nvPr/>
        </p:nvSpPr>
        <p:spPr bwMode="auto">
          <a:xfrm>
            <a:off x="2553677" y="5205413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9" name="Oval 57"/>
          <p:cNvSpPr>
            <a:spLocks noChangeArrowheads="1"/>
          </p:cNvSpPr>
          <p:nvPr/>
        </p:nvSpPr>
        <p:spPr bwMode="auto">
          <a:xfrm>
            <a:off x="3116385" y="53228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0" name="Oval 58"/>
          <p:cNvSpPr>
            <a:spLocks noChangeArrowheads="1"/>
          </p:cNvSpPr>
          <p:nvPr/>
        </p:nvSpPr>
        <p:spPr bwMode="auto">
          <a:xfrm>
            <a:off x="3397739" y="5586413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1" name="Oval 59"/>
          <p:cNvSpPr>
            <a:spLocks noChangeArrowheads="1"/>
          </p:cNvSpPr>
          <p:nvPr/>
        </p:nvSpPr>
        <p:spPr bwMode="auto">
          <a:xfrm>
            <a:off x="3679093" y="5738813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2" name="Oval 60"/>
          <p:cNvSpPr>
            <a:spLocks noChangeArrowheads="1"/>
          </p:cNvSpPr>
          <p:nvPr/>
        </p:nvSpPr>
        <p:spPr bwMode="auto">
          <a:xfrm>
            <a:off x="2272324" y="54752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3" name="Oval 61"/>
          <p:cNvSpPr>
            <a:spLocks noChangeArrowheads="1"/>
          </p:cNvSpPr>
          <p:nvPr/>
        </p:nvSpPr>
        <p:spPr bwMode="auto">
          <a:xfrm>
            <a:off x="4429370" y="50942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4" name="Oval 62"/>
          <p:cNvSpPr>
            <a:spLocks noChangeArrowheads="1"/>
          </p:cNvSpPr>
          <p:nvPr/>
        </p:nvSpPr>
        <p:spPr bwMode="auto">
          <a:xfrm>
            <a:off x="4148016" y="52466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5" name="Oval 63"/>
          <p:cNvSpPr>
            <a:spLocks noChangeArrowheads="1"/>
          </p:cNvSpPr>
          <p:nvPr/>
        </p:nvSpPr>
        <p:spPr bwMode="auto">
          <a:xfrm>
            <a:off x="3960447" y="5586413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6" name="Oval 64"/>
          <p:cNvSpPr>
            <a:spLocks noChangeArrowheads="1"/>
          </p:cNvSpPr>
          <p:nvPr/>
        </p:nvSpPr>
        <p:spPr bwMode="auto">
          <a:xfrm>
            <a:off x="5179647" y="5586413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7" name="Oval 65"/>
          <p:cNvSpPr>
            <a:spLocks noChangeArrowheads="1"/>
          </p:cNvSpPr>
          <p:nvPr/>
        </p:nvSpPr>
        <p:spPr bwMode="auto">
          <a:xfrm>
            <a:off x="4898293" y="5434013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8" name="Oval 66"/>
          <p:cNvSpPr>
            <a:spLocks noChangeArrowheads="1"/>
          </p:cNvSpPr>
          <p:nvPr/>
        </p:nvSpPr>
        <p:spPr bwMode="auto">
          <a:xfrm>
            <a:off x="4710724" y="5170488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9" name="Oval 67"/>
          <p:cNvSpPr>
            <a:spLocks noChangeArrowheads="1"/>
          </p:cNvSpPr>
          <p:nvPr/>
        </p:nvSpPr>
        <p:spPr bwMode="auto">
          <a:xfrm>
            <a:off x="5554785" y="5510213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4886" name="Rectangle 68"/>
          <p:cNvSpPr>
            <a:spLocks noChangeArrowheads="1"/>
          </p:cNvSpPr>
          <p:nvPr/>
        </p:nvSpPr>
        <p:spPr bwMode="auto">
          <a:xfrm rot="16200000">
            <a:off x="928086" y="5337316"/>
            <a:ext cx="1484906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>
                <a:latin typeface="+mn-lt"/>
                <a:ea typeface="Verdana" pitchFamily="34" charset="0"/>
                <a:cs typeface="Verdana" pitchFamily="34" charset="0"/>
              </a:rPr>
              <a:t>residuals</a:t>
            </a:r>
          </a:p>
        </p:txBody>
      </p:sp>
      <p:sp>
        <p:nvSpPr>
          <p:cNvPr id="71" name="Freeform 69"/>
          <p:cNvSpPr>
            <a:spLocks/>
          </p:cNvSpPr>
          <p:nvPr/>
        </p:nvSpPr>
        <p:spPr bwMode="auto">
          <a:xfrm>
            <a:off x="2145323" y="4951414"/>
            <a:ext cx="4065954" cy="400110"/>
          </a:xfrm>
          <a:custGeom>
            <a:avLst/>
            <a:gdLst/>
            <a:ahLst/>
            <a:cxnLst>
              <a:cxn ang="0">
                <a:pos x="11" y="388"/>
              </a:cxn>
              <a:cxn ang="0">
                <a:pos x="65" y="352"/>
              </a:cxn>
              <a:cxn ang="0">
                <a:pos x="401" y="16"/>
              </a:cxn>
              <a:cxn ang="0">
                <a:pos x="833" y="400"/>
              </a:cxn>
              <a:cxn ang="0">
                <a:pos x="1217" y="16"/>
              </a:cxn>
              <a:cxn ang="0">
                <a:pos x="1697" y="304"/>
              </a:cxn>
              <a:cxn ang="0">
                <a:pos x="2081" y="160"/>
              </a:cxn>
            </a:cxnLst>
            <a:rect l="0" t="0" r="r" b="b"/>
            <a:pathLst>
              <a:path w="2081" h="414">
                <a:moveTo>
                  <a:pt x="11" y="388"/>
                </a:moveTo>
                <a:cubicBezTo>
                  <a:pt x="20" y="381"/>
                  <a:pt x="0" y="414"/>
                  <a:pt x="65" y="352"/>
                </a:cubicBezTo>
                <a:cubicBezTo>
                  <a:pt x="130" y="290"/>
                  <a:pt x="273" y="8"/>
                  <a:pt x="401" y="16"/>
                </a:cubicBezTo>
                <a:cubicBezTo>
                  <a:pt x="529" y="24"/>
                  <a:pt x="697" y="400"/>
                  <a:pt x="833" y="400"/>
                </a:cubicBezTo>
                <a:cubicBezTo>
                  <a:pt x="969" y="400"/>
                  <a:pt x="1073" y="32"/>
                  <a:pt x="1217" y="16"/>
                </a:cubicBezTo>
                <a:cubicBezTo>
                  <a:pt x="1361" y="0"/>
                  <a:pt x="1553" y="280"/>
                  <a:pt x="1697" y="304"/>
                </a:cubicBezTo>
                <a:cubicBezTo>
                  <a:pt x="1841" y="328"/>
                  <a:pt x="2017" y="184"/>
                  <a:pt x="2081" y="16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72" name="Freeform 70"/>
          <p:cNvSpPr>
            <a:spLocks/>
          </p:cNvSpPr>
          <p:nvPr/>
        </p:nvSpPr>
        <p:spPr bwMode="auto">
          <a:xfrm>
            <a:off x="2239108" y="5499100"/>
            <a:ext cx="4183185" cy="400110"/>
          </a:xfrm>
          <a:custGeom>
            <a:avLst/>
            <a:gdLst/>
            <a:ahLst/>
            <a:cxnLst>
              <a:cxn ang="0">
                <a:pos x="11" y="397"/>
              </a:cxn>
              <a:cxn ang="0">
                <a:pos x="65" y="359"/>
              </a:cxn>
              <a:cxn ang="0">
                <a:pos x="401" y="23"/>
              </a:cxn>
              <a:cxn ang="0">
                <a:pos x="833" y="407"/>
              </a:cxn>
              <a:cxn ang="0">
                <a:pos x="1217" y="23"/>
              </a:cxn>
              <a:cxn ang="0">
                <a:pos x="1703" y="271"/>
              </a:cxn>
              <a:cxn ang="0">
                <a:pos x="2141" y="79"/>
              </a:cxn>
            </a:cxnLst>
            <a:rect l="0" t="0" r="r" b="b"/>
            <a:pathLst>
              <a:path w="2141" h="421">
                <a:moveTo>
                  <a:pt x="11" y="397"/>
                </a:moveTo>
                <a:cubicBezTo>
                  <a:pt x="20" y="392"/>
                  <a:pt x="0" y="421"/>
                  <a:pt x="65" y="359"/>
                </a:cubicBezTo>
                <a:cubicBezTo>
                  <a:pt x="130" y="297"/>
                  <a:pt x="273" y="15"/>
                  <a:pt x="401" y="23"/>
                </a:cubicBezTo>
                <a:cubicBezTo>
                  <a:pt x="529" y="31"/>
                  <a:pt x="697" y="407"/>
                  <a:pt x="833" y="407"/>
                </a:cubicBezTo>
                <a:cubicBezTo>
                  <a:pt x="969" y="407"/>
                  <a:pt x="1072" y="46"/>
                  <a:pt x="1217" y="23"/>
                </a:cubicBezTo>
                <a:cubicBezTo>
                  <a:pt x="1362" y="0"/>
                  <a:pt x="1549" y="262"/>
                  <a:pt x="1703" y="271"/>
                </a:cubicBezTo>
                <a:cubicBezTo>
                  <a:pt x="1857" y="280"/>
                  <a:pt x="2050" y="119"/>
                  <a:pt x="2141" y="79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4002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Residual Analysis for Normality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 flipH="1">
            <a:off x="4181231" y="3279775"/>
            <a:ext cx="0" cy="213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4275015" y="3584575"/>
            <a:ext cx="4407877" cy="1371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 rot="14317620">
            <a:off x="4770315" y="46249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 rot="14317620">
            <a:off x="6821854" y="40153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 rot="14317620">
            <a:off x="7771423" y="37105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 rot="14317620">
            <a:off x="6646008" y="40915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 rot="14317620">
            <a:off x="7208715" y="39391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 rot="14317620">
            <a:off x="7490069" y="38629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 rot="14317620">
            <a:off x="5989515" y="41677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 rot="14317620">
            <a:off x="5239238" y="43963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000">
              <a:latin typeface="+mn-lt"/>
              <a:cs typeface="Arial" charset="0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 rot="14317620">
            <a:off x="6364654" y="41677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 rot="14317620">
            <a:off x="5708162" y="42439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 rot="14317620">
            <a:off x="5520592" y="44725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 rot="14317620">
            <a:off x="8240346" y="348199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2117970" y="3956050"/>
            <a:ext cx="1297406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Percent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5775569" y="5791201"/>
            <a:ext cx="2625969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Residual</a:t>
            </a: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4169508" y="5413375"/>
            <a:ext cx="5648752" cy="12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cs typeface="Arial" charset="0"/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480646" y="1628776"/>
            <a:ext cx="10464800" cy="95410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008000"/>
              </a:buClr>
              <a:buSzPct val="130000"/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A normal probability plot of the residuals can be used to check for normality:</a:t>
            </a: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4126826" y="5576201"/>
            <a:ext cx="6107723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>
                <a:ea typeface="Verdana" pitchFamily="34" charset="0"/>
                <a:cs typeface="Verdana" pitchFamily="34" charset="0"/>
              </a:rPr>
              <a:t>-3      -2      -1      0      1      2       3</a:t>
            </a: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3859148" y="5119000"/>
            <a:ext cx="562708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3452748" y="3290201"/>
            <a:ext cx="969108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32751606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Residual Analysis for Equal Variance (Homoscedasticity)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graphicFrame>
        <p:nvGraphicFramePr>
          <p:cNvPr id="36869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1692032" y="5930901"/>
          <a:ext cx="56661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7" name="Clip" r:id="rId3" imgW="1031671" imgH="988883" progId="">
                  <p:embed/>
                </p:oleObj>
              </mc:Choice>
              <mc:Fallback>
                <p:oleObj name="Clip" r:id="rId3" imgW="1031671" imgH="988883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032" y="5930901"/>
                        <a:ext cx="566615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270370" y="5842001"/>
            <a:ext cx="4132385" cy="45910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Non-constant variance</a:t>
            </a:r>
          </a:p>
        </p:txBody>
      </p:sp>
      <p:sp>
        <p:nvSpPr>
          <p:cNvPr id="36871" name="Rectangle 5"/>
          <p:cNvSpPr>
            <a:spLocks noChangeArrowheads="1"/>
          </p:cNvSpPr>
          <p:nvPr/>
        </p:nvSpPr>
        <p:spPr bwMode="auto">
          <a:xfrm>
            <a:off x="6689969" y="5686425"/>
            <a:ext cx="112541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4000" dirty="0">
                <a:solidFill>
                  <a:srgbClr val="FF0000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</a:t>
            </a:r>
            <a:endParaRPr lang="en-US" altLang="en-US" sz="4000" dirty="0">
              <a:solidFill>
                <a:srgbClr val="FF0000"/>
              </a:solidFill>
              <a:latin typeface="Wingdings" panose="05000000000000000000" pitchFamily="2" charset="2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7489093" y="5842001"/>
            <a:ext cx="3661508" cy="45910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>
                <a:ea typeface="Verdana" pitchFamily="34" charset="0"/>
                <a:cs typeface="Verdana" pitchFamily="34" charset="0"/>
              </a:rPr>
              <a:t>Constant variance</a:t>
            </a:r>
          </a:p>
        </p:txBody>
      </p:sp>
      <p:sp>
        <p:nvSpPr>
          <p:cNvPr id="36873" name="Line 7"/>
          <p:cNvSpPr>
            <a:spLocks noChangeShapeType="1"/>
          </p:cNvSpPr>
          <p:nvPr/>
        </p:nvSpPr>
        <p:spPr bwMode="auto">
          <a:xfrm>
            <a:off x="1989015" y="4424364"/>
            <a:ext cx="0" cy="13668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6874" name="Line 8"/>
          <p:cNvSpPr>
            <a:spLocks noChangeShapeType="1"/>
          </p:cNvSpPr>
          <p:nvPr/>
        </p:nvSpPr>
        <p:spPr bwMode="auto">
          <a:xfrm flipV="1">
            <a:off x="1994878" y="5029200"/>
            <a:ext cx="40327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2370017" y="4114800"/>
            <a:ext cx="3370384" cy="757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2370017" y="5257800"/>
            <a:ext cx="3276599" cy="4524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2457938" y="49149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958492" y="46101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2739292" y="50673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2926861" y="47625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3395785" y="47625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3489569" y="51435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3864708" y="49149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3114431" y="50673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5459046" y="51435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4614985" y="53721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4802554" y="47625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4521200" y="44577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>
            <a:off x="4333631" y="48387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4239846" y="50673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3958492" y="52197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5089770" y="4572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>
            <a:off x="5365261" y="48387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0" name="Oval 28"/>
          <p:cNvSpPr>
            <a:spLocks noChangeArrowheads="1"/>
          </p:cNvSpPr>
          <p:nvPr/>
        </p:nvSpPr>
        <p:spPr bwMode="auto">
          <a:xfrm>
            <a:off x="5277339" y="4267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>
            <a:off x="5271477" y="54483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4896338" y="51435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6897" name="Rectangle 31"/>
          <p:cNvSpPr>
            <a:spLocks noChangeArrowheads="1"/>
          </p:cNvSpPr>
          <p:nvPr/>
        </p:nvSpPr>
        <p:spPr bwMode="auto">
          <a:xfrm>
            <a:off x="5933832" y="4800600"/>
            <a:ext cx="574431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36898" name="Line 32"/>
          <p:cNvSpPr>
            <a:spLocks noChangeShapeType="1"/>
          </p:cNvSpPr>
          <p:nvPr/>
        </p:nvSpPr>
        <p:spPr bwMode="auto">
          <a:xfrm>
            <a:off x="6951784" y="5029200"/>
            <a:ext cx="402687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6899" name="Line 33"/>
          <p:cNvSpPr>
            <a:spLocks noChangeShapeType="1"/>
          </p:cNvSpPr>
          <p:nvPr/>
        </p:nvSpPr>
        <p:spPr bwMode="auto">
          <a:xfrm>
            <a:off x="6951785" y="4391025"/>
            <a:ext cx="0" cy="13668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6900" name="Rectangle 34"/>
          <p:cNvSpPr>
            <a:spLocks noChangeArrowheads="1"/>
          </p:cNvSpPr>
          <p:nvPr/>
        </p:nvSpPr>
        <p:spPr bwMode="auto">
          <a:xfrm>
            <a:off x="10896601" y="4800600"/>
            <a:ext cx="574431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>
            <a:off x="7285893" y="4572000"/>
            <a:ext cx="36517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7285893" y="5410200"/>
            <a:ext cx="36517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7233138" y="4648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auto">
          <a:xfrm>
            <a:off x="7983415" y="5029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auto">
          <a:xfrm>
            <a:off x="7514492" y="4953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2" name="Oval 40"/>
          <p:cNvSpPr>
            <a:spLocks noChangeArrowheads="1"/>
          </p:cNvSpPr>
          <p:nvPr/>
        </p:nvSpPr>
        <p:spPr bwMode="auto">
          <a:xfrm>
            <a:off x="7702061" y="4648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3" name="Oval 41"/>
          <p:cNvSpPr>
            <a:spLocks noChangeArrowheads="1"/>
          </p:cNvSpPr>
          <p:nvPr/>
        </p:nvSpPr>
        <p:spPr bwMode="auto">
          <a:xfrm>
            <a:off x="7045569" y="4876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4" name="Oval 42"/>
          <p:cNvSpPr>
            <a:spLocks noChangeArrowheads="1"/>
          </p:cNvSpPr>
          <p:nvPr/>
        </p:nvSpPr>
        <p:spPr bwMode="auto">
          <a:xfrm>
            <a:off x="7233138" y="5105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5" name="Oval 43"/>
          <p:cNvSpPr>
            <a:spLocks noChangeArrowheads="1"/>
          </p:cNvSpPr>
          <p:nvPr/>
        </p:nvSpPr>
        <p:spPr bwMode="auto">
          <a:xfrm>
            <a:off x="9483969" y="4572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8264769" y="48006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7" name="Oval 45"/>
          <p:cNvSpPr>
            <a:spLocks noChangeArrowheads="1"/>
          </p:cNvSpPr>
          <p:nvPr/>
        </p:nvSpPr>
        <p:spPr bwMode="auto">
          <a:xfrm>
            <a:off x="8452338" y="4572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8" name="Oval 46"/>
          <p:cNvSpPr>
            <a:spLocks noChangeArrowheads="1"/>
          </p:cNvSpPr>
          <p:nvPr/>
        </p:nvSpPr>
        <p:spPr bwMode="auto">
          <a:xfrm>
            <a:off x="8733692" y="48006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49" name="Oval 47"/>
          <p:cNvSpPr>
            <a:spLocks noChangeArrowheads="1"/>
          </p:cNvSpPr>
          <p:nvPr/>
        </p:nvSpPr>
        <p:spPr bwMode="auto">
          <a:xfrm>
            <a:off x="9015046" y="5105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0" name="Oval 48"/>
          <p:cNvSpPr>
            <a:spLocks noChangeArrowheads="1"/>
          </p:cNvSpPr>
          <p:nvPr/>
        </p:nvSpPr>
        <p:spPr bwMode="auto">
          <a:xfrm>
            <a:off x="8639908" y="5029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1" name="Oval 49"/>
          <p:cNvSpPr>
            <a:spLocks noChangeArrowheads="1"/>
          </p:cNvSpPr>
          <p:nvPr/>
        </p:nvSpPr>
        <p:spPr bwMode="auto">
          <a:xfrm>
            <a:off x="10046677" y="4648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2" name="Oval 50"/>
          <p:cNvSpPr>
            <a:spLocks noChangeArrowheads="1"/>
          </p:cNvSpPr>
          <p:nvPr/>
        </p:nvSpPr>
        <p:spPr bwMode="auto">
          <a:xfrm>
            <a:off x="9108831" y="48006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3" name="Oval 51"/>
          <p:cNvSpPr>
            <a:spLocks noChangeArrowheads="1"/>
          </p:cNvSpPr>
          <p:nvPr/>
        </p:nvSpPr>
        <p:spPr bwMode="auto">
          <a:xfrm>
            <a:off x="9390185" y="5105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4" name="Oval 52"/>
          <p:cNvSpPr>
            <a:spLocks noChangeArrowheads="1"/>
          </p:cNvSpPr>
          <p:nvPr/>
        </p:nvSpPr>
        <p:spPr bwMode="auto">
          <a:xfrm>
            <a:off x="10046677" y="5105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5" name="Oval 53"/>
          <p:cNvSpPr>
            <a:spLocks noChangeArrowheads="1"/>
          </p:cNvSpPr>
          <p:nvPr/>
        </p:nvSpPr>
        <p:spPr bwMode="auto">
          <a:xfrm>
            <a:off x="9765323" y="48768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6" name="Oval 54"/>
          <p:cNvSpPr>
            <a:spLocks noChangeArrowheads="1"/>
          </p:cNvSpPr>
          <p:nvPr/>
        </p:nvSpPr>
        <p:spPr bwMode="auto">
          <a:xfrm>
            <a:off x="10609385" y="46482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7" name="Oval 55"/>
          <p:cNvSpPr>
            <a:spLocks noChangeArrowheads="1"/>
          </p:cNvSpPr>
          <p:nvPr/>
        </p:nvSpPr>
        <p:spPr bwMode="auto">
          <a:xfrm>
            <a:off x="10328031" y="49530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58" name="Oval 56"/>
          <p:cNvSpPr>
            <a:spLocks noChangeArrowheads="1"/>
          </p:cNvSpPr>
          <p:nvPr/>
        </p:nvSpPr>
        <p:spPr bwMode="auto">
          <a:xfrm>
            <a:off x="10796954" y="5105400"/>
            <a:ext cx="281354" cy="228600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6923" name="Line 57"/>
          <p:cNvSpPr>
            <a:spLocks noChangeShapeType="1"/>
          </p:cNvSpPr>
          <p:nvPr/>
        </p:nvSpPr>
        <p:spPr bwMode="auto">
          <a:xfrm>
            <a:off x="1989015" y="2519364"/>
            <a:ext cx="0" cy="1519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6924" name="Line 58"/>
          <p:cNvSpPr>
            <a:spLocks noChangeShapeType="1"/>
          </p:cNvSpPr>
          <p:nvPr/>
        </p:nvSpPr>
        <p:spPr bwMode="auto">
          <a:xfrm>
            <a:off x="1989015" y="4038600"/>
            <a:ext cx="412652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6925" name="Line 59"/>
          <p:cNvSpPr>
            <a:spLocks noChangeShapeType="1"/>
          </p:cNvSpPr>
          <p:nvPr/>
        </p:nvSpPr>
        <p:spPr bwMode="auto">
          <a:xfrm flipV="1">
            <a:off x="1989015" y="2438400"/>
            <a:ext cx="4220308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62" name="Oval 60"/>
          <p:cNvSpPr>
            <a:spLocks noChangeArrowheads="1"/>
          </p:cNvSpPr>
          <p:nvPr/>
        </p:nvSpPr>
        <p:spPr bwMode="auto">
          <a:xfrm rot="14317620">
            <a:off x="2390531" y="3326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3" name="Oval 61"/>
          <p:cNvSpPr>
            <a:spLocks noChangeArrowheads="1"/>
          </p:cNvSpPr>
          <p:nvPr/>
        </p:nvSpPr>
        <p:spPr bwMode="auto">
          <a:xfrm rot="14317620">
            <a:off x="2859454" y="2945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4" name="Oval 62"/>
          <p:cNvSpPr>
            <a:spLocks noChangeArrowheads="1"/>
          </p:cNvSpPr>
          <p:nvPr/>
        </p:nvSpPr>
        <p:spPr bwMode="auto">
          <a:xfrm rot="14317620">
            <a:off x="4360008" y="1954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5" name="Oval 63"/>
          <p:cNvSpPr>
            <a:spLocks noChangeArrowheads="1"/>
          </p:cNvSpPr>
          <p:nvPr/>
        </p:nvSpPr>
        <p:spPr bwMode="auto">
          <a:xfrm rot="14317620">
            <a:off x="4735146" y="3097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6" name="Oval 64"/>
          <p:cNvSpPr>
            <a:spLocks noChangeArrowheads="1"/>
          </p:cNvSpPr>
          <p:nvPr/>
        </p:nvSpPr>
        <p:spPr bwMode="auto">
          <a:xfrm rot="14317620">
            <a:off x="5110285" y="2031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7" name="Oval 65"/>
          <p:cNvSpPr>
            <a:spLocks noChangeArrowheads="1"/>
          </p:cNvSpPr>
          <p:nvPr/>
        </p:nvSpPr>
        <p:spPr bwMode="auto">
          <a:xfrm rot="14317620">
            <a:off x="3328377" y="2869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8" name="Oval 66"/>
          <p:cNvSpPr>
            <a:spLocks noChangeArrowheads="1"/>
          </p:cNvSpPr>
          <p:nvPr/>
        </p:nvSpPr>
        <p:spPr bwMode="auto">
          <a:xfrm rot="14317620">
            <a:off x="5016500" y="2793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69" name="Oval 67"/>
          <p:cNvSpPr>
            <a:spLocks noChangeArrowheads="1"/>
          </p:cNvSpPr>
          <p:nvPr/>
        </p:nvSpPr>
        <p:spPr bwMode="auto">
          <a:xfrm rot="14317620">
            <a:off x="5391638" y="3250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0" name="Oval 68"/>
          <p:cNvSpPr>
            <a:spLocks noChangeArrowheads="1"/>
          </p:cNvSpPr>
          <p:nvPr/>
        </p:nvSpPr>
        <p:spPr bwMode="auto">
          <a:xfrm rot="14317620">
            <a:off x="5204069" y="1650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1" name="Oval 69"/>
          <p:cNvSpPr>
            <a:spLocks noChangeArrowheads="1"/>
          </p:cNvSpPr>
          <p:nvPr/>
        </p:nvSpPr>
        <p:spPr bwMode="auto">
          <a:xfrm rot="14317620">
            <a:off x="5391638" y="2259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2" name="Oval 70"/>
          <p:cNvSpPr>
            <a:spLocks noChangeArrowheads="1"/>
          </p:cNvSpPr>
          <p:nvPr/>
        </p:nvSpPr>
        <p:spPr bwMode="auto">
          <a:xfrm rot="14317620">
            <a:off x="4828931" y="2335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3" name="Oval 71"/>
          <p:cNvSpPr>
            <a:spLocks noChangeArrowheads="1"/>
          </p:cNvSpPr>
          <p:nvPr/>
        </p:nvSpPr>
        <p:spPr bwMode="auto">
          <a:xfrm rot="14317620">
            <a:off x="3984869" y="3250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4" name="Oval 72"/>
          <p:cNvSpPr>
            <a:spLocks noChangeArrowheads="1"/>
          </p:cNvSpPr>
          <p:nvPr/>
        </p:nvSpPr>
        <p:spPr bwMode="auto">
          <a:xfrm rot="14317620">
            <a:off x="4360008" y="2640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5" name="Oval 73"/>
          <p:cNvSpPr>
            <a:spLocks noChangeArrowheads="1"/>
          </p:cNvSpPr>
          <p:nvPr/>
        </p:nvSpPr>
        <p:spPr bwMode="auto">
          <a:xfrm rot="14317620">
            <a:off x="3891085" y="2412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6" name="Oval 74"/>
          <p:cNvSpPr>
            <a:spLocks noChangeArrowheads="1"/>
          </p:cNvSpPr>
          <p:nvPr/>
        </p:nvSpPr>
        <p:spPr bwMode="auto">
          <a:xfrm rot="14317620">
            <a:off x="2671885" y="3326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7" name="Oval 75"/>
          <p:cNvSpPr>
            <a:spLocks noChangeArrowheads="1"/>
          </p:cNvSpPr>
          <p:nvPr/>
        </p:nvSpPr>
        <p:spPr bwMode="auto">
          <a:xfrm rot="14317620">
            <a:off x="3047023" y="3174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8" name="Oval 76"/>
          <p:cNvSpPr>
            <a:spLocks noChangeArrowheads="1"/>
          </p:cNvSpPr>
          <p:nvPr/>
        </p:nvSpPr>
        <p:spPr bwMode="auto">
          <a:xfrm rot="14317620">
            <a:off x="3515946" y="3250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79" name="Oval 77"/>
          <p:cNvSpPr>
            <a:spLocks noChangeArrowheads="1"/>
          </p:cNvSpPr>
          <p:nvPr/>
        </p:nvSpPr>
        <p:spPr bwMode="auto">
          <a:xfrm rot="14317620">
            <a:off x="4266223" y="2945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0" name="Oval 78"/>
          <p:cNvSpPr>
            <a:spLocks noChangeArrowheads="1"/>
          </p:cNvSpPr>
          <p:nvPr/>
        </p:nvSpPr>
        <p:spPr bwMode="auto">
          <a:xfrm rot="14317620">
            <a:off x="5579208" y="2716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1" name="Oval 79"/>
          <p:cNvSpPr>
            <a:spLocks noChangeArrowheads="1"/>
          </p:cNvSpPr>
          <p:nvPr/>
        </p:nvSpPr>
        <p:spPr bwMode="auto">
          <a:xfrm rot="14317620">
            <a:off x="3797300" y="2945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6946" name="Text Box 80"/>
          <p:cNvSpPr txBox="1">
            <a:spLocks noChangeArrowheads="1"/>
          </p:cNvSpPr>
          <p:nvPr/>
        </p:nvSpPr>
        <p:spPr bwMode="auto">
          <a:xfrm>
            <a:off x="1713524" y="2057400"/>
            <a:ext cx="3593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latin typeface="+mn-lt"/>
                <a:ea typeface="Verdana" pitchFamily="34" charset="0"/>
                <a:cs typeface="Verdana" pitchFamily="34" charset="0"/>
              </a:rPr>
              <a:t>Y</a:t>
            </a:r>
          </a:p>
        </p:txBody>
      </p:sp>
      <p:sp>
        <p:nvSpPr>
          <p:cNvPr id="83" name="Line 81"/>
          <p:cNvSpPr>
            <a:spLocks noChangeShapeType="1"/>
          </p:cNvSpPr>
          <p:nvPr/>
        </p:nvSpPr>
        <p:spPr bwMode="auto">
          <a:xfrm flipV="1">
            <a:off x="2364154" y="1752600"/>
            <a:ext cx="2344615" cy="1524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84" name="Line 82"/>
          <p:cNvSpPr>
            <a:spLocks noChangeShapeType="1"/>
          </p:cNvSpPr>
          <p:nvPr/>
        </p:nvSpPr>
        <p:spPr bwMode="auto">
          <a:xfrm flipV="1">
            <a:off x="2364154" y="3657601"/>
            <a:ext cx="3376246" cy="47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6949" name="Rectangle 83"/>
          <p:cNvSpPr>
            <a:spLocks noChangeArrowheads="1"/>
          </p:cNvSpPr>
          <p:nvPr/>
        </p:nvSpPr>
        <p:spPr bwMode="auto">
          <a:xfrm>
            <a:off x="6027617" y="3810000"/>
            <a:ext cx="574431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36950" name="Rectangle 84"/>
          <p:cNvSpPr>
            <a:spLocks noChangeArrowheads="1"/>
          </p:cNvSpPr>
          <p:nvPr/>
        </p:nvSpPr>
        <p:spPr bwMode="auto">
          <a:xfrm>
            <a:off x="10990386" y="3716338"/>
            <a:ext cx="574431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36951" name="Line 85"/>
          <p:cNvSpPr>
            <a:spLocks noChangeShapeType="1"/>
          </p:cNvSpPr>
          <p:nvPr/>
        </p:nvSpPr>
        <p:spPr bwMode="auto">
          <a:xfrm flipH="1">
            <a:off x="6955693" y="2325688"/>
            <a:ext cx="13678" cy="16367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6952" name="Line 86"/>
          <p:cNvSpPr>
            <a:spLocks noChangeShapeType="1"/>
          </p:cNvSpPr>
          <p:nvPr/>
        </p:nvSpPr>
        <p:spPr bwMode="auto">
          <a:xfrm flipV="1">
            <a:off x="6951785" y="3933825"/>
            <a:ext cx="4081585" cy="285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6953" name="Line 87"/>
          <p:cNvSpPr>
            <a:spLocks noChangeShapeType="1"/>
          </p:cNvSpPr>
          <p:nvPr/>
        </p:nvSpPr>
        <p:spPr bwMode="auto">
          <a:xfrm flipV="1">
            <a:off x="7045570" y="2320926"/>
            <a:ext cx="4052277" cy="11080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90" name="Oval 88"/>
          <p:cNvSpPr>
            <a:spLocks noChangeArrowheads="1"/>
          </p:cNvSpPr>
          <p:nvPr/>
        </p:nvSpPr>
        <p:spPr bwMode="auto">
          <a:xfrm rot="14317620">
            <a:off x="7071946" y="32089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1" name="Oval 89"/>
          <p:cNvSpPr>
            <a:spLocks noChangeArrowheads="1"/>
          </p:cNvSpPr>
          <p:nvPr/>
        </p:nvSpPr>
        <p:spPr bwMode="auto">
          <a:xfrm rot="14317620">
            <a:off x="7259515" y="2869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2" name="Oval 90"/>
          <p:cNvSpPr>
            <a:spLocks noChangeArrowheads="1"/>
          </p:cNvSpPr>
          <p:nvPr/>
        </p:nvSpPr>
        <p:spPr bwMode="auto">
          <a:xfrm rot="14317620">
            <a:off x="9234854" y="2640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3" name="Oval 91"/>
          <p:cNvSpPr>
            <a:spLocks noChangeArrowheads="1"/>
          </p:cNvSpPr>
          <p:nvPr/>
        </p:nvSpPr>
        <p:spPr bwMode="auto">
          <a:xfrm rot="14317620">
            <a:off x="10073054" y="2183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4" name="Oval 92"/>
          <p:cNvSpPr>
            <a:spLocks noChangeArrowheads="1"/>
          </p:cNvSpPr>
          <p:nvPr/>
        </p:nvSpPr>
        <p:spPr bwMode="auto">
          <a:xfrm rot="14317620">
            <a:off x="7728438" y="2793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5" name="Oval 93"/>
          <p:cNvSpPr>
            <a:spLocks noChangeArrowheads="1"/>
          </p:cNvSpPr>
          <p:nvPr/>
        </p:nvSpPr>
        <p:spPr bwMode="auto">
          <a:xfrm rot="14317620">
            <a:off x="9791700" y="2564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6" name="Oval 94"/>
          <p:cNvSpPr>
            <a:spLocks noChangeArrowheads="1"/>
          </p:cNvSpPr>
          <p:nvPr/>
        </p:nvSpPr>
        <p:spPr bwMode="auto">
          <a:xfrm rot="14317620">
            <a:off x="10073054" y="2793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400">
              <a:latin typeface="Arial" charset="0"/>
              <a:cs typeface="Arial" charset="0"/>
            </a:endParaRPr>
          </a:p>
        </p:txBody>
      </p:sp>
      <p:sp>
        <p:nvSpPr>
          <p:cNvPr id="97" name="Oval 95"/>
          <p:cNvSpPr>
            <a:spLocks noChangeArrowheads="1"/>
          </p:cNvSpPr>
          <p:nvPr/>
        </p:nvSpPr>
        <p:spPr bwMode="auto">
          <a:xfrm rot="14317620">
            <a:off x="10280162" y="2412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8" name="Oval 96"/>
          <p:cNvSpPr>
            <a:spLocks noChangeArrowheads="1"/>
          </p:cNvSpPr>
          <p:nvPr/>
        </p:nvSpPr>
        <p:spPr bwMode="auto">
          <a:xfrm rot="14317620">
            <a:off x="9510346" y="2183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99" name="Oval 97"/>
          <p:cNvSpPr>
            <a:spLocks noChangeArrowheads="1"/>
          </p:cNvSpPr>
          <p:nvPr/>
        </p:nvSpPr>
        <p:spPr bwMode="auto">
          <a:xfrm rot="14317620">
            <a:off x="8666285" y="2945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0" name="Oval 98"/>
          <p:cNvSpPr>
            <a:spLocks noChangeArrowheads="1"/>
          </p:cNvSpPr>
          <p:nvPr/>
        </p:nvSpPr>
        <p:spPr bwMode="auto">
          <a:xfrm rot="14317620">
            <a:off x="8760069" y="26406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1" name="Oval 99"/>
          <p:cNvSpPr>
            <a:spLocks noChangeArrowheads="1"/>
          </p:cNvSpPr>
          <p:nvPr/>
        </p:nvSpPr>
        <p:spPr bwMode="auto">
          <a:xfrm rot="14317620">
            <a:off x="8384931" y="2564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2" name="Oval 100"/>
          <p:cNvSpPr>
            <a:spLocks noChangeArrowheads="1"/>
          </p:cNvSpPr>
          <p:nvPr/>
        </p:nvSpPr>
        <p:spPr bwMode="auto">
          <a:xfrm rot="14317620">
            <a:off x="7353300" y="3326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3" name="Oval 101"/>
          <p:cNvSpPr>
            <a:spLocks noChangeArrowheads="1"/>
          </p:cNvSpPr>
          <p:nvPr/>
        </p:nvSpPr>
        <p:spPr bwMode="auto">
          <a:xfrm rot="14317620">
            <a:off x="7540869" y="30565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4" name="Oval 102"/>
          <p:cNvSpPr>
            <a:spLocks noChangeArrowheads="1"/>
          </p:cNvSpPr>
          <p:nvPr/>
        </p:nvSpPr>
        <p:spPr bwMode="auto">
          <a:xfrm rot="14317620">
            <a:off x="8009792" y="31740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5" name="Oval 103"/>
          <p:cNvSpPr>
            <a:spLocks noChangeArrowheads="1"/>
          </p:cNvSpPr>
          <p:nvPr/>
        </p:nvSpPr>
        <p:spPr bwMode="auto">
          <a:xfrm rot="14317620">
            <a:off x="9041423" y="29454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6" name="Oval 104"/>
          <p:cNvSpPr>
            <a:spLocks noChangeArrowheads="1"/>
          </p:cNvSpPr>
          <p:nvPr/>
        </p:nvSpPr>
        <p:spPr bwMode="auto">
          <a:xfrm rot="14317620">
            <a:off x="10635762" y="2599348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07" name="Oval 105"/>
          <p:cNvSpPr>
            <a:spLocks noChangeArrowheads="1"/>
          </p:cNvSpPr>
          <p:nvPr/>
        </p:nvSpPr>
        <p:spPr bwMode="auto">
          <a:xfrm rot="14317620">
            <a:off x="8197362" y="28692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6972" name="Text Box 106"/>
          <p:cNvSpPr txBox="1">
            <a:spLocks noChangeArrowheads="1"/>
          </p:cNvSpPr>
          <p:nvPr/>
        </p:nvSpPr>
        <p:spPr bwMode="auto">
          <a:xfrm>
            <a:off x="6744677" y="1844675"/>
            <a:ext cx="35939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>
                <a:latin typeface="+mn-lt"/>
                <a:ea typeface="Verdana" pitchFamily="34" charset="0"/>
                <a:cs typeface="Verdana" pitchFamily="34" charset="0"/>
              </a:rPr>
              <a:t>Y</a:t>
            </a:r>
          </a:p>
        </p:txBody>
      </p:sp>
      <p:sp>
        <p:nvSpPr>
          <p:cNvPr id="109" name="Oval 107"/>
          <p:cNvSpPr>
            <a:spLocks noChangeArrowheads="1"/>
          </p:cNvSpPr>
          <p:nvPr/>
        </p:nvSpPr>
        <p:spPr bwMode="auto">
          <a:xfrm rot="14317620">
            <a:off x="10448192" y="1954823"/>
            <a:ext cx="228600" cy="281354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10" name="Line 108"/>
          <p:cNvSpPr>
            <a:spLocks noChangeShapeType="1"/>
          </p:cNvSpPr>
          <p:nvPr/>
        </p:nvSpPr>
        <p:spPr bwMode="auto">
          <a:xfrm flipV="1">
            <a:off x="7233138" y="1905000"/>
            <a:ext cx="3282462" cy="914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111" name="Line 109"/>
          <p:cNvSpPr>
            <a:spLocks noChangeShapeType="1"/>
          </p:cNvSpPr>
          <p:nvPr/>
        </p:nvSpPr>
        <p:spPr bwMode="auto">
          <a:xfrm flipV="1">
            <a:off x="7420707" y="2971800"/>
            <a:ext cx="3282462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6976" name="Rectangle 110"/>
          <p:cNvSpPr>
            <a:spLocks noChangeArrowheads="1"/>
          </p:cNvSpPr>
          <p:nvPr/>
        </p:nvSpPr>
        <p:spPr bwMode="auto">
          <a:xfrm rot="16200000">
            <a:off x="1098184" y="4873291"/>
            <a:ext cx="1304925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dirty="0">
                <a:latin typeface="+mn-lt"/>
                <a:ea typeface="Verdana" pitchFamily="34" charset="0"/>
                <a:cs typeface="Verdana" pitchFamily="34" charset="0"/>
              </a:rPr>
              <a:t>residuals</a:t>
            </a:r>
          </a:p>
        </p:txBody>
      </p:sp>
      <p:sp>
        <p:nvSpPr>
          <p:cNvPr id="36977" name="Rectangle 111"/>
          <p:cNvSpPr>
            <a:spLocks noChangeArrowheads="1"/>
          </p:cNvSpPr>
          <p:nvPr/>
        </p:nvSpPr>
        <p:spPr bwMode="auto">
          <a:xfrm rot="16200000">
            <a:off x="6060953" y="4873291"/>
            <a:ext cx="1304925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>
                <a:latin typeface="+mn-lt"/>
                <a:ea typeface="Verdana" pitchFamily="34" charset="0"/>
                <a:cs typeface="Verdana" pitchFamily="34" charset="0"/>
              </a:rPr>
              <a:t>residuals</a:t>
            </a:r>
          </a:p>
        </p:txBody>
      </p:sp>
      <p:sp>
        <p:nvSpPr>
          <p:cNvPr id="114" name="Line 112"/>
          <p:cNvSpPr>
            <a:spLocks noChangeShapeType="1"/>
          </p:cNvSpPr>
          <p:nvPr/>
        </p:nvSpPr>
        <p:spPr bwMode="auto">
          <a:xfrm>
            <a:off x="6514123" y="1700213"/>
            <a:ext cx="0" cy="4724400"/>
          </a:xfrm>
          <a:prstGeom prst="line">
            <a:avLst/>
          </a:prstGeom>
          <a:noFill/>
          <a:ln w="28575">
            <a:solidFill>
              <a:schemeClr val="accent4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0360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406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Excel Residual Output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graphicFrame>
        <p:nvGraphicFramePr>
          <p:cNvPr id="37893" name="Object 2"/>
          <p:cNvGraphicFramePr>
            <a:graphicFrameLocks noChangeAspect="1"/>
          </p:cNvGraphicFramePr>
          <p:nvPr/>
        </p:nvGraphicFramePr>
        <p:xfrm>
          <a:off x="5539155" y="1693863"/>
          <a:ext cx="5505938" cy="418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1" name="Chart" r:id="rId3" imgW="4930094" imgH="3406212" progId="Excel.Chart.8">
                  <p:embed/>
                </p:oleObj>
              </mc:Choice>
              <mc:Fallback>
                <p:oleObj name="Chart" r:id="rId3" imgW="4930094" imgH="3406212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9155" y="1693863"/>
                        <a:ext cx="5505938" cy="418306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BC789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77801"/>
              </p:ext>
            </p:extLst>
          </p:nvPr>
        </p:nvGraphicFramePr>
        <p:xfrm>
          <a:off x="695569" y="1471094"/>
          <a:ext cx="3751384" cy="5059680"/>
        </p:xfrm>
        <a:graphic>
          <a:graphicData uri="http://schemas.openxmlformats.org/drawingml/2006/table">
            <a:tbl>
              <a:tblPr/>
              <a:tblGrid>
                <a:gridCol w="656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4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RESIDUAL OUTPUT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Predicted Weekly Sales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Residuals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251.92316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-6.923162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273.87671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38.12329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284.85348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-5.853484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304.06284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3.937162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5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218.99284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-19.99284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6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268.38832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-49.38832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7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356.20251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48.79749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8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367.17929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-43.17929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9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254.6674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64.33264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10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284.85348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-29.85348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2" marR="112542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37937" name="Text Box 49"/>
          <p:cNvSpPr txBox="1">
            <a:spLocks noChangeArrowheads="1"/>
          </p:cNvSpPr>
          <p:nvPr/>
        </p:nvSpPr>
        <p:spPr bwMode="auto">
          <a:xfrm>
            <a:off x="5715001" y="5897563"/>
            <a:ext cx="55391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  <a:ea typeface="Verdana" pitchFamily="34" charset="0"/>
                <a:cs typeface="Verdana" pitchFamily="34" charset="0"/>
              </a:rPr>
              <a:t>Does not appear to violate  any regression assumptions</a:t>
            </a:r>
          </a:p>
        </p:txBody>
      </p:sp>
    </p:spTree>
    <p:extLst>
      <p:ext uri="{BB962C8B-B14F-4D97-AF65-F5344CB8AC3E}">
        <p14:creationId xmlns:p14="http://schemas.microsoft.com/office/powerpoint/2010/main" val="39502624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867112" y="387350"/>
            <a:ext cx="10783825" cy="521370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</a:rPr>
              <a:t>Pitfalls of Regression Analysis</a:t>
            </a:r>
            <a:endParaRPr lang="en-AU" altLang="en-US" sz="3600" b="1" dirty="0">
              <a:solidFill>
                <a:srgbClr val="2D71C3"/>
              </a:solidFill>
              <a:latin typeface="+mj-lt"/>
            </a:endParaRP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423985" y="1340769"/>
            <a:ext cx="11226951" cy="5013981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2800" dirty="0">
                <a:latin typeface="+mn-lt"/>
              </a:rPr>
              <a:t>Lacking an awareness of the assumptions underlying least-squares regression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2800" dirty="0">
                <a:latin typeface="+mn-lt"/>
              </a:rPr>
              <a:t>Not knowing how to evaluate the assumptions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2800" dirty="0">
                <a:latin typeface="+mn-lt"/>
              </a:rPr>
              <a:t>Not knowing the alternatives to least-squares regression if a particular assumption is violated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2800" dirty="0">
                <a:latin typeface="+mn-lt"/>
              </a:rPr>
              <a:t>Using a regression model without knowledge of the subject matter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2800" dirty="0">
                <a:latin typeface="+mn-lt"/>
              </a:rPr>
              <a:t>Extrapolating outside the relevant range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en-US" sz="2800" dirty="0">
                <a:latin typeface="+mn-lt"/>
              </a:rPr>
              <a:t>Concluding that a significant relationship in observational study is due to a cause and effect relationship</a:t>
            </a:r>
          </a:p>
        </p:txBody>
      </p:sp>
    </p:spTree>
    <p:extLst>
      <p:ext uri="{BB962C8B-B14F-4D97-AF65-F5344CB8AC3E}">
        <p14:creationId xmlns:p14="http://schemas.microsoft.com/office/powerpoint/2010/main" val="992246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2081</TotalTime>
  <Words>1910</Words>
  <Application>Microsoft Office PowerPoint</Application>
  <PresentationFormat>Widescreen</PresentationFormat>
  <Paragraphs>366</Paragraphs>
  <Slides>39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51" baseType="lpstr">
      <vt:lpstr>Arial</vt:lpstr>
      <vt:lpstr>Calibri</vt:lpstr>
      <vt:lpstr>Calibri Light</vt:lpstr>
      <vt:lpstr>Cambria Math</vt:lpstr>
      <vt:lpstr>Noto Sans Symbols</vt:lpstr>
      <vt:lpstr>Times New Roman</vt:lpstr>
      <vt:lpstr>Verdana</vt:lpstr>
      <vt:lpstr>Wingdings</vt:lpstr>
      <vt:lpstr>Office Theme</vt:lpstr>
      <vt:lpstr>Equation</vt:lpstr>
      <vt:lpstr>Chart</vt:lpstr>
      <vt:lpstr>Clip</vt:lpstr>
      <vt:lpstr>Lecture 10</vt:lpstr>
      <vt:lpstr>Basic Business Statistics</vt:lpstr>
      <vt:lpstr>Learning Objectives</vt:lpstr>
      <vt:lpstr>Intro to Simple Linear Regression Analysis</vt:lpstr>
      <vt:lpstr>Types of Linear Relationships</vt:lpstr>
      <vt:lpstr>Types of Non-linear Relationships (continued)</vt:lpstr>
      <vt:lpstr>Simple Linear Regression Model:  Population Regression</vt:lpstr>
      <vt:lpstr>Simple Linear Regression Model (continued)  Y_i=β_0+β_1 X_i+ε_i</vt:lpstr>
      <vt:lpstr>Simple Linear Regression Equation</vt:lpstr>
      <vt:lpstr>Assumptions</vt:lpstr>
      <vt:lpstr>Least Squares Method</vt:lpstr>
      <vt:lpstr>A few pointers: WHY OLS?</vt:lpstr>
      <vt:lpstr>Simple Linear Regression </vt:lpstr>
      <vt:lpstr>Simple Linear Regression </vt:lpstr>
      <vt:lpstr>Simple Linear Regression </vt:lpstr>
      <vt:lpstr>Simple Linear Regression</vt:lpstr>
      <vt:lpstr>Simple Linear Regression</vt:lpstr>
      <vt:lpstr>Simple Linear Regression</vt:lpstr>
      <vt:lpstr>Simple Linear Regression</vt:lpstr>
      <vt:lpstr>How well does the regression model fit? Coefficient of Determination, r2</vt:lpstr>
      <vt:lpstr>Examples of r2 values </vt:lpstr>
      <vt:lpstr>Examples of r2 values </vt:lpstr>
      <vt:lpstr>Excel Output</vt:lpstr>
      <vt:lpstr>Hypothesis test within regression context: t Test</vt:lpstr>
      <vt:lpstr>(can ignore) Hypothesis testing within regression context: Inferences About the Slope</vt:lpstr>
      <vt:lpstr>(can ignore) The Standard Error- crucial for hypothesis testing</vt:lpstr>
      <vt:lpstr>Excel Output</vt:lpstr>
      <vt:lpstr>Excel Output</vt:lpstr>
      <vt:lpstr>Inference about the Slope: t Test</vt:lpstr>
      <vt:lpstr>Inferences about the Slope: t Test </vt:lpstr>
      <vt:lpstr>Simple Linear Regression for prediction: </vt:lpstr>
      <vt:lpstr>Interpolation vs. Extrapolation</vt:lpstr>
      <vt:lpstr>Residual Analysis</vt:lpstr>
      <vt:lpstr>Residual Analysis for Linearity</vt:lpstr>
      <vt:lpstr>Residual Analysis for Independence</vt:lpstr>
      <vt:lpstr>Residual Analysis for Normality</vt:lpstr>
      <vt:lpstr>Residual Analysis for Equal Variance (Homoscedasticity)</vt:lpstr>
      <vt:lpstr>Excel Residual Output</vt:lpstr>
      <vt:lpstr>Pitfalls of Regression Analysis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9: Hypothesis testing: Part II</dc:title>
  <dc:creator>Michael Kidd</dc:creator>
  <cp:lastModifiedBy>Michael Kidd</cp:lastModifiedBy>
  <cp:revision>52</cp:revision>
  <dcterms:created xsi:type="dcterms:W3CDTF">2019-12-28T12:46:47Z</dcterms:created>
  <dcterms:modified xsi:type="dcterms:W3CDTF">2020-05-12T03:58:16Z</dcterms:modified>
</cp:coreProperties>
</file>