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33" r:id="rId3"/>
    <p:sldId id="334" r:id="rId4"/>
    <p:sldId id="339" r:id="rId5"/>
    <p:sldId id="325" r:id="rId6"/>
    <p:sldId id="326" r:id="rId7"/>
    <p:sldId id="327" r:id="rId8"/>
    <p:sldId id="317" r:id="rId9"/>
    <p:sldId id="318" r:id="rId10"/>
    <p:sldId id="319" r:id="rId11"/>
    <p:sldId id="320" r:id="rId12"/>
    <p:sldId id="321" r:id="rId13"/>
    <p:sldId id="322" r:id="rId14"/>
    <p:sldId id="323" r:id="rId15"/>
    <p:sldId id="324" r:id="rId16"/>
    <p:sldId id="338" r:id="rId17"/>
    <p:sldId id="364" r:id="rId18"/>
    <p:sldId id="351" r:id="rId19"/>
    <p:sldId id="352" r:id="rId20"/>
    <p:sldId id="353" r:id="rId21"/>
    <p:sldId id="354" r:id="rId22"/>
    <p:sldId id="356" r:id="rId23"/>
    <p:sldId id="357" r:id="rId24"/>
    <p:sldId id="360" r:id="rId25"/>
    <p:sldId id="361" r:id="rId26"/>
    <p:sldId id="362" r:id="rId27"/>
    <p:sldId id="363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73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4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06A28-6345-499F-A5CD-DB1914DFD3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B39D5C-B376-47A9-97B6-563507015E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08DB00-6A9A-4810-A720-71644B602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4/01/2020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A3E541-DC70-4AF0-8F47-51985264E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94F94E-625C-414B-BD7A-2F53A65CA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31263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84128-E06A-455F-A01F-3AE26149D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D34ECE-6528-4190-ACA9-52BD62E6B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086C7C-F7B5-40BE-91DD-2C77AA80C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4/01/2020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A0A607-B5A4-4360-91E8-1386F501E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B22ABA-87E8-4F1F-80AB-83721A5D8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30367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14CD5-7E2A-4CD7-881D-00E66FAAA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5E424B-B7A0-4285-B77C-C9AA4AEC28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1C2854-5AC7-414E-ABDC-1B719DB88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4/01/2020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EAF66-14C1-4496-9172-F2702E332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913F4-5F4D-4079-AA0C-36AD98082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04179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AA728-42B8-4BD8-8C6B-7C6908B6C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5BC3A-4FDE-46B1-9C7C-BA45793DCC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647908-CB48-4C96-86E7-16C8DE334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189939-DF6E-4A60-A497-3B928B4F1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4/01/2020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498C1B-714D-4B01-8201-8BC40AEC2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210CAB-985B-4594-8D05-B4FBDD784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93208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4B6E1-8E6E-42FD-8C84-C72A4F694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942117-85A1-493F-AFDB-EB4484A9D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1B9686-F7CE-483D-BE05-2311503CE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F8601-AAED-4F1B-9736-EDB27AAA6A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72EAA3-E867-4408-85E0-4331709079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A0F74F-505E-4D47-A61C-8B67B139D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4/01/2020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6D0781-3D9C-4438-9E39-6457AC63A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115359-D358-452A-8364-8D8701EEC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7944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A21E3-F264-4916-A539-0FD5A5250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3FFA2-E1CE-446C-A911-67AE45451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4/01/2020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D3BC-F00F-4FD5-B56D-C76ED2599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93DA88-3673-4936-AAD7-1F56249F8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6120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F3F458-A92C-44BC-9038-81C148ECC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4/01/2020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A733EA-48AF-4E7F-91A0-5A21AA7DB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082C64-AA84-4309-A44D-31911C7DB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0218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49779-EF60-4E77-BF58-536FEFF71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CA567-23A6-49E3-96A4-2AD01CDDC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235C1-6246-467F-962E-62B5189A06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7F5E52-CC27-4831-BD03-40A40F61A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4/01/2020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096499-F720-43B4-94FB-88F2FCE2B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720169-F372-4B83-BD4B-A83C5270F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82366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4AC02-0D89-4A12-BA7B-56727B0AD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BDE2EE-4766-4D39-B834-5AA1E658AB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D297EE-0412-43B3-8689-3507A220CD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CF02FB-3E29-48D3-9ACA-E5C1CA92B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4/01/2020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0F6E1D-37C0-4A50-94DC-60E3A680D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75F1A6-DA93-48FB-951F-221343A7F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9603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7BADC-ADFB-409C-B2EB-97717A3E5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00B685-DFB7-4D41-A753-F732A69116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3023FD-FA3E-4879-ADAF-72FADF73C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4/01/2020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1D0884-F4F3-4A67-A37A-B7D61D58A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87729-72F2-46E8-87DD-49DFDF73E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6941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2F413A-68B9-4A33-883A-BBE41BE283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5C6F8A-8ACB-4DE5-9E73-25EBFA3D11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92E28F-F42A-4C1F-9858-84384F322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8BCBF-5602-440B-8B67-49DC680E5B0D}" type="datetimeFigureOut">
              <a:rPr lang="en-AU" smtClean="0"/>
              <a:t>4/01/2020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72250-B57B-45FD-9970-8DBF146A5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A4156-23BA-4BD1-B001-EEA499F86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73455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Opener editable copyright line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"/>
          <p:cNvSpPr txBox="1">
            <a:spLocks noGrp="1"/>
          </p:cNvSpPr>
          <p:nvPr>
            <p:ph type="title"/>
          </p:nvPr>
        </p:nvSpPr>
        <p:spPr>
          <a:xfrm>
            <a:off x="609600" y="215371"/>
            <a:ext cx="10972800" cy="62282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buClr>
                <a:srgbClr val="007FA3"/>
              </a:buClr>
              <a:buFont typeface="Times New Roman"/>
              <a:buNone/>
              <a:defRPr sz="3600" b="1" i="0" u="none" strike="noStrike" cap="none">
                <a:solidFill>
                  <a:srgbClr val="007FA3"/>
                </a:solidFill>
                <a:latin typeface="+mj-lt"/>
                <a:ea typeface="Times New Roman"/>
                <a:cs typeface="Times New Roman"/>
                <a:sym typeface="Times New Roman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 dirty="0"/>
          </a:p>
        </p:txBody>
      </p:sp>
      <p:sp>
        <p:nvSpPr>
          <p:cNvPr id="39" name="Subtitle"/>
          <p:cNvSpPr txBox="1">
            <a:spLocks noGrp="1"/>
          </p:cNvSpPr>
          <p:nvPr>
            <p:ph type="body" idx="1"/>
          </p:nvPr>
        </p:nvSpPr>
        <p:spPr>
          <a:xfrm>
            <a:off x="609600" y="816429"/>
            <a:ext cx="10972800" cy="47897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rgbClr val="007FA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Clr>
                <a:srgbClr val="007FA3"/>
              </a:buClr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0" name="Chapter Number"/>
          <p:cNvSpPr txBox="1">
            <a:spLocks noGrp="1"/>
          </p:cNvSpPr>
          <p:nvPr>
            <p:ph type="body" idx="2"/>
          </p:nvPr>
        </p:nvSpPr>
        <p:spPr>
          <a:xfrm>
            <a:off x="6705600" y="1600200"/>
            <a:ext cx="4876800" cy="16001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Clr>
                <a:srgbClr val="007FA3"/>
              </a:buClr>
              <a:buFont typeface="Noto Sans Symbols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1" name="Chapter title"/>
          <p:cNvSpPr txBox="1">
            <a:spLocks noGrp="1"/>
          </p:cNvSpPr>
          <p:nvPr>
            <p:ph type="body" idx="3"/>
          </p:nvPr>
        </p:nvSpPr>
        <p:spPr>
          <a:xfrm>
            <a:off x="6705600" y="3200401"/>
            <a:ext cx="4876800" cy="29257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Clr>
                <a:srgbClr val="007FA3"/>
              </a:buClr>
              <a:buFont typeface="Noto Sans Symbols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Clr>
                <a:srgbClr val="007FA3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" name="Book cover">
            <a:extLst>
              <a:ext uri="{FF2B5EF4-FFF2-40B4-BE49-F238E27FC236}">
                <a16:creationId xmlns:a16="http://schemas.microsoft.com/office/drawing/2014/main" id="{0321E090-1CF7-424F-AB1C-A74C4C5178D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1" y="1600200"/>
            <a:ext cx="5814484" cy="45656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Copyright line"/>
          <p:cNvSpPr>
            <a:spLocks noGrp="1"/>
          </p:cNvSpPr>
          <p:nvPr>
            <p:ph type="body" sz="quarter" idx="17" hasCustomPrompt="1"/>
          </p:nvPr>
        </p:nvSpPr>
        <p:spPr>
          <a:xfrm>
            <a:off x="1936752" y="6165850"/>
            <a:ext cx="9645649" cy="509704"/>
          </a:xfrm>
        </p:spPr>
        <p:txBody>
          <a:bodyPr vert="horz"/>
          <a:lstStyle>
            <a:lvl1pPr marL="101600" indent="0" algn="r">
              <a:buNone/>
              <a:defRPr sz="1200">
                <a:latin typeface="Verdana"/>
                <a:cs typeface="Verdana"/>
              </a:defRPr>
            </a:lvl1pPr>
          </a:lstStyle>
          <a:p>
            <a:pPr marL="0" lvl="0">
              <a:spcBef>
                <a:spcPts val="0"/>
              </a:spcBef>
              <a:buClr>
                <a:schemeClr val="lt2"/>
              </a:buClr>
            </a:pPr>
            <a:r>
              <a:rPr lang="en-AU" dirty="0">
                <a:solidFill>
                  <a:schemeClr val="tx1"/>
                </a:solidFill>
                <a:ea typeface="Open Sans"/>
                <a:sym typeface="Open Sans"/>
              </a:rPr>
              <a:t>Copyright © 2019 Pearson Australia (a division of Pearson Australia Group Pty Ltd)</a:t>
            </a:r>
          </a:p>
          <a:p>
            <a:pPr marL="0" lvl="0">
              <a:spcBef>
                <a:spcPts val="0"/>
              </a:spcBef>
              <a:buClr>
                <a:schemeClr val="lt2"/>
              </a:buClr>
            </a:pPr>
            <a:r>
              <a:rPr lang="en-US" dirty="0"/>
              <a:t>9781488617249</a:t>
            </a:r>
            <a:r>
              <a:rPr lang="en-AU" dirty="0">
                <a:solidFill>
                  <a:schemeClr val="tx1"/>
                </a:solidFill>
                <a:ea typeface="Open Sans"/>
                <a:sym typeface="Open Sans"/>
              </a:rPr>
              <a:t> / Berenson / Basic Business Statistics, 5e</a:t>
            </a:r>
            <a:endParaRPr lang="en-AU" dirty="0">
              <a:solidFill>
                <a:schemeClr val="tx1"/>
              </a:solidFill>
            </a:endParaRPr>
          </a:p>
          <a:p>
            <a:pPr lvl="0"/>
            <a:endParaRPr lang="en-US" dirty="0"/>
          </a:p>
        </p:txBody>
      </p:sp>
      <p:sp>
        <p:nvSpPr>
          <p:cNvPr id="4" name="Date"/>
          <p:cNvSpPr>
            <a:spLocks noGrp="1"/>
          </p:cNvSpPr>
          <p:nvPr>
            <p:ph type="dt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"/>
          <p:cNvSpPr>
            <a:spLocks noGrp="1"/>
          </p:cNvSpPr>
          <p:nvPr>
            <p:ph type="sldNum" idx="16"/>
          </p:nvPr>
        </p:nvSpPr>
        <p:spPr/>
        <p:txBody>
          <a:bodyPr/>
          <a:lstStyle/>
          <a:p>
            <a:pPr>
              <a:buSzPct val="25000"/>
            </a:pPr>
            <a:fld id="{00000000-1234-1234-1234-123412341234}" type="slidenum">
              <a:rPr lang="en-US" sz="90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pPr>
                <a:buSzPct val="25000"/>
              </a:pPr>
              <a:t>‹#›</a:t>
            </a:fld>
            <a:endParaRPr lang="en-US" sz="9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21604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A70FAF-F70F-4129-9869-EBC5F6C2E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BB8C3D-3287-4FCB-A88E-6D588F48B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031575-3970-4FB1-9FE0-89508AEFD4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8BCBF-5602-440B-8B67-49DC680E5B0D}" type="datetimeFigureOut">
              <a:rPr lang="en-AU" smtClean="0"/>
              <a:t>4/01/2020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B295D8-8C4F-4171-9BE2-EDA0E1B9E7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68392C-A63F-421D-8894-48F25398D3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E48AA-CA64-4B6A-93B1-4FFC173CE25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92153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5.bin"/><Relationship Id="rId10" Type="http://schemas.openxmlformats.org/officeDocument/2006/relationships/image" Target="../media/image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7.bin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9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0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3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4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17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1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22DC7-F426-4312-AD96-1034B83273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32660"/>
            <a:ext cx="9144000" cy="660874"/>
          </a:xfrm>
        </p:spPr>
        <p:txBody>
          <a:bodyPr>
            <a:noAutofit/>
          </a:bodyPr>
          <a:lstStyle/>
          <a:p>
            <a:r>
              <a:rPr lang="en-AU" sz="4400" b="1" dirty="0">
                <a:solidFill>
                  <a:srgbClr val="C00000"/>
                </a:solidFill>
              </a:rPr>
              <a:t>Lecture 9: </a:t>
            </a:r>
          </a:p>
        </p:txBody>
      </p:sp>
      <p:sp>
        <p:nvSpPr>
          <p:cNvPr id="4" name="Rectangle 3"/>
          <p:cNvSpPr/>
          <p:nvPr/>
        </p:nvSpPr>
        <p:spPr>
          <a:xfrm>
            <a:off x="644893" y="1126157"/>
            <a:ext cx="1080917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AU" sz="3200" b="1" dirty="0"/>
              <a:t>Hypothesis testing: Part II</a:t>
            </a:r>
            <a:br>
              <a:rPr lang="en-AU" sz="3200" b="1" dirty="0"/>
            </a:br>
            <a:r>
              <a:rPr lang="en-AU" sz="3200" b="1" dirty="0"/>
              <a:t>and brief introduction to relationships between two variables </a:t>
            </a:r>
          </a:p>
        </p:txBody>
      </p:sp>
    </p:spTree>
    <p:extLst>
      <p:ext uri="{BB962C8B-B14F-4D97-AF65-F5344CB8AC3E}">
        <p14:creationId xmlns:p14="http://schemas.microsoft.com/office/powerpoint/2010/main" val="963361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Basic Business Statistics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2800" dirty="0">
                <a:latin typeface="+mn-lt"/>
              </a:rPr>
              <a:t>Concepts and Applications, 5th edition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+mj-lt"/>
              </a:rPr>
              <a:t>Chapter 9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3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+mn-lt"/>
              </a:rPr>
              <a:t>Fundamentals of hypothesis testing: One-sample tests</a:t>
            </a:r>
          </a:p>
        </p:txBody>
      </p:sp>
      <p:pic>
        <p:nvPicPr>
          <p:cNvPr id="2" name="Picture Placeholder 1" descr="The cover of Basic Business Statistics: Concepts and Applications, fifth edition. The cover shows a green apple cut into segments of various sizes.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512" y="1416676"/>
            <a:ext cx="3593032" cy="459400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 Placeholder 1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0">
              <a:spcBef>
                <a:spcPts val="0"/>
              </a:spcBef>
              <a:buClr>
                <a:schemeClr val="lt2"/>
              </a:buClr>
            </a:pPr>
            <a:r>
              <a:rPr lang="en-AU" dirty="0">
                <a:solidFill>
                  <a:schemeClr val="tx1"/>
                </a:solidFill>
                <a:ea typeface="Open Sans"/>
                <a:sym typeface="Open Sans"/>
              </a:rPr>
              <a:t>Copyright © 2019 Pearson Australia (a division of Pearson Australia Group Pty Ltd)</a:t>
            </a:r>
          </a:p>
          <a:p>
            <a:pPr marL="0">
              <a:spcBef>
                <a:spcPts val="0"/>
              </a:spcBef>
              <a:buClr>
                <a:schemeClr val="lt2"/>
              </a:buClr>
            </a:pPr>
            <a:r>
              <a:rPr lang="en-US" dirty="0"/>
              <a:t>9781488617249</a:t>
            </a:r>
            <a:r>
              <a:rPr lang="en-AU" dirty="0">
                <a:solidFill>
                  <a:schemeClr val="tx1"/>
                </a:solidFill>
                <a:ea typeface="Open Sans"/>
                <a:sym typeface="Open Sans"/>
              </a:rPr>
              <a:t> / Berenson / Basic Business Statistics, 5e</a:t>
            </a:r>
            <a:endParaRPr lang="en-AU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91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Basic Business Statistics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2800" dirty="0">
                <a:latin typeface="+mn-lt"/>
              </a:rPr>
              <a:t>Concepts and Applications, 5th edition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+mj-lt"/>
              </a:rPr>
              <a:t>Chapter 10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3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+mn-lt"/>
              </a:rPr>
              <a:t>Hypothesis testing: Two-sample tests</a:t>
            </a:r>
          </a:p>
        </p:txBody>
      </p:sp>
      <p:pic>
        <p:nvPicPr>
          <p:cNvPr id="2" name="Picture Placeholder 1" descr="The cover of Basic Business Statistics: Concepts and Applications, fifth edition. The cover shows a green apple cut into segments of various sizes.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512" y="1416676"/>
            <a:ext cx="3593032" cy="459400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 Placeholder 12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marL="0">
              <a:spcBef>
                <a:spcPts val="0"/>
              </a:spcBef>
              <a:buClr>
                <a:schemeClr val="lt2"/>
              </a:buClr>
            </a:pPr>
            <a:r>
              <a:rPr lang="en-AU" dirty="0">
                <a:solidFill>
                  <a:schemeClr val="tx1"/>
                </a:solidFill>
                <a:ea typeface="Open Sans"/>
                <a:sym typeface="Open Sans"/>
              </a:rPr>
              <a:t>Copyright © 2019 Pearson Australia (a division of Pearson Australia Group Pty Ltd)</a:t>
            </a:r>
          </a:p>
          <a:p>
            <a:pPr marL="0">
              <a:spcBef>
                <a:spcPts val="0"/>
              </a:spcBef>
              <a:buClr>
                <a:schemeClr val="lt2"/>
              </a:buClr>
            </a:pPr>
            <a:r>
              <a:rPr lang="en-US" dirty="0"/>
              <a:t>9781488617249</a:t>
            </a:r>
            <a:r>
              <a:rPr lang="en-AU" dirty="0">
                <a:solidFill>
                  <a:schemeClr val="tx1"/>
                </a:solidFill>
                <a:ea typeface="Open Sans"/>
                <a:sym typeface="Open Sans"/>
              </a:rPr>
              <a:t> / Berenson / Basic Business Statistics, 5e</a:t>
            </a:r>
            <a:endParaRPr lang="en-AU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957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D3B0B-E95C-4E0A-986C-27B6A260E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0296"/>
          </a:xfrm>
        </p:spPr>
        <p:txBody>
          <a:bodyPr>
            <a:normAutofit/>
          </a:bodyPr>
          <a:lstStyle/>
          <a:p>
            <a:pPr algn="ctr"/>
            <a:r>
              <a:rPr lang="en-AU" sz="3600" b="1" dirty="0">
                <a:solidFill>
                  <a:srgbClr val="2E73C6"/>
                </a:solidFill>
              </a:rPr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5B6550-BA46-484C-8A9C-3C873B8DFE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/>
              <a:t>Hypothesis test relating to the population mean when </a:t>
            </a:r>
            <a:r>
              <a:rPr lang="en-US" dirty="0">
                <a:ea typeface="Verdana" pitchFamily="34" charset="0"/>
                <a:cs typeface="Verdana" pitchFamily="34" charset="0"/>
                <a:sym typeface="Symbol" pitchFamily="18" charset="2"/>
              </a:rPr>
              <a:t> is unknown</a:t>
            </a:r>
          </a:p>
          <a:p>
            <a:r>
              <a:rPr lang="en-AU" dirty="0"/>
              <a:t>How to carry out and interpret a one tail hypothesis test</a:t>
            </a:r>
          </a:p>
          <a:p>
            <a:pPr marL="0" indent="0">
              <a:buNone/>
            </a:pPr>
            <a:r>
              <a:rPr lang="en-AU" dirty="0"/>
              <a:t>**********************************************************</a:t>
            </a:r>
          </a:p>
          <a:p>
            <a:r>
              <a:rPr lang="en-AU" dirty="0"/>
              <a:t>Introduction to relationships between 2 variables – covariance and correlation. </a:t>
            </a:r>
          </a:p>
        </p:txBody>
      </p:sp>
    </p:spTree>
    <p:extLst>
      <p:ext uri="{BB962C8B-B14F-4D97-AF65-F5344CB8AC3E}">
        <p14:creationId xmlns:p14="http://schemas.microsoft.com/office/powerpoint/2010/main" val="1385780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0575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2E73C6"/>
                </a:solidFill>
              </a:rPr>
              <a:t>t Test of Hypothesis for the Mean (</a:t>
            </a:r>
            <a:r>
              <a:rPr lang="el-GR" altLang="en-US" sz="3600" b="1" dirty="0">
                <a:solidFill>
                  <a:srgbClr val="2E73C6"/>
                </a:solidFill>
              </a:rPr>
              <a:t>σ</a:t>
            </a:r>
            <a:r>
              <a:rPr lang="en-US" altLang="en-US" sz="3600" b="1" dirty="0">
                <a:solidFill>
                  <a:srgbClr val="2E73C6"/>
                </a:solidFill>
              </a:rPr>
              <a:t> Unknown)</a:t>
            </a:r>
            <a:endParaRPr lang="en-AU" altLang="en-US" sz="3600" b="1" dirty="0">
              <a:solidFill>
                <a:srgbClr val="2E73C6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401890" y="5013326"/>
            <a:ext cx="2830015" cy="936625"/>
          </a:xfrm>
          <a:prstGeom prst="rect">
            <a:avLst/>
          </a:prstGeom>
        </p:spPr>
        <p:txBody>
          <a:bodyPr/>
          <a:lstStyle/>
          <a:p>
            <a:pPr defTabSz="857250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400" kern="0" dirty="0">
                <a:ea typeface="Verdana" pitchFamily="34" charset="0"/>
                <a:cs typeface="Verdana" pitchFamily="34" charset="0"/>
              </a:rPr>
              <a:t>Convert sample statistic (     ) to a t test statistic 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764338" y="4443413"/>
            <a:ext cx="2133600" cy="1600200"/>
          </a:xfrm>
          <a:prstGeom prst="rect">
            <a:avLst/>
          </a:prstGeom>
          <a:solidFill>
            <a:schemeClr val="accent5"/>
          </a:solidFill>
          <a:ln w="9525" algn="ctr">
            <a:solidFill>
              <a:schemeClr val="accent4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2000">
              <a:cs typeface="Arial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6326188" y="3910013"/>
            <a:ext cx="3276600" cy="52322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ea typeface="Verdana" pitchFamily="34" charset="0"/>
                <a:cs typeface="Verdana" pitchFamily="34" charset="0"/>
              </a:rPr>
              <a:t>The test statistic is:</a:t>
            </a:r>
          </a:p>
        </p:txBody>
      </p:sp>
      <p:graphicFrame>
        <p:nvGraphicFramePr>
          <p:cNvPr id="36874" name="Object 8">
            <a:hlinkClick r:id="" action="ppaction://ole?verb=0"/>
          </p:cNvPr>
          <p:cNvGraphicFramePr>
            <a:graphicFrameLocks/>
          </p:cNvGraphicFramePr>
          <p:nvPr/>
        </p:nvGraphicFramePr>
        <p:xfrm>
          <a:off x="6829425" y="4508500"/>
          <a:ext cx="1981200" cy="1481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2" name="Equation" r:id="rId3" imgW="764280" imgH="520560" progId="Equation.3">
                  <p:embed/>
                </p:oleObj>
              </mc:Choice>
              <mc:Fallback>
                <p:oleObj name="Equation" r:id="rId3" imgW="764280" imgH="520560" progId="Equation.3">
                  <p:embed/>
                  <p:pic>
                    <p:nvPicPr>
                      <p:cNvPr id="36874" name="Object 8">
                        <a:hlinkClick r:id="" action="ppaction://ole?verb=0"/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9425" y="4508500"/>
                        <a:ext cx="1981200" cy="1481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7C8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Freeform 9"/>
          <p:cNvSpPr>
            <a:spLocks/>
          </p:cNvSpPr>
          <p:nvPr/>
        </p:nvSpPr>
        <p:spPr bwMode="auto">
          <a:xfrm>
            <a:off x="5845175" y="2851150"/>
            <a:ext cx="4191000" cy="3352800"/>
          </a:xfrm>
          <a:custGeom>
            <a:avLst/>
            <a:gdLst>
              <a:gd name="T0" fmla="*/ 2784 w 2784"/>
              <a:gd name="T1" fmla="*/ 0 h 2208"/>
              <a:gd name="T2" fmla="*/ 2784 w 2784"/>
              <a:gd name="T3" fmla="*/ 2208 h 2208"/>
              <a:gd name="T4" fmla="*/ 0 w 2784"/>
              <a:gd name="T5" fmla="*/ 2208 h 2208"/>
              <a:gd name="T6" fmla="*/ 0 w 2784"/>
              <a:gd name="T7" fmla="*/ 0 h 2208"/>
              <a:gd name="T8" fmla="*/ 2784 w 2784"/>
              <a:gd name="T9" fmla="*/ 0 h 220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84"/>
              <a:gd name="T16" fmla="*/ 0 h 2208"/>
              <a:gd name="T17" fmla="*/ 2784 w 2784"/>
              <a:gd name="T18" fmla="*/ 2208 h 220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84" h="2208">
                <a:moveTo>
                  <a:pt x="2784" y="0"/>
                </a:moveTo>
                <a:lnTo>
                  <a:pt x="2784" y="2208"/>
                </a:lnTo>
                <a:lnTo>
                  <a:pt x="0" y="2208"/>
                </a:lnTo>
                <a:lnTo>
                  <a:pt x="0" y="0"/>
                </a:lnTo>
                <a:lnTo>
                  <a:pt x="2784" y="0"/>
                </a:lnTo>
              </a:path>
            </a:pathLst>
          </a:custGeom>
          <a:noFill/>
          <a:ln w="28575" cap="flat" cmpd="sng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5995989" y="2609851"/>
            <a:ext cx="7937" cy="157163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13" name="Freeform 11"/>
          <p:cNvSpPr>
            <a:spLocks/>
          </p:cNvSpPr>
          <p:nvPr/>
        </p:nvSpPr>
        <p:spPr bwMode="auto">
          <a:xfrm>
            <a:off x="4935538" y="1700213"/>
            <a:ext cx="1981200" cy="914400"/>
          </a:xfrm>
          <a:custGeom>
            <a:avLst/>
            <a:gdLst>
              <a:gd name="T0" fmla="*/ 0 w 1115"/>
              <a:gd name="T1" fmla="*/ 513 h 514"/>
              <a:gd name="T2" fmla="*/ 1114 w 1115"/>
              <a:gd name="T3" fmla="*/ 513 h 514"/>
              <a:gd name="T4" fmla="*/ 1114 w 1115"/>
              <a:gd name="T5" fmla="*/ 0 h 514"/>
              <a:gd name="T6" fmla="*/ 0 w 1115"/>
              <a:gd name="T7" fmla="*/ 0 h 514"/>
              <a:gd name="T8" fmla="*/ 0 w 1115"/>
              <a:gd name="T9" fmla="*/ 513 h 5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15"/>
              <a:gd name="T16" fmla="*/ 0 h 514"/>
              <a:gd name="T17" fmla="*/ 1115 w 1115"/>
              <a:gd name="T18" fmla="*/ 514 h 5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15" h="514">
                <a:moveTo>
                  <a:pt x="0" y="513"/>
                </a:moveTo>
                <a:lnTo>
                  <a:pt x="1114" y="513"/>
                </a:lnTo>
                <a:lnTo>
                  <a:pt x="1114" y="0"/>
                </a:lnTo>
                <a:lnTo>
                  <a:pt x="0" y="0"/>
                </a:lnTo>
                <a:lnTo>
                  <a:pt x="0" y="513"/>
                </a:lnTo>
              </a:path>
            </a:pathLst>
          </a:custGeom>
          <a:noFill/>
          <a:ln w="25400" cap="rnd" cmpd="sng">
            <a:solidFill>
              <a:srgbClr val="1A1A1A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>
            <a:off x="4325938" y="2767013"/>
            <a:ext cx="3429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>
            <a:off x="4325939" y="2767013"/>
            <a:ext cx="1587" cy="22860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>
            <a:off x="7754939" y="2767013"/>
            <a:ext cx="1587" cy="22860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17" name="Rectangle 15"/>
          <p:cNvSpPr>
            <a:spLocks noChangeArrowheads="1"/>
          </p:cNvSpPr>
          <p:nvPr/>
        </p:nvSpPr>
        <p:spPr bwMode="auto">
          <a:xfrm>
            <a:off x="4916488" y="1736726"/>
            <a:ext cx="2743200" cy="95154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800" b="1" dirty="0">
                <a:ea typeface="Verdana" pitchFamily="34" charset="0"/>
                <a:cs typeface="Verdana" pitchFamily="34" charset="0"/>
                <a:sym typeface="Symbol" pitchFamily="18" charset="2"/>
              </a:rPr>
              <a:t>Hypothesis </a:t>
            </a:r>
          </a:p>
          <a:p>
            <a:pPr eaLnBrk="0" hangingPunct="0">
              <a:defRPr/>
            </a:pPr>
            <a:r>
              <a:rPr lang="en-US" sz="2800" b="1" dirty="0">
                <a:ea typeface="Verdana" pitchFamily="34" charset="0"/>
                <a:cs typeface="Verdana" pitchFamily="34" charset="0"/>
                <a:sym typeface="Symbol" pitchFamily="18" charset="2"/>
              </a:rPr>
              <a:t>Tests for </a:t>
            </a:r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>
            <a:off x="4325938" y="2767013"/>
            <a:ext cx="3429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20" name="Line 18"/>
          <p:cNvSpPr>
            <a:spLocks noChangeShapeType="1"/>
          </p:cNvSpPr>
          <p:nvPr/>
        </p:nvSpPr>
        <p:spPr bwMode="auto">
          <a:xfrm>
            <a:off x="4325939" y="2767013"/>
            <a:ext cx="1587" cy="22860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21" name="Line 19"/>
          <p:cNvSpPr>
            <a:spLocks noChangeShapeType="1"/>
          </p:cNvSpPr>
          <p:nvPr/>
        </p:nvSpPr>
        <p:spPr bwMode="auto">
          <a:xfrm>
            <a:off x="7754939" y="2767013"/>
            <a:ext cx="1587" cy="22860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22" name="Rectangle 20"/>
          <p:cNvSpPr>
            <a:spLocks noChangeArrowheads="1"/>
          </p:cNvSpPr>
          <p:nvPr/>
        </p:nvSpPr>
        <p:spPr bwMode="auto">
          <a:xfrm>
            <a:off x="6840538" y="3071814"/>
            <a:ext cx="1411734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l-GR" sz="2000" b="1">
                <a:cs typeface="Arial" charset="0"/>
                <a:sym typeface="Symbol" pitchFamily="18" charset="2"/>
              </a:rPr>
              <a:t>σ</a:t>
            </a:r>
            <a:r>
              <a:rPr lang="en-US" sz="2000" b="1">
                <a:cs typeface="Arial" charset="0"/>
                <a:sym typeface="Symbol" pitchFamily="18" charset="2"/>
              </a:rPr>
              <a:t> Unknown</a:t>
            </a:r>
          </a:p>
        </p:txBody>
      </p:sp>
      <p:sp>
        <p:nvSpPr>
          <p:cNvPr id="23" name="Freeform 21"/>
          <p:cNvSpPr>
            <a:spLocks/>
          </p:cNvSpPr>
          <p:nvPr/>
        </p:nvSpPr>
        <p:spPr bwMode="auto">
          <a:xfrm>
            <a:off x="3335339" y="2995613"/>
            <a:ext cx="1819275" cy="914400"/>
          </a:xfrm>
          <a:custGeom>
            <a:avLst/>
            <a:gdLst>
              <a:gd name="T0" fmla="*/ 0 w 1068"/>
              <a:gd name="T1" fmla="*/ 428 h 429"/>
              <a:gd name="T2" fmla="*/ 1067 w 1068"/>
              <a:gd name="T3" fmla="*/ 428 h 429"/>
              <a:gd name="T4" fmla="*/ 1067 w 1068"/>
              <a:gd name="T5" fmla="*/ 0 h 429"/>
              <a:gd name="T6" fmla="*/ 0 w 1068"/>
              <a:gd name="T7" fmla="*/ 0 h 429"/>
              <a:gd name="T8" fmla="*/ 0 w 1068"/>
              <a:gd name="T9" fmla="*/ 428 h 4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68"/>
              <a:gd name="T16" fmla="*/ 0 h 429"/>
              <a:gd name="T17" fmla="*/ 1068 w 1068"/>
              <a:gd name="T18" fmla="*/ 429 h 42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68" h="429">
                <a:moveTo>
                  <a:pt x="0" y="428"/>
                </a:moveTo>
                <a:lnTo>
                  <a:pt x="1067" y="428"/>
                </a:lnTo>
                <a:lnTo>
                  <a:pt x="1067" y="0"/>
                </a:lnTo>
                <a:lnTo>
                  <a:pt x="0" y="0"/>
                </a:lnTo>
                <a:lnTo>
                  <a:pt x="0" y="428"/>
                </a:lnTo>
              </a:path>
            </a:pathLst>
          </a:custGeom>
          <a:noFill/>
          <a:ln w="25400" cap="rnd" cmpd="sng">
            <a:solidFill>
              <a:srgbClr val="1A1A1A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24" name="Rectangle 22"/>
          <p:cNvSpPr>
            <a:spLocks noChangeArrowheads="1"/>
          </p:cNvSpPr>
          <p:nvPr/>
        </p:nvSpPr>
        <p:spPr bwMode="auto">
          <a:xfrm>
            <a:off x="3487739" y="3014063"/>
            <a:ext cx="1297216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ea typeface="Verdana" pitchFamily="34" charset="0"/>
                <a:cs typeface="Verdana" pitchFamily="34" charset="0"/>
                <a:sym typeface="Symbol" pitchFamily="18" charset="2"/>
              </a:rPr>
              <a:t> Known</a:t>
            </a:r>
          </a:p>
        </p:txBody>
      </p:sp>
      <p:sp>
        <p:nvSpPr>
          <p:cNvPr id="25" name="Freeform 23"/>
          <p:cNvSpPr>
            <a:spLocks/>
          </p:cNvSpPr>
          <p:nvPr/>
        </p:nvSpPr>
        <p:spPr bwMode="auto">
          <a:xfrm>
            <a:off x="6611938" y="2995613"/>
            <a:ext cx="2057400" cy="914400"/>
          </a:xfrm>
          <a:custGeom>
            <a:avLst/>
            <a:gdLst>
              <a:gd name="T0" fmla="*/ 0 w 1241"/>
              <a:gd name="T1" fmla="*/ 435 h 436"/>
              <a:gd name="T2" fmla="*/ 1240 w 1241"/>
              <a:gd name="T3" fmla="*/ 435 h 436"/>
              <a:gd name="T4" fmla="*/ 1240 w 1241"/>
              <a:gd name="T5" fmla="*/ 0 h 436"/>
              <a:gd name="T6" fmla="*/ 0 w 1241"/>
              <a:gd name="T7" fmla="*/ 0 h 436"/>
              <a:gd name="T8" fmla="*/ 0 w 1241"/>
              <a:gd name="T9" fmla="*/ 435 h 4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41"/>
              <a:gd name="T16" fmla="*/ 0 h 436"/>
              <a:gd name="T17" fmla="*/ 1241 w 1241"/>
              <a:gd name="T18" fmla="*/ 436 h 4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41" h="436">
                <a:moveTo>
                  <a:pt x="0" y="435"/>
                </a:moveTo>
                <a:lnTo>
                  <a:pt x="1240" y="435"/>
                </a:lnTo>
                <a:lnTo>
                  <a:pt x="1240" y="0"/>
                </a:lnTo>
                <a:lnTo>
                  <a:pt x="0" y="0"/>
                </a:lnTo>
                <a:lnTo>
                  <a:pt x="0" y="435"/>
                </a:lnTo>
              </a:path>
            </a:pathLst>
          </a:custGeom>
          <a:solidFill>
            <a:schemeClr val="accent5"/>
          </a:solidFill>
          <a:ln w="25400" cap="rnd" cmpd="sng">
            <a:solidFill>
              <a:srgbClr val="1A1A1A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6764339" y="3004438"/>
            <a:ext cx="1674562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b="1" dirty="0">
                <a:ea typeface="Verdana" pitchFamily="34" charset="0"/>
                <a:cs typeface="Verdana" pitchFamily="34" charset="0"/>
                <a:sym typeface="Symbol" pitchFamily="18" charset="2"/>
              </a:rPr>
              <a:t> Unknown</a:t>
            </a:r>
          </a:p>
        </p:txBody>
      </p:sp>
      <p:sp>
        <p:nvSpPr>
          <p:cNvPr id="27" name="Text Box 25"/>
          <p:cNvSpPr txBox="1">
            <a:spLocks noChangeArrowheads="1"/>
          </p:cNvSpPr>
          <p:nvPr/>
        </p:nvSpPr>
        <p:spPr bwMode="auto">
          <a:xfrm>
            <a:off x="3563939" y="3427413"/>
            <a:ext cx="105631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ea typeface="Verdana" pitchFamily="34" charset="0"/>
                <a:cs typeface="Verdana" pitchFamily="34" charset="0"/>
              </a:rPr>
              <a:t>(Z test)</a:t>
            </a:r>
          </a:p>
        </p:txBody>
      </p:sp>
      <p:sp>
        <p:nvSpPr>
          <p:cNvPr id="28" name="Text Box 26"/>
          <p:cNvSpPr txBox="1">
            <a:spLocks noChangeArrowheads="1"/>
          </p:cNvSpPr>
          <p:nvPr/>
        </p:nvSpPr>
        <p:spPr bwMode="auto">
          <a:xfrm>
            <a:off x="7011988" y="3452813"/>
            <a:ext cx="103983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dirty="0">
                <a:ea typeface="Verdana" pitchFamily="34" charset="0"/>
                <a:cs typeface="Verdana" pitchFamily="34" charset="0"/>
              </a:rPr>
              <a:t>(t test)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570809" y="5291537"/>
                <a:ext cx="41376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AU" sz="20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AU" sz="2000" b="0" i="1" smtClean="0">
                              <a:latin typeface="Cambria Math"/>
                            </a:rPr>
                            <m:t>𝑋</m:t>
                          </m:r>
                        </m:e>
                      </m:acc>
                    </m:oMath>
                  </m:oMathPara>
                </a14:m>
                <a:endParaRPr lang="en-AU" sz="20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0809" y="5291537"/>
                <a:ext cx="413767" cy="400110"/>
              </a:xfrm>
              <a:prstGeom prst="rect">
                <a:avLst/>
              </a:prstGeom>
              <a:blipFill rotWithShape="1">
                <a:blip r:embed="rId5"/>
                <a:stretch>
                  <a:fillRect r="-2941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3074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1559497" y="615056"/>
            <a:ext cx="9071099" cy="900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2E73C6"/>
                </a:solidFill>
              </a:rPr>
              <a:t>Two-tail Test (</a:t>
            </a:r>
            <a:r>
              <a:rPr lang="en-US" altLang="en-US" sz="3600" b="1" dirty="0">
                <a:solidFill>
                  <a:srgbClr val="2E73C6"/>
                </a:solidFill>
                <a:sym typeface="Symbol" panose="05050102010706020507" pitchFamily="18" charset="2"/>
              </a:rPr>
              <a:t> Unknown) </a:t>
            </a:r>
            <a:endParaRPr lang="en-AU" altLang="en-US" sz="2000" b="1" dirty="0">
              <a:solidFill>
                <a:srgbClr val="00B0F0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644649" y="1527176"/>
            <a:ext cx="8789135" cy="3495675"/>
          </a:xfrm>
          <a:prstGeom prst="rect">
            <a:avLst/>
          </a:prstGeom>
          <a:noFill/>
          <a:ln w="19050">
            <a:noFill/>
          </a:ln>
        </p:spPr>
        <p:txBody>
          <a:bodyPr lIns="90488" tIns="44450" rIns="90488" bIns="44450"/>
          <a:lstStyle/>
          <a:p>
            <a:pPr marL="342900" indent="-342900" defTabSz="857250"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altLang="en-US" sz="2800" b="1" dirty="0"/>
              <a:t>Example:</a:t>
            </a:r>
          </a:p>
          <a:p>
            <a:pPr defTabSz="857250"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800" kern="0" dirty="0">
                <a:ea typeface="Verdana" pitchFamily="34" charset="0"/>
                <a:cs typeface="Verdana" pitchFamily="34" charset="0"/>
              </a:rPr>
              <a:t>The average cost of a hotel room in Sydney is said to be $168 per night. A random sample of 25 hotels resulted in an average of $172.50 and standard deviation of $15.40 </a:t>
            </a:r>
          </a:p>
          <a:p>
            <a:pPr marL="342900" indent="-342900" defTabSz="857250"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800" kern="0" dirty="0">
                <a:ea typeface="Verdana" pitchFamily="34" charset="0"/>
                <a:cs typeface="Verdana" pitchFamily="34" charset="0"/>
              </a:rPr>
              <a:t>   Test at the </a:t>
            </a:r>
            <a:r>
              <a:rPr lang="en-US" sz="2800" kern="0" dirty="0">
                <a:ea typeface="Verdana" pitchFamily="34" charset="0"/>
                <a:cs typeface="Verdana" pitchFamily="34" charset="0"/>
                <a:sym typeface="Symbol" pitchFamily="18" charset="2"/>
              </a:rPr>
              <a:t></a:t>
            </a:r>
            <a:r>
              <a:rPr lang="en-US" sz="2800" kern="0" dirty="0">
                <a:ea typeface="Verdana" pitchFamily="34" charset="0"/>
                <a:cs typeface="Verdana" pitchFamily="34" charset="0"/>
              </a:rPr>
              <a:t> = 0.05  level.</a:t>
            </a:r>
          </a:p>
          <a:p>
            <a:pPr marL="342900" indent="-342900" defTabSz="857250"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800" kern="0" dirty="0">
                <a:ea typeface="Verdana" pitchFamily="34" charset="0"/>
                <a:cs typeface="Verdana" pitchFamily="34" charset="0"/>
              </a:rPr>
              <a:t>(Assume the population distribution is normal)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789081" y="4901533"/>
            <a:ext cx="2020887" cy="88197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lnSpc>
                <a:spcPct val="110000"/>
              </a:lnSpc>
              <a:defRPr/>
            </a:pPr>
            <a:r>
              <a:rPr lang="en-US" sz="2400" b="1" dirty="0">
                <a:ea typeface="Verdana" pitchFamily="34" charset="0"/>
                <a:cs typeface="Verdana" pitchFamily="34" charset="0"/>
              </a:rPr>
              <a:t>H</a:t>
            </a:r>
            <a:r>
              <a:rPr lang="en-US" sz="2400" b="1" baseline="-25000" dirty="0">
                <a:ea typeface="Verdana" pitchFamily="34" charset="0"/>
                <a:cs typeface="Verdana" pitchFamily="34" charset="0"/>
              </a:rPr>
              <a:t>0</a:t>
            </a:r>
            <a:r>
              <a:rPr lang="en-US" sz="2400" b="1" dirty="0">
                <a:ea typeface="Verdana" pitchFamily="34" charset="0"/>
                <a:cs typeface="Verdana" pitchFamily="34" charset="0"/>
              </a:rPr>
              <a:t>: </a:t>
            </a:r>
            <a:r>
              <a:rPr lang="el-GR" sz="2400" b="1" dirty="0">
                <a:ea typeface="Verdana" pitchFamily="34" charset="0"/>
                <a:cs typeface="Verdana" pitchFamily="34" charset="0"/>
              </a:rPr>
              <a:t>μ</a:t>
            </a:r>
            <a:r>
              <a:rPr lang="en-US" sz="2400" b="1" dirty="0">
                <a:ea typeface="Verdana" pitchFamily="34" charset="0"/>
                <a:cs typeface="Verdana" pitchFamily="34" charset="0"/>
              </a:rPr>
              <a:t> = 168   H</a:t>
            </a:r>
            <a:r>
              <a:rPr lang="en-US" sz="2400" b="1" baseline="-25000" dirty="0">
                <a:ea typeface="Verdana" pitchFamily="34" charset="0"/>
                <a:cs typeface="Verdana" pitchFamily="34" charset="0"/>
              </a:rPr>
              <a:t>1</a:t>
            </a:r>
            <a:r>
              <a:rPr lang="en-US" sz="2400" b="1" dirty="0">
                <a:ea typeface="Verdana" pitchFamily="34" charset="0"/>
                <a:cs typeface="Verdana" pitchFamily="34" charset="0"/>
              </a:rPr>
              <a:t>: </a:t>
            </a:r>
            <a:r>
              <a:rPr lang="el-GR" sz="2400" b="1" dirty="0">
                <a:ea typeface="Verdana" pitchFamily="34" charset="0"/>
                <a:cs typeface="Verdana" pitchFamily="34" charset="0"/>
              </a:rPr>
              <a:t>μ</a:t>
            </a:r>
            <a:r>
              <a:rPr lang="en-US" sz="2400" b="1" dirty="0">
                <a:ea typeface="Verdana" pitchFamily="34" charset="0"/>
                <a:cs typeface="Verdana" pitchFamily="34" charset="0"/>
              </a:rPr>
              <a:t> ≠ 168</a:t>
            </a:r>
          </a:p>
        </p:txBody>
      </p:sp>
    </p:spTree>
    <p:extLst>
      <p:ext uri="{BB962C8B-B14F-4D97-AF65-F5344CB8AC3E}">
        <p14:creationId xmlns:p14="http://schemas.microsoft.com/office/powerpoint/2010/main" val="1851226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838200" y="200026"/>
            <a:ext cx="10515600" cy="799532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2E73C6"/>
                </a:solidFill>
              </a:rPr>
              <a:t>Two-tail Test (</a:t>
            </a:r>
            <a:r>
              <a:rPr lang="en-US" altLang="en-US" sz="3600" b="1" dirty="0">
                <a:solidFill>
                  <a:srgbClr val="2E73C6"/>
                </a:solidFill>
                <a:sym typeface="Symbol" panose="05050102010706020507" pitchFamily="18" charset="2"/>
              </a:rPr>
              <a:t> Unknown) </a:t>
            </a:r>
            <a:endParaRPr lang="en-AU" altLang="en-US" sz="3600" b="1" dirty="0">
              <a:solidFill>
                <a:srgbClr val="2E73C6"/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610600" y="3810000"/>
            <a:ext cx="990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2000">
              <a:cs typeface="Arial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5486400" y="3886200"/>
            <a:ext cx="1066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2000">
              <a:cs typeface="Arial" charset="0"/>
            </a:endParaRPr>
          </a:p>
        </p:txBody>
      </p:sp>
      <p:sp>
        <p:nvSpPr>
          <p:cNvPr id="7" name="Rectangle 7"/>
          <p:cNvSpPr txBox="1">
            <a:spLocks noChangeArrowheads="1"/>
          </p:cNvSpPr>
          <p:nvPr/>
        </p:nvSpPr>
        <p:spPr>
          <a:xfrm>
            <a:off x="1643064" y="2492376"/>
            <a:ext cx="2803525" cy="3529013"/>
          </a:xfrm>
          <a:prstGeom prst="rect">
            <a:avLst/>
          </a:prstGeom>
          <a:noFill/>
        </p:spPr>
        <p:txBody>
          <a:bodyPr lIns="90488" tIns="44450" rIns="90488" bIns="44450"/>
          <a:lstStyle/>
          <a:p>
            <a:pPr defTabSz="857250">
              <a:lnSpc>
                <a:spcPct val="120000"/>
              </a:lnSpc>
              <a:spcBef>
                <a:spcPct val="40000"/>
              </a:spcBef>
              <a:spcAft>
                <a:spcPct val="20000"/>
              </a:spcAft>
              <a:buSzPct val="80000"/>
              <a:defRPr/>
            </a:pPr>
            <a:r>
              <a:rPr lang="en-US" sz="2400" kern="0" dirty="0">
                <a:ea typeface="Verdana" pitchFamily="34" charset="0"/>
                <a:cs typeface="Verdana" pitchFamily="34" charset="0"/>
                <a:sym typeface="Symbol" pitchFamily="18" charset="2"/>
              </a:rPr>
              <a:t> </a:t>
            </a:r>
            <a:r>
              <a:rPr lang="en-US" sz="2400" kern="0" dirty="0">
                <a:ea typeface="Verdana" pitchFamily="34" charset="0"/>
                <a:cs typeface="Verdana" pitchFamily="34" charset="0"/>
              </a:rPr>
              <a:t>= 0.05</a:t>
            </a:r>
          </a:p>
          <a:p>
            <a:pPr defTabSz="857250">
              <a:spcBef>
                <a:spcPct val="40000"/>
              </a:spcBef>
              <a:spcAft>
                <a:spcPct val="20000"/>
              </a:spcAft>
              <a:buSzPct val="80000"/>
              <a:defRPr/>
            </a:pPr>
            <a:r>
              <a:rPr lang="en-US" sz="2400" kern="0" dirty="0">
                <a:ea typeface="Verdana" pitchFamily="34" charset="0"/>
                <a:cs typeface="Verdana" pitchFamily="34" charset="0"/>
              </a:rPr>
              <a:t>n</a:t>
            </a:r>
            <a:r>
              <a:rPr lang="en-US" sz="2400" i="1" kern="0" dirty="0">
                <a:ea typeface="Verdana" pitchFamily="34" charset="0"/>
                <a:cs typeface="Verdana" pitchFamily="34" charset="0"/>
              </a:rPr>
              <a:t> </a:t>
            </a:r>
            <a:r>
              <a:rPr lang="en-US" sz="2400" kern="0" dirty="0">
                <a:ea typeface="Verdana" pitchFamily="34" charset="0"/>
                <a:cs typeface="Verdana" pitchFamily="34" charset="0"/>
              </a:rPr>
              <a:t>= 25</a:t>
            </a:r>
          </a:p>
          <a:p>
            <a:pPr defTabSz="857250">
              <a:spcBef>
                <a:spcPct val="40000"/>
              </a:spcBef>
              <a:spcAft>
                <a:spcPct val="20000"/>
              </a:spcAft>
              <a:buSzPct val="80000"/>
              <a:defRPr/>
            </a:pPr>
            <a:r>
              <a:rPr lang="en-US" sz="2400" b="1" kern="0" dirty="0">
                <a:ea typeface="Verdana" pitchFamily="34" charset="0"/>
                <a:cs typeface="Verdana" pitchFamily="34" charset="0"/>
                <a:sym typeface="Symbol" pitchFamily="18" charset="2"/>
              </a:rPr>
              <a:t> is unknown, so use a</a:t>
            </a:r>
            <a:r>
              <a:rPr lang="en-US" sz="2400" b="1" kern="0" dirty="0">
                <a:solidFill>
                  <a:srgbClr val="008000"/>
                </a:solidFill>
                <a:ea typeface="Verdana" pitchFamily="34" charset="0"/>
                <a:cs typeface="Verdana" pitchFamily="34" charset="0"/>
                <a:sym typeface="Symbol" pitchFamily="18" charset="2"/>
              </a:rPr>
              <a:t> </a:t>
            </a:r>
            <a:r>
              <a:rPr lang="en-US" sz="2400" b="1" kern="0" dirty="0">
                <a:ea typeface="Verdana" pitchFamily="34" charset="0"/>
                <a:cs typeface="Verdana" pitchFamily="34" charset="0"/>
                <a:sym typeface="Symbol" pitchFamily="18" charset="2"/>
              </a:rPr>
              <a:t>t statistic</a:t>
            </a:r>
          </a:p>
          <a:p>
            <a:pPr defTabSz="857250">
              <a:spcBef>
                <a:spcPct val="40000"/>
              </a:spcBef>
              <a:spcAft>
                <a:spcPct val="20000"/>
              </a:spcAft>
              <a:buSzPct val="80000"/>
              <a:defRPr/>
            </a:pPr>
            <a:r>
              <a:rPr lang="en-US" sz="2400" kern="0" dirty="0">
                <a:ea typeface="Verdana" pitchFamily="34" charset="0"/>
                <a:cs typeface="Verdana" pitchFamily="34" charset="0"/>
              </a:rPr>
              <a:t>Critical value:                t</a:t>
            </a:r>
            <a:r>
              <a:rPr lang="en-US" sz="2400" kern="0" baseline="-25000" dirty="0">
                <a:ea typeface="Verdana" pitchFamily="34" charset="0"/>
                <a:cs typeface="Verdana" pitchFamily="34" charset="0"/>
              </a:rPr>
              <a:t>24 </a:t>
            </a:r>
            <a:r>
              <a:rPr lang="en-US" sz="2400" kern="0" dirty="0">
                <a:ea typeface="Verdana" pitchFamily="34" charset="0"/>
                <a:cs typeface="Verdana" pitchFamily="34" charset="0"/>
              </a:rPr>
              <a:t>= ± 2.0639</a:t>
            </a: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4419600" y="5589588"/>
            <a:ext cx="5759450" cy="828432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b="1" dirty="0">
                <a:ea typeface="Verdana" pitchFamily="34" charset="0"/>
                <a:cs typeface="Verdana" pitchFamily="34" charset="0"/>
              </a:rPr>
              <a:t>Do not reject H</a:t>
            </a:r>
            <a:r>
              <a:rPr lang="en-US" sz="2400" b="1" baseline="-25000" dirty="0">
                <a:ea typeface="Verdana" pitchFamily="34" charset="0"/>
                <a:cs typeface="Verdana" pitchFamily="34" charset="0"/>
              </a:rPr>
              <a:t>0</a:t>
            </a:r>
            <a:r>
              <a:rPr lang="en-US" sz="2400" b="1" dirty="0">
                <a:ea typeface="Verdana" pitchFamily="34" charset="0"/>
                <a:cs typeface="Verdana" pitchFamily="34" charset="0"/>
              </a:rPr>
              <a:t>:</a:t>
            </a:r>
            <a:r>
              <a:rPr lang="en-US" sz="2400" dirty="0">
                <a:ea typeface="Verdana" pitchFamily="34" charset="0"/>
                <a:cs typeface="Verdana" pitchFamily="34" charset="0"/>
              </a:rPr>
              <a:t> not sufficient evidence that true mean cost is different than $168</a:t>
            </a: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9677400" y="2562868"/>
            <a:ext cx="1183907" cy="40011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dirty="0">
                <a:cs typeface="Arial" charset="0"/>
              </a:rPr>
              <a:t>Reject H</a:t>
            </a:r>
            <a:r>
              <a:rPr lang="en-US" sz="2000" baseline="-25000" dirty="0">
                <a:cs typeface="Arial" charset="0"/>
              </a:rPr>
              <a:t>0</a:t>
            </a: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4051718" y="2543145"/>
            <a:ext cx="1169987" cy="40011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dirty="0">
                <a:cs typeface="Arial" charset="0"/>
              </a:rPr>
              <a:t>Reject H</a:t>
            </a:r>
            <a:r>
              <a:rPr lang="en-US" sz="2000" baseline="-25000" dirty="0">
                <a:cs typeface="Arial" charset="0"/>
              </a:rPr>
              <a:t>0</a:t>
            </a:r>
          </a:p>
        </p:txBody>
      </p:sp>
      <p:sp>
        <p:nvSpPr>
          <p:cNvPr id="11" name="Freeform 12"/>
          <p:cNvSpPr>
            <a:spLocks/>
          </p:cNvSpPr>
          <p:nvPr/>
        </p:nvSpPr>
        <p:spPr bwMode="auto">
          <a:xfrm flipH="1">
            <a:off x="8991601" y="2819400"/>
            <a:ext cx="842963" cy="228600"/>
          </a:xfrm>
          <a:custGeom>
            <a:avLst/>
            <a:gdLst>
              <a:gd name="T0" fmla="*/ 9 w 582"/>
              <a:gd name="T1" fmla="*/ 177 h 183"/>
              <a:gd name="T2" fmla="*/ 0 w 582"/>
              <a:gd name="T3" fmla="*/ 132 h 183"/>
              <a:gd name="T4" fmla="*/ 258 w 582"/>
              <a:gd name="T5" fmla="*/ 114 h 183"/>
              <a:gd name="T6" fmla="*/ 423 w 582"/>
              <a:gd name="T7" fmla="*/ 66 h 183"/>
              <a:gd name="T8" fmla="*/ 504 w 582"/>
              <a:gd name="T9" fmla="*/ 48 h 183"/>
              <a:gd name="T10" fmla="*/ 582 w 582"/>
              <a:gd name="T11" fmla="*/ 0 h 183"/>
              <a:gd name="T12" fmla="*/ 582 w 582"/>
              <a:gd name="T13" fmla="*/ 183 h 183"/>
              <a:gd name="T14" fmla="*/ 9 w 582"/>
              <a:gd name="T15" fmla="*/ 182 h 183"/>
              <a:gd name="T16" fmla="*/ 9 w 582"/>
              <a:gd name="T17" fmla="*/ 177 h 18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82"/>
              <a:gd name="T28" fmla="*/ 0 h 183"/>
              <a:gd name="T29" fmla="*/ 582 w 582"/>
              <a:gd name="T30" fmla="*/ 183 h 18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82" h="183">
                <a:moveTo>
                  <a:pt x="9" y="177"/>
                </a:moveTo>
                <a:lnTo>
                  <a:pt x="0" y="132"/>
                </a:lnTo>
                <a:lnTo>
                  <a:pt x="258" y="114"/>
                </a:lnTo>
                <a:lnTo>
                  <a:pt x="423" y="66"/>
                </a:lnTo>
                <a:lnTo>
                  <a:pt x="504" y="48"/>
                </a:lnTo>
                <a:lnTo>
                  <a:pt x="582" y="0"/>
                </a:lnTo>
                <a:lnTo>
                  <a:pt x="582" y="183"/>
                </a:lnTo>
                <a:lnTo>
                  <a:pt x="9" y="182"/>
                </a:lnTo>
                <a:lnTo>
                  <a:pt x="9" y="177"/>
                </a:lnTo>
              </a:path>
            </a:pathLst>
          </a:custGeom>
          <a:solidFill>
            <a:schemeClr val="accent5"/>
          </a:solidFill>
          <a:ln w="12700" cap="rnd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12" name="Freeform 13"/>
          <p:cNvSpPr>
            <a:spLocks/>
          </p:cNvSpPr>
          <p:nvPr/>
        </p:nvSpPr>
        <p:spPr bwMode="auto">
          <a:xfrm>
            <a:off x="5105400" y="2819400"/>
            <a:ext cx="833438" cy="228600"/>
          </a:xfrm>
          <a:custGeom>
            <a:avLst/>
            <a:gdLst>
              <a:gd name="T0" fmla="*/ 9 w 582"/>
              <a:gd name="T1" fmla="*/ 177 h 183"/>
              <a:gd name="T2" fmla="*/ 0 w 582"/>
              <a:gd name="T3" fmla="*/ 132 h 183"/>
              <a:gd name="T4" fmla="*/ 258 w 582"/>
              <a:gd name="T5" fmla="*/ 114 h 183"/>
              <a:gd name="T6" fmla="*/ 423 w 582"/>
              <a:gd name="T7" fmla="*/ 66 h 183"/>
              <a:gd name="T8" fmla="*/ 504 w 582"/>
              <a:gd name="T9" fmla="*/ 48 h 183"/>
              <a:gd name="T10" fmla="*/ 582 w 582"/>
              <a:gd name="T11" fmla="*/ 0 h 183"/>
              <a:gd name="T12" fmla="*/ 582 w 582"/>
              <a:gd name="T13" fmla="*/ 183 h 183"/>
              <a:gd name="T14" fmla="*/ 9 w 582"/>
              <a:gd name="T15" fmla="*/ 182 h 183"/>
              <a:gd name="T16" fmla="*/ 9 w 582"/>
              <a:gd name="T17" fmla="*/ 177 h 18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82"/>
              <a:gd name="T28" fmla="*/ 0 h 183"/>
              <a:gd name="T29" fmla="*/ 582 w 582"/>
              <a:gd name="T30" fmla="*/ 183 h 18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82" h="183">
                <a:moveTo>
                  <a:pt x="9" y="177"/>
                </a:moveTo>
                <a:lnTo>
                  <a:pt x="0" y="132"/>
                </a:lnTo>
                <a:lnTo>
                  <a:pt x="258" y="114"/>
                </a:lnTo>
                <a:lnTo>
                  <a:pt x="423" y="66"/>
                </a:lnTo>
                <a:lnTo>
                  <a:pt x="504" y="48"/>
                </a:lnTo>
                <a:lnTo>
                  <a:pt x="582" y="0"/>
                </a:lnTo>
                <a:lnTo>
                  <a:pt x="582" y="183"/>
                </a:lnTo>
                <a:lnTo>
                  <a:pt x="9" y="182"/>
                </a:lnTo>
                <a:lnTo>
                  <a:pt x="9" y="177"/>
                </a:lnTo>
              </a:path>
            </a:pathLst>
          </a:custGeom>
          <a:solidFill>
            <a:schemeClr val="accent5"/>
          </a:solidFill>
          <a:ln w="12700" cap="rnd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13" name="Freeform 14"/>
          <p:cNvSpPr>
            <a:spLocks/>
          </p:cNvSpPr>
          <p:nvPr/>
        </p:nvSpPr>
        <p:spPr bwMode="auto">
          <a:xfrm>
            <a:off x="5181600" y="1676400"/>
            <a:ext cx="2362200" cy="1295400"/>
          </a:xfrm>
          <a:custGeom>
            <a:avLst/>
            <a:gdLst>
              <a:gd name="T0" fmla="*/ 0 w 600"/>
              <a:gd name="T1" fmla="*/ 575 h 576"/>
              <a:gd name="T2" fmla="*/ 63 w 600"/>
              <a:gd name="T3" fmla="*/ 570 h 576"/>
              <a:gd name="T4" fmla="*/ 95 w 600"/>
              <a:gd name="T5" fmla="*/ 562 h 576"/>
              <a:gd name="T6" fmla="*/ 127 w 600"/>
              <a:gd name="T7" fmla="*/ 553 h 576"/>
              <a:gd name="T8" fmla="*/ 158 w 600"/>
              <a:gd name="T9" fmla="*/ 540 h 576"/>
              <a:gd name="T10" fmla="*/ 190 w 600"/>
              <a:gd name="T11" fmla="*/ 521 h 576"/>
              <a:gd name="T12" fmla="*/ 222 w 600"/>
              <a:gd name="T13" fmla="*/ 498 h 576"/>
              <a:gd name="T14" fmla="*/ 284 w 600"/>
              <a:gd name="T15" fmla="*/ 432 h 576"/>
              <a:gd name="T16" fmla="*/ 347 w 600"/>
              <a:gd name="T17" fmla="*/ 338 h 576"/>
              <a:gd name="T18" fmla="*/ 410 w 600"/>
              <a:gd name="T19" fmla="*/ 224 h 576"/>
              <a:gd name="T20" fmla="*/ 441 w 600"/>
              <a:gd name="T21" fmla="*/ 167 h 576"/>
              <a:gd name="T22" fmla="*/ 473 w 600"/>
              <a:gd name="T23" fmla="*/ 114 h 576"/>
              <a:gd name="T24" fmla="*/ 505 w 600"/>
              <a:gd name="T25" fmla="*/ 67 h 576"/>
              <a:gd name="T26" fmla="*/ 535 w 600"/>
              <a:gd name="T27" fmla="*/ 31 h 576"/>
              <a:gd name="T28" fmla="*/ 567 w 600"/>
              <a:gd name="T29" fmla="*/ 8 h 576"/>
              <a:gd name="T30" fmla="*/ 599 w 600"/>
              <a:gd name="T31" fmla="*/ 0 h 57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600"/>
              <a:gd name="T49" fmla="*/ 0 h 576"/>
              <a:gd name="T50" fmla="*/ 600 w 600"/>
              <a:gd name="T51" fmla="*/ 576 h 57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600" h="576">
                <a:moveTo>
                  <a:pt x="0" y="575"/>
                </a:moveTo>
                <a:lnTo>
                  <a:pt x="63" y="570"/>
                </a:lnTo>
                <a:lnTo>
                  <a:pt x="95" y="562"/>
                </a:lnTo>
                <a:lnTo>
                  <a:pt x="127" y="553"/>
                </a:lnTo>
                <a:lnTo>
                  <a:pt x="158" y="540"/>
                </a:lnTo>
                <a:lnTo>
                  <a:pt x="190" y="521"/>
                </a:lnTo>
                <a:lnTo>
                  <a:pt x="222" y="498"/>
                </a:lnTo>
                <a:lnTo>
                  <a:pt x="284" y="432"/>
                </a:lnTo>
                <a:lnTo>
                  <a:pt x="347" y="338"/>
                </a:lnTo>
                <a:lnTo>
                  <a:pt x="410" y="224"/>
                </a:lnTo>
                <a:lnTo>
                  <a:pt x="441" y="167"/>
                </a:lnTo>
                <a:lnTo>
                  <a:pt x="473" y="114"/>
                </a:lnTo>
                <a:lnTo>
                  <a:pt x="505" y="67"/>
                </a:lnTo>
                <a:lnTo>
                  <a:pt x="535" y="31"/>
                </a:lnTo>
                <a:lnTo>
                  <a:pt x="567" y="8"/>
                </a:lnTo>
                <a:lnTo>
                  <a:pt x="599" y="0"/>
                </a:lnTo>
              </a:path>
            </a:pathLst>
          </a:custGeom>
          <a:noFill/>
          <a:ln w="50800" cap="rnd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14" name="Freeform 15"/>
          <p:cNvSpPr>
            <a:spLocks/>
          </p:cNvSpPr>
          <p:nvPr/>
        </p:nvSpPr>
        <p:spPr bwMode="auto">
          <a:xfrm>
            <a:off x="7543800" y="1676400"/>
            <a:ext cx="2209800" cy="1295400"/>
          </a:xfrm>
          <a:custGeom>
            <a:avLst/>
            <a:gdLst>
              <a:gd name="T0" fmla="*/ 575 w 576"/>
              <a:gd name="T1" fmla="*/ 575 h 576"/>
              <a:gd name="T2" fmla="*/ 515 w 576"/>
              <a:gd name="T3" fmla="*/ 570 h 576"/>
              <a:gd name="T4" fmla="*/ 484 w 576"/>
              <a:gd name="T5" fmla="*/ 562 h 576"/>
              <a:gd name="T6" fmla="*/ 455 w 576"/>
              <a:gd name="T7" fmla="*/ 553 h 576"/>
              <a:gd name="T8" fmla="*/ 424 w 576"/>
              <a:gd name="T9" fmla="*/ 540 h 576"/>
              <a:gd name="T10" fmla="*/ 393 w 576"/>
              <a:gd name="T11" fmla="*/ 521 h 576"/>
              <a:gd name="T12" fmla="*/ 364 w 576"/>
              <a:gd name="T13" fmla="*/ 498 h 576"/>
              <a:gd name="T14" fmla="*/ 303 w 576"/>
              <a:gd name="T15" fmla="*/ 432 h 576"/>
              <a:gd name="T16" fmla="*/ 242 w 576"/>
              <a:gd name="T17" fmla="*/ 338 h 576"/>
              <a:gd name="T18" fmla="*/ 182 w 576"/>
              <a:gd name="T19" fmla="*/ 224 h 576"/>
              <a:gd name="T20" fmla="*/ 151 w 576"/>
              <a:gd name="T21" fmla="*/ 167 h 576"/>
              <a:gd name="T22" fmla="*/ 120 w 576"/>
              <a:gd name="T23" fmla="*/ 114 h 576"/>
              <a:gd name="T24" fmla="*/ 91 w 576"/>
              <a:gd name="T25" fmla="*/ 67 h 576"/>
              <a:gd name="T26" fmla="*/ 60 w 576"/>
              <a:gd name="T27" fmla="*/ 31 h 576"/>
              <a:gd name="T28" fmla="*/ 30 w 576"/>
              <a:gd name="T29" fmla="*/ 8 h 576"/>
              <a:gd name="T30" fmla="*/ 0 w 576"/>
              <a:gd name="T31" fmla="*/ 0 h 57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576"/>
              <a:gd name="T49" fmla="*/ 0 h 576"/>
              <a:gd name="T50" fmla="*/ 576 w 576"/>
              <a:gd name="T51" fmla="*/ 576 h 57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576" h="576">
                <a:moveTo>
                  <a:pt x="575" y="575"/>
                </a:moveTo>
                <a:lnTo>
                  <a:pt x="515" y="570"/>
                </a:lnTo>
                <a:lnTo>
                  <a:pt x="484" y="562"/>
                </a:lnTo>
                <a:lnTo>
                  <a:pt x="455" y="553"/>
                </a:lnTo>
                <a:lnTo>
                  <a:pt x="424" y="540"/>
                </a:lnTo>
                <a:lnTo>
                  <a:pt x="393" y="521"/>
                </a:lnTo>
                <a:lnTo>
                  <a:pt x="364" y="498"/>
                </a:lnTo>
                <a:lnTo>
                  <a:pt x="303" y="432"/>
                </a:lnTo>
                <a:lnTo>
                  <a:pt x="242" y="338"/>
                </a:lnTo>
                <a:lnTo>
                  <a:pt x="182" y="224"/>
                </a:lnTo>
                <a:lnTo>
                  <a:pt x="151" y="167"/>
                </a:lnTo>
                <a:lnTo>
                  <a:pt x="120" y="114"/>
                </a:lnTo>
                <a:lnTo>
                  <a:pt x="91" y="67"/>
                </a:lnTo>
                <a:lnTo>
                  <a:pt x="60" y="31"/>
                </a:lnTo>
                <a:lnTo>
                  <a:pt x="30" y="8"/>
                </a:lnTo>
                <a:lnTo>
                  <a:pt x="0" y="0"/>
                </a:lnTo>
              </a:path>
            </a:pathLst>
          </a:custGeom>
          <a:noFill/>
          <a:ln w="50800" cap="rnd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15" name="Line 16"/>
          <p:cNvSpPr>
            <a:spLocks noChangeShapeType="1"/>
          </p:cNvSpPr>
          <p:nvPr/>
        </p:nvSpPr>
        <p:spPr bwMode="auto">
          <a:xfrm>
            <a:off x="4953000" y="3048000"/>
            <a:ext cx="5105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16" name="Line 17"/>
          <p:cNvSpPr>
            <a:spLocks noChangeShapeType="1"/>
          </p:cNvSpPr>
          <p:nvPr/>
        </p:nvSpPr>
        <p:spPr bwMode="auto">
          <a:xfrm>
            <a:off x="5181600" y="2514600"/>
            <a:ext cx="4572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17" name="Rectangle 18"/>
          <p:cNvSpPr>
            <a:spLocks noChangeArrowheads="1"/>
          </p:cNvSpPr>
          <p:nvPr/>
        </p:nvSpPr>
        <p:spPr bwMode="auto">
          <a:xfrm flipH="1">
            <a:off x="4495801" y="2133601"/>
            <a:ext cx="1755775" cy="45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kern="0" dirty="0">
                <a:cs typeface="Arial" charset="0"/>
                <a:sym typeface="Symbol" pitchFamily="18" charset="2"/>
              </a:rPr>
              <a:t> / </a:t>
            </a:r>
            <a:r>
              <a:rPr lang="en-US" sz="2400" dirty="0">
                <a:cs typeface="Arial" charset="0"/>
              </a:rPr>
              <a:t>2=0.025</a:t>
            </a:r>
          </a:p>
        </p:txBody>
      </p:sp>
      <p:sp>
        <p:nvSpPr>
          <p:cNvPr id="18" name="Line 19"/>
          <p:cNvSpPr>
            <a:spLocks noChangeShapeType="1"/>
          </p:cNvSpPr>
          <p:nvPr/>
        </p:nvSpPr>
        <p:spPr bwMode="auto">
          <a:xfrm>
            <a:off x="7543800" y="1676400"/>
            <a:ext cx="0" cy="13716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19" name="Line 20"/>
          <p:cNvSpPr>
            <a:spLocks noChangeShapeType="1"/>
          </p:cNvSpPr>
          <p:nvPr/>
        </p:nvSpPr>
        <p:spPr bwMode="auto">
          <a:xfrm>
            <a:off x="5943600" y="3124200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20" name="Text Box 21"/>
          <p:cNvSpPr txBox="1">
            <a:spLocks noChangeArrowheads="1"/>
          </p:cNvSpPr>
          <p:nvPr/>
        </p:nvSpPr>
        <p:spPr bwMode="auto">
          <a:xfrm>
            <a:off x="5562600" y="3429000"/>
            <a:ext cx="1238250" cy="36988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cs typeface="Arial" charset="0"/>
              </a:rPr>
              <a:t>-t</a:t>
            </a:r>
            <a:r>
              <a:rPr lang="en-US" baseline="-25000" dirty="0">
                <a:cs typeface="Arial" charset="0"/>
              </a:rPr>
              <a:t> n-1,</a:t>
            </a:r>
            <a:r>
              <a:rPr lang="en-US" kern="0" dirty="0">
                <a:cs typeface="Arial" charset="0"/>
                <a:sym typeface="Symbol" pitchFamily="18" charset="2"/>
              </a:rPr>
              <a:t>  </a:t>
            </a:r>
            <a:r>
              <a:rPr lang="en-US" baseline="-25000" dirty="0">
                <a:cs typeface="Arial" charset="0"/>
              </a:rPr>
              <a:t>/2</a:t>
            </a:r>
            <a:endParaRPr lang="el-GR" baseline="-25000" dirty="0">
              <a:cs typeface="Arial" charset="0"/>
            </a:endParaRPr>
          </a:p>
        </p:txBody>
      </p:sp>
      <p:sp>
        <p:nvSpPr>
          <p:cNvPr id="21" name="Line 22"/>
          <p:cNvSpPr>
            <a:spLocks noChangeShapeType="1"/>
          </p:cNvSpPr>
          <p:nvPr/>
        </p:nvSpPr>
        <p:spPr bwMode="auto">
          <a:xfrm>
            <a:off x="5943600" y="3276600"/>
            <a:ext cx="3048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22" name="Text Box 23"/>
          <p:cNvSpPr txBox="1">
            <a:spLocks noChangeArrowheads="1"/>
          </p:cNvSpPr>
          <p:nvPr/>
        </p:nvSpPr>
        <p:spPr bwMode="auto">
          <a:xfrm>
            <a:off x="6827838" y="2228850"/>
            <a:ext cx="1524000" cy="830997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cs typeface="Arial" charset="0"/>
              </a:rPr>
              <a:t>Do not reject H</a:t>
            </a:r>
            <a:r>
              <a:rPr lang="en-US" sz="2400" baseline="-25000" dirty="0">
                <a:cs typeface="Arial" charset="0"/>
              </a:rPr>
              <a:t>0</a:t>
            </a:r>
          </a:p>
        </p:txBody>
      </p:sp>
      <p:sp>
        <p:nvSpPr>
          <p:cNvPr id="23" name="Line 24"/>
          <p:cNvSpPr>
            <a:spLocks noChangeShapeType="1"/>
          </p:cNvSpPr>
          <p:nvPr/>
        </p:nvSpPr>
        <p:spPr bwMode="auto">
          <a:xfrm>
            <a:off x="4800600" y="3276600"/>
            <a:ext cx="1143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24" name="Text Box 25"/>
          <p:cNvSpPr txBox="1">
            <a:spLocks noChangeArrowheads="1"/>
          </p:cNvSpPr>
          <p:nvPr/>
        </p:nvSpPr>
        <p:spPr bwMode="auto">
          <a:xfrm>
            <a:off x="7315200" y="3505200"/>
            <a:ext cx="457200" cy="400050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000">
                <a:cs typeface="Arial" charset="0"/>
              </a:rPr>
              <a:t>0</a:t>
            </a:r>
            <a:endParaRPr lang="el-GR" sz="2000" baseline="-25000">
              <a:cs typeface="Arial" charset="0"/>
            </a:endParaRPr>
          </a:p>
        </p:txBody>
      </p:sp>
      <p:sp>
        <p:nvSpPr>
          <p:cNvPr id="25" name="Line 26"/>
          <p:cNvSpPr>
            <a:spLocks noChangeShapeType="1"/>
          </p:cNvSpPr>
          <p:nvPr/>
        </p:nvSpPr>
        <p:spPr bwMode="auto">
          <a:xfrm>
            <a:off x="8991600" y="3124200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>
            <a:off x="8991600" y="3276600"/>
            <a:ext cx="1143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27" name="Line 28"/>
          <p:cNvSpPr>
            <a:spLocks noChangeShapeType="1"/>
          </p:cNvSpPr>
          <p:nvPr/>
        </p:nvSpPr>
        <p:spPr bwMode="auto">
          <a:xfrm flipH="1">
            <a:off x="9144000" y="2514600"/>
            <a:ext cx="3048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</p:spPr>
        <p:txBody>
          <a:bodyPr wrap="none" anchor="ctr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28" name="Rectangle 29"/>
          <p:cNvSpPr>
            <a:spLocks noChangeArrowheads="1"/>
          </p:cNvSpPr>
          <p:nvPr/>
        </p:nvSpPr>
        <p:spPr bwMode="auto">
          <a:xfrm flipH="1">
            <a:off x="8839201" y="2133601"/>
            <a:ext cx="1630363" cy="45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kern="0" dirty="0">
                <a:cs typeface="Arial" charset="0"/>
                <a:sym typeface="Symbol" pitchFamily="18" charset="2"/>
              </a:rPr>
              <a:t> </a:t>
            </a:r>
            <a:r>
              <a:rPr lang="en-US" sz="2400" dirty="0">
                <a:cs typeface="Arial" charset="0"/>
              </a:rPr>
              <a:t>/2=0.025</a:t>
            </a:r>
          </a:p>
        </p:txBody>
      </p:sp>
      <p:sp>
        <p:nvSpPr>
          <p:cNvPr id="29" name="Rectangle 30"/>
          <p:cNvSpPr>
            <a:spLocks noChangeArrowheads="1"/>
          </p:cNvSpPr>
          <p:nvPr/>
        </p:nvSpPr>
        <p:spPr bwMode="auto">
          <a:xfrm flipH="1">
            <a:off x="5486401" y="3810001"/>
            <a:ext cx="13874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000" b="1" dirty="0">
                <a:cs typeface="Arial" charset="0"/>
              </a:rPr>
              <a:t>-2.0639</a:t>
            </a:r>
          </a:p>
        </p:txBody>
      </p:sp>
      <p:sp>
        <p:nvSpPr>
          <p:cNvPr id="30" name="Rectangle 31"/>
          <p:cNvSpPr>
            <a:spLocks noChangeArrowheads="1"/>
          </p:cNvSpPr>
          <p:nvPr/>
        </p:nvSpPr>
        <p:spPr bwMode="auto">
          <a:xfrm flipH="1">
            <a:off x="8610600" y="3733800"/>
            <a:ext cx="121920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000" b="1" dirty="0">
                <a:cs typeface="Arial" charset="0"/>
              </a:rPr>
              <a:t>2.0639</a:t>
            </a:r>
          </a:p>
        </p:txBody>
      </p:sp>
      <p:graphicFrame>
        <p:nvGraphicFramePr>
          <p:cNvPr id="38943" name="Object 32">
            <a:hlinkClick r:id="" action="ppaction://ole?verb=0"/>
          </p:cNvPr>
          <p:cNvGraphicFramePr>
            <a:graphicFrameLocks/>
          </p:cNvGraphicFramePr>
          <p:nvPr/>
        </p:nvGraphicFramePr>
        <p:xfrm>
          <a:off x="5370513" y="4365625"/>
          <a:ext cx="4665662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6" name="Equation" r:id="rId3" imgW="2164680" imgH="534960" progId="Equation.3">
                  <p:embed/>
                </p:oleObj>
              </mc:Choice>
              <mc:Fallback>
                <p:oleObj name="Equation" r:id="rId3" imgW="2164680" imgH="534960" progId="Equation.3">
                  <p:embed/>
                  <p:pic>
                    <p:nvPicPr>
                      <p:cNvPr id="38943" name="Object 32">
                        <a:hlinkClick r:id="" action="ppaction://ole?verb=0"/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0513" y="4365625"/>
                        <a:ext cx="4665662" cy="10096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Rectangle 33"/>
          <p:cNvSpPr>
            <a:spLocks noChangeArrowheads="1"/>
          </p:cNvSpPr>
          <p:nvPr/>
        </p:nvSpPr>
        <p:spPr bwMode="auto">
          <a:xfrm flipH="1">
            <a:off x="7739064" y="3886201"/>
            <a:ext cx="10239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000" b="1" dirty="0">
                <a:cs typeface="Arial" charset="0"/>
              </a:rPr>
              <a:t>1.46</a:t>
            </a:r>
          </a:p>
        </p:txBody>
      </p:sp>
      <p:sp>
        <p:nvSpPr>
          <p:cNvPr id="33" name="Line 34"/>
          <p:cNvSpPr>
            <a:spLocks noChangeShapeType="1"/>
          </p:cNvSpPr>
          <p:nvPr/>
        </p:nvSpPr>
        <p:spPr bwMode="auto">
          <a:xfrm flipV="1">
            <a:off x="8382000" y="3276600"/>
            <a:ext cx="0" cy="609600"/>
          </a:xfrm>
          <a:prstGeom prst="line">
            <a:avLst/>
          </a:prstGeom>
          <a:noFill/>
          <a:ln w="57150">
            <a:solidFill>
              <a:schemeClr val="accent4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34" name="Rectangle 36"/>
          <p:cNvSpPr>
            <a:spLocks noChangeArrowheads="1"/>
          </p:cNvSpPr>
          <p:nvPr/>
        </p:nvSpPr>
        <p:spPr bwMode="auto">
          <a:xfrm>
            <a:off x="4504225" y="1263227"/>
            <a:ext cx="2057400" cy="88197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lnSpc>
                <a:spcPct val="110000"/>
              </a:lnSpc>
              <a:defRPr/>
            </a:pPr>
            <a:r>
              <a:rPr lang="en-US" sz="2400" b="1" dirty="0">
                <a:cs typeface="Arial" charset="0"/>
              </a:rPr>
              <a:t>H</a:t>
            </a:r>
            <a:r>
              <a:rPr lang="en-US" sz="2400" b="1" baseline="-25000" dirty="0">
                <a:cs typeface="Arial" charset="0"/>
              </a:rPr>
              <a:t>0</a:t>
            </a:r>
            <a:r>
              <a:rPr lang="en-US" sz="2400" b="1" dirty="0">
                <a:cs typeface="Arial" charset="0"/>
              </a:rPr>
              <a:t>: </a:t>
            </a:r>
            <a:r>
              <a:rPr lang="el-GR" sz="2400" b="1" dirty="0">
                <a:cs typeface="Arial" charset="0"/>
              </a:rPr>
              <a:t>μ</a:t>
            </a:r>
            <a:r>
              <a:rPr lang="en-US" sz="2400" b="1" dirty="0">
                <a:cs typeface="Arial" charset="0"/>
              </a:rPr>
              <a:t> = 168  </a:t>
            </a:r>
          </a:p>
          <a:p>
            <a:pPr eaLnBrk="0" hangingPunct="0">
              <a:lnSpc>
                <a:spcPct val="110000"/>
              </a:lnSpc>
              <a:defRPr/>
            </a:pPr>
            <a:r>
              <a:rPr lang="en-US" sz="2400" b="1" dirty="0">
                <a:cs typeface="Arial" charset="0"/>
              </a:rPr>
              <a:t>H</a:t>
            </a:r>
            <a:r>
              <a:rPr lang="en-US" sz="2400" b="1" baseline="-25000" dirty="0">
                <a:cs typeface="Arial" charset="0"/>
              </a:rPr>
              <a:t>1</a:t>
            </a:r>
            <a:r>
              <a:rPr lang="en-US" sz="2400" b="1" dirty="0">
                <a:cs typeface="Arial" charset="0"/>
              </a:rPr>
              <a:t>: </a:t>
            </a:r>
            <a:r>
              <a:rPr lang="el-GR" sz="2400" b="1" dirty="0">
                <a:cs typeface="Arial" charset="0"/>
              </a:rPr>
              <a:t>μ</a:t>
            </a:r>
            <a:r>
              <a:rPr lang="en-US" sz="2400" b="1" dirty="0">
                <a:cs typeface="Arial" charset="0"/>
              </a:rPr>
              <a:t> ≠ 168</a:t>
            </a:r>
          </a:p>
        </p:txBody>
      </p:sp>
      <p:sp>
        <p:nvSpPr>
          <p:cNvPr id="35" name="Text Box 37"/>
          <p:cNvSpPr txBox="1">
            <a:spLocks noChangeArrowheads="1"/>
          </p:cNvSpPr>
          <p:nvPr/>
        </p:nvSpPr>
        <p:spPr bwMode="auto">
          <a:xfrm>
            <a:off x="8610600" y="3352801"/>
            <a:ext cx="1066800" cy="39687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000">
                <a:cs typeface="Arial" charset="0"/>
              </a:rPr>
              <a:t>t</a:t>
            </a:r>
            <a:r>
              <a:rPr lang="en-US" sz="2000" baseline="-25000">
                <a:cs typeface="Arial" charset="0"/>
              </a:rPr>
              <a:t> n-1,</a:t>
            </a:r>
            <a:r>
              <a:rPr lang="el-GR" sz="2000" baseline="-25000">
                <a:cs typeface="Arial" charset="0"/>
              </a:rPr>
              <a:t>α</a:t>
            </a:r>
            <a:r>
              <a:rPr lang="en-US" sz="2000" baseline="-25000">
                <a:cs typeface="Arial" charset="0"/>
              </a:rPr>
              <a:t>/2</a:t>
            </a:r>
            <a:endParaRPr lang="el-GR" sz="2000" baseline="-25000"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69407" y="1114982"/>
            <a:ext cx="33210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800" b="1" dirty="0"/>
              <a:t>Example: </a:t>
            </a:r>
            <a:r>
              <a:rPr lang="en-US" altLang="en-US" sz="2800" dirty="0"/>
              <a:t>(continued)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409448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AU" altLang="en-US" sz="3600" b="1" dirty="0">
                <a:solidFill>
                  <a:srgbClr val="2E73C6"/>
                </a:solidFill>
              </a:rPr>
              <a:t>So far we’ve focussed on 2 tail tests. </a:t>
            </a:r>
            <a:br>
              <a:rPr lang="en-AU" altLang="en-US" sz="3600" b="1" dirty="0">
                <a:solidFill>
                  <a:srgbClr val="2E73C6"/>
                </a:solidFill>
              </a:rPr>
            </a:br>
            <a:r>
              <a:rPr lang="en-AU" altLang="en-US" sz="3600" b="1" dirty="0">
                <a:solidFill>
                  <a:srgbClr val="2E73C6"/>
                </a:solidFill>
              </a:rPr>
              <a:t>Now lets look at One-tail Tests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544638" y="1412876"/>
            <a:ext cx="8943850" cy="1439863"/>
          </a:xfrm>
          <a:prstGeom prst="rect">
            <a:avLst/>
          </a:prstGeom>
        </p:spPr>
        <p:txBody>
          <a:bodyPr/>
          <a:lstStyle/>
          <a:p>
            <a:pPr marL="342900" indent="-342900" defTabSz="857250"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endParaRPr lang="en-US" sz="2000" kern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defTabSz="857250"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800" kern="0" dirty="0">
                <a:ea typeface="Verdana" pitchFamily="34" charset="0"/>
                <a:cs typeface="Verdana" pitchFamily="34" charset="0"/>
              </a:rPr>
              <a:t>The alternative hypothesis often focuses on a particular direction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692275" y="3328988"/>
            <a:ext cx="1733550" cy="884729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lnSpc>
                <a:spcPct val="110000"/>
              </a:lnSpc>
              <a:defRPr/>
            </a:pPr>
            <a:r>
              <a:rPr lang="en-US" sz="2800" b="1" dirty="0">
                <a:ea typeface="Verdana" pitchFamily="34" charset="0"/>
                <a:cs typeface="Verdana" pitchFamily="34" charset="0"/>
              </a:rPr>
              <a:t>H</a:t>
            </a:r>
            <a:r>
              <a:rPr lang="en-US" sz="2800" b="1" baseline="-25000" dirty="0">
                <a:ea typeface="Verdana" pitchFamily="34" charset="0"/>
                <a:cs typeface="Verdana" pitchFamily="34" charset="0"/>
              </a:rPr>
              <a:t>0</a:t>
            </a:r>
            <a:r>
              <a:rPr lang="en-US" sz="2800" b="1" dirty="0">
                <a:ea typeface="Verdana" pitchFamily="34" charset="0"/>
                <a:cs typeface="Verdana" pitchFamily="34" charset="0"/>
              </a:rPr>
              <a:t>: </a:t>
            </a:r>
            <a:r>
              <a:rPr lang="el-GR" sz="2800" b="1" dirty="0">
                <a:ea typeface="Verdana" pitchFamily="34" charset="0"/>
                <a:cs typeface="Verdana" pitchFamily="34" charset="0"/>
              </a:rPr>
              <a:t>μ</a:t>
            </a:r>
            <a:r>
              <a:rPr lang="en-US" sz="2800" b="1" dirty="0">
                <a:ea typeface="Verdana" pitchFamily="34" charset="0"/>
                <a:cs typeface="Verdana" pitchFamily="34" charset="0"/>
              </a:rPr>
              <a:t> ≥ 72   </a:t>
            </a:r>
          </a:p>
          <a:p>
            <a:pPr eaLnBrk="0" hangingPunct="0">
              <a:lnSpc>
                <a:spcPct val="70000"/>
              </a:lnSpc>
              <a:defRPr/>
            </a:pPr>
            <a:r>
              <a:rPr lang="en-US" sz="2800" b="1" dirty="0">
                <a:ea typeface="Verdana" pitchFamily="34" charset="0"/>
                <a:cs typeface="Verdana" pitchFamily="34" charset="0"/>
              </a:rPr>
              <a:t>H</a:t>
            </a:r>
            <a:r>
              <a:rPr lang="en-US" sz="2800" b="1" baseline="-25000" dirty="0">
                <a:ea typeface="Verdana" pitchFamily="34" charset="0"/>
                <a:cs typeface="Verdana" pitchFamily="34" charset="0"/>
              </a:rPr>
              <a:t>1</a:t>
            </a:r>
            <a:r>
              <a:rPr lang="en-US" sz="2800" b="1" dirty="0">
                <a:ea typeface="Verdana" pitchFamily="34" charset="0"/>
                <a:cs typeface="Verdana" pitchFamily="34" charset="0"/>
              </a:rPr>
              <a:t>: </a:t>
            </a:r>
            <a:r>
              <a:rPr lang="el-GR" sz="2800" b="1" dirty="0">
                <a:ea typeface="Verdana" pitchFamily="34" charset="0"/>
                <a:cs typeface="Verdana" pitchFamily="34" charset="0"/>
              </a:rPr>
              <a:t>μ</a:t>
            </a:r>
            <a:r>
              <a:rPr lang="en-US" sz="2800" b="1" dirty="0">
                <a:ea typeface="Verdana" pitchFamily="34" charset="0"/>
                <a:cs typeface="Verdana" pitchFamily="34" charset="0"/>
              </a:rPr>
              <a:t> &lt; 72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681163" y="4776788"/>
            <a:ext cx="1820862" cy="884729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lnSpc>
                <a:spcPct val="110000"/>
              </a:lnSpc>
              <a:defRPr/>
            </a:pPr>
            <a:r>
              <a:rPr lang="en-US" sz="2800" b="1" dirty="0">
                <a:ea typeface="Verdana" pitchFamily="34" charset="0"/>
                <a:cs typeface="Verdana" pitchFamily="34" charset="0"/>
              </a:rPr>
              <a:t>H</a:t>
            </a:r>
            <a:r>
              <a:rPr lang="en-US" sz="2800" b="1" baseline="-25000" dirty="0">
                <a:ea typeface="Verdana" pitchFamily="34" charset="0"/>
                <a:cs typeface="Verdana" pitchFamily="34" charset="0"/>
              </a:rPr>
              <a:t>0</a:t>
            </a:r>
            <a:r>
              <a:rPr lang="en-US" sz="2800" b="1" dirty="0">
                <a:ea typeface="Verdana" pitchFamily="34" charset="0"/>
                <a:cs typeface="Verdana" pitchFamily="34" charset="0"/>
              </a:rPr>
              <a:t>: </a:t>
            </a:r>
            <a:r>
              <a:rPr lang="el-GR" sz="2800" b="1" dirty="0">
                <a:ea typeface="Verdana" pitchFamily="34" charset="0"/>
                <a:cs typeface="Verdana" pitchFamily="34" charset="0"/>
              </a:rPr>
              <a:t>μ</a:t>
            </a:r>
            <a:r>
              <a:rPr lang="en-US" sz="2800" b="1" dirty="0">
                <a:ea typeface="Verdana" pitchFamily="34" charset="0"/>
                <a:cs typeface="Verdana" pitchFamily="34" charset="0"/>
              </a:rPr>
              <a:t> ≤ 72  </a:t>
            </a:r>
          </a:p>
          <a:p>
            <a:pPr eaLnBrk="0" hangingPunct="0">
              <a:lnSpc>
                <a:spcPct val="70000"/>
              </a:lnSpc>
              <a:defRPr/>
            </a:pPr>
            <a:r>
              <a:rPr lang="en-US" sz="2800" b="1" dirty="0">
                <a:ea typeface="Verdana" pitchFamily="34" charset="0"/>
                <a:cs typeface="Verdana" pitchFamily="34" charset="0"/>
              </a:rPr>
              <a:t>H</a:t>
            </a:r>
            <a:r>
              <a:rPr lang="en-US" sz="2800" b="1" baseline="-25000" dirty="0">
                <a:ea typeface="Verdana" pitchFamily="34" charset="0"/>
                <a:cs typeface="Verdana" pitchFamily="34" charset="0"/>
              </a:rPr>
              <a:t>1</a:t>
            </a:r>
            <a:r>
              <a:rPr lang="en-US" sz="2800" b="1" dirty="0">
                <a:ea typeface="Verdana" pitchFamily="34" charset="0"/>
                <a:cs typeface="Verdana" pitchFamily="34" charset="0"/>
              </a:rPr>
              <a:t>: </a:t>
            </a:r>
            <a:r>
              <a:rPr lang="el-GR" sz="2800" b="1" dirty="0">
                <a:ea typeface="Verdana" pitchFamily="34" charset="0"/>
                <a:cs typeface="Verdana" pitchFamily="34" charset="0"/>
              </a:rPr>
              <a:t>μ</a:t>
            </a:r>
            <a:r>
              <a:rPr lang="en-US" sz="2800" b="1" dirty="0">
                <a:ea typeface="Verdana" pitchFamily="34" charset="0"/>
                <a:cs typeface="Verdana" pitchFamily="34" charset="0"/>
              </a:rPr>
              <a:t> &gt; 72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124325" y="3200400"/>
            <a:ext cx="589438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ea typeface="Verdana" pitchFamily="34" charset="0"/>
                <a:cs typeface="Verdana" pitchFamily="34" charset="0"/>
              </a:rPr>
              <a:t>This is a </a:t>
            </a:r>
            <a:r>
              <a:rPr lang="en-US" sz="2800" b="1" dirty="0">
                <a:ea typeface="Verdana" pitchFamily="34" charset="0"/>
                <a:cs typeface="Verdana" pitchFamily="34" charset="0"/>
              </a:rPr>
              <a:t>lower</a:t>
            </a:r>
            <a:r>
              <a:rPr lang="en-US" sz="2800" dirty="0">
                <a:ea typeface="Verdana" pitchFamily="34" charset="0"/>
                <a:cs typeface="Verdana" pitchFamily="34" charset="0"/>
              </a:rPr>
              <a:t>-tail test since the alternative hypothesis is focused on the lower tail below the mean of 72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4113213" y="4724400"/>
            <a:ext cx="59817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ea typeface="Verdana" pitchFamily="34" charset="0"/>
                <a:cs typeface="Verdana" pitchFamily="34" charset="0"/>
              </a:rPr>
              <a:t>This is an </a:t>
            </a:r>
            <a:r>
              <a:rPr lang="en-US" sz="2800" b="1" dirty="0">
                <a:ea typeface="Verdana" pitchFamily="34" charset="0"/>
                <a:cs typeface="Verdana" pitchFamily="34" charset="0"/>
              </a:rPr>
              <a:t>upper</a:t>
            </a:r>
            <a:r>
              <a:rPr lang="en-US" sz="2800" dirty="0">
                <a:ea typeface="Verdana" pitchFamily="34" charset="0"/>
                <a:cs typeface="Verdana" pitchFamily="34" charset="0"/>
              </a:rPr>
              <a:t>-tail test since the alternative hypothesis is focused on the upper tail above the mean of 72</a:t>
            </a:r>
          </a:p>
        </p:txBody>
      </p:sp>
      <p:sp>
        <p:nvSpPr>
          <p:cNvPr id="10" name="AutoShape 8"/>
          <p:cNvSpPr>
            <a:spLocks noChangeArrowheads="1"/>
          </p:cNvSpPr>
          <p:nvPr/>
        </p:nvSpPr>
        <p:spPr bwMode="auto">
          <a:xfrm>
            <a:off x="3459164" y="3673475"/>
            <a:ext cx="606425" cy="152400"/>
          </a:xfrm>
          <a:prstGeom prst="rightArrow">
            <a:avLst>
              <a:gd name="adj1" fmla="val 50000"/>
              <a:gd name="adj2" fmla="val 87500"/>
            </a:avLst>
          </a:prstGeom>
          <a:solidFill>
            <a:schemeClr val="accent4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2000">
              <a:cs typeface="Arial" charset="0"/>
            </a:endParaRPr>
          </a:p>
        </p:txBody>
      </p:sp>
      <p:sp>
        <p:nvSpPr>
          <p:cNvPr id="11" name="AutoShape 9"/>
          <p:cNvSpPr>
            <a:spLocks noChangeArrowheads="1"/>
          </p:cNvSpPr>
          <p:nvPr/>
        </p:nvSpPr>
        <p:spPr bwMode="auto">
          <a:xfrm>
            <a:off x="3532189" y="5108575"/>
            <a:ext cx="606425" cy="152400"/>
          </a:xfrm>
          <a:prstGeom prst="rightArrow">
            <a:avLst>
              <a:gd name="adj1" fmla="val 50000"/>
              <a:gd name="adj2" fmla="val 875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200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723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6" grpId="0" animBg="1"/>
      <p:bldP spid="7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5175"/>
          </a:xfrm>
        </p:spPr>
        <p:txBody>
          <a:bodyPr>
            <a:normAutofit/>
          </a:bodyPr>
          <a:lstStyle/>
          <a:p>
            <a:pPr algn="ctr"/>
            <a:r>
              <a:rPr lang="en-AU" altLang="en-US" sz="3600" b="1" dirty="0">
                <a:solidFill>
                  <a:srgbClr val="2E73C6"/>
                </a:solidFill>
              </a:rPr>
              <a:t>Lower-tail Tests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812926" y="3644900"/>
            <a:ext cx="1520825" cy="46166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cs typeface="Arial" charset="0"/>
              </a:rPr>
              <a:t>Reject H</a:t>
            </a:r>
            <a:r>
              <a:rPr lang="en-US" sz="2400" baseline="-25000" dirty="0">
                <a:cs typeface="Arial" charset="0"/>
              </a:rPr>
              <a:t>0</a:t>
            </a:r>
          </a:p>
        </p:txBody>
      </p:sp>
      <p:sp>
        <p:nvSpPr>
          <p:cNvPr id="29702" name="Text Box 3"/>
          <p:cNvSpPr txBox="1">
            <a:spLocks noChangeArrowheads="1"/>
          </p:cNvSpPr>
          <p:nvPr/>
        </p:nvSpPr>
        <p:spPr bwMode="auto">
          <a:xfrm>
            <a:off x="4849813" y="3287713"/>
            <a:ext cx="21256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Arial" panose="020B0604020202020204" pitchFamily="34" charset="0"/>
              </a:rPr>
              <a:t>Do not reject H</a:t>
            </a:r>
            <a:r>
              <a:rPr lang="en-US" altLang="en-US" sz="2000" baseline="-25000">
                <a:latin typeface="Arial" panose="020B0604020202020204" pitchFamily="34" charset="0"/>
              </a:rPr>
              <a:t>0</a:t>
            </a: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3629025" y="3622675"/>
            <a:ext cx="833438" cy="228600"/>
          </a:xfrm>
          <a:custGeom>
            <a:avLst/>
            <a:gdLst>
              <a:gd name="T0" fmla="*/ 9 w 582"/>
              <a:gd name="T1" fmla="*/ 177 h 183"/>
              <a:gd name="T2" fmla="*/ 0 w 582"/>
              <a:gd name="T3" fmla="*/ 132 h 183"/>
              <a:gd name="T4" fmla="*/ 258 w 582"/>
              <a:gd name="T5" fmla="*/ 114 h 183"/>
              <a:gd name="T6" fmla="*/ 423 w 582"/>
              <a:gd name="T7" fmla="*/ 66 h 183"/>
              <a:gd name="T8" fmla="*/ 504 w 582"/>
              <a:gd name="T9" fmla="*/ 48 h 183"/>
              <a:gd name="T10" fmla="*/ 582 w 582"/>
              <a:gd name="T11" fmla="*/ 0 h 183"/>
              <a:gd name="T12" fmla="*/ 582 w 582"/>
              <a:gd name="T13" fmla="*/ 183 h 183"/>
              <a:gd name="T14" fmla="*/ 9 w 582"/>
              <a:gd name="T15" fmla="*/ 182 h 183"/>
              <a:gd name="T16" fmla="*/ 9 w 582"/>
              <a:gd name="T17" fmla="*/ 177 h 18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82"/>
              <a:gd name="T28" fmla="*/ 0 h 183"/>
              <a:gd name="T29" fmla="*/ 582 w 582"/>
              <a:gd name="T30" fmla="*/ 183 h 18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82" h="183">
                <a:moveTo>
                  <a:pt x="9" y="177"/>
                </a:moveTo>
                <a:lnTo>
                  <a:pt x="0" y="132"/>
                </a:lnTo>
                <a:lnTo>
                  <a:pt x="258" y="114"/>
                </a:lnTo>
                <a:lnTo>
                  <a:pt x="423" y="66"/>
                </a:lnTo>
                <a:lnTo>
                  <a:pt x="504" y="48"/>
                </a:lnTo>
                <a:lnTo>
                  <a:pt x="582" y="0"/>
                </a:lnTo>
                <a:lnTo>
                  <a:pt x="582" y="183"/>
                </a:lnTo>
                <a:lnTo>
                  <a:pt x="9" y="182"/>
                </a:lnTo>
                <a:lnTo>
                  <a:pt x="9" y="177"/>
                </a:lnTo>
              </a:path>
            </a:pathLst>
          </a:custGeom>
          <a:solidFill>
            <a:schemeClr val="accent5"/>
          </a:solidFill>
          <a:ln w="12700" cap="rnd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29704" name="Freeform 7"/>
          <p:cNvSpPr>
            <a:spLocks/>
          </p:cNvSpPr>
          <p:nvPr/>
        </p:nvSpPr>
        <p:spPr bwMode="auto">
          <a:xfrm>
            <a:off x="3705225" y="2479675"/>
            <a:ext cx="2362200" cy="1295400"/>
          </a:xfrm>
          <a:custGeom>
            <a:avLst/>
            <a:gdLst>
              <a:gd name="T0" fmla="*/ 0 w 600"/>
              <a:gd name="T1" fmla="*/ 2147483647 h 576"/>
              <a:gd name="T2" fmla="*/ 2147483647 w 600"/>
              <a:gd name="T3" fmla="*/ 2147483647 h 576"/>
              <a:gd name="T4" fmla="*/ 2147483647 w 600"/>
              <a:gd name="T5" fmla="*/ 2147483647 h 576"/>
              <a:gd name="T6" fmla="*/ 2147483647 w 600"/>
              <a:gd name="T7" fmla="*/ 2147483647 h 576"/>
              <a:gd name="T8" fmla="*/ 2147483647 w 600"/>
              <a:gd name="T9" fmla="*/ 2147483647 h 576"/>
              <a:gd name="T10" fmla="*/ 2147483647 w 600"/>
              <a:gd name="T11" fmla="*/ 2147483647 h 576"/>
              <a:gd name="T12" fmla="*/ 2147483647 w 600"/>
              <a:gd name="T13" fmla="*/ 2147483647 h 576"/>
              <a:gd name="T14" fmla="*/ 2147483647 w 600"/>
              <a:gd name="T15" fmla="*/ 2147483647 h 576"/>
              <a:gd name="T16" fmla="*/ 2147483647 w 600"/>
              <a:gd name="T17" fmla="*/ 2147483647 h 576"/>
              <a:gd name="T18" fmla="*/ 2147483647 w 600"/>
              <a:gd name="T19" fmla="*/ 2147483647 h 576"/>
              <a:gd name="T20" fmla="*/ 2147483647 w 600"/>
              <a:gd name="T21" fmla="*/ 2147483647 h 576"/>
              <a:gd name="T22" fmla="*/ 2147483647 w 600"/>
              <a:gd name="T23" fmla="*/ 2147483647 h 576"/>
              <a:gd name="T24" fmla="*/ 2147483647 w 600"/>
              <a:gd name="T25" fmla="*/ 2147483647 h 576"/>
              <a:gd name="T26" fmla="*/ 2147483647 w 600"/>
              <a:gd name="T27" fmla="*/ 2147483647 h 576"/>
              <a:gd name="T28" fmla="*/ 2147483647 w 600"/>
              <a:gd name="T29" fmla="*/ 2147483647 h 576"/>
              <a:gd name="T30" fmla="*/ 2147483647 w 600"/>
              <a:gd name="T31" fmla="*/ 0 h 57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600"/>
              <a:gd name="T49" fmla="*/ 0 h 576"/>
              <a:gd name="T50" fmla="*/ 600 w 600"/>
              <a:gd name="T51" fmla="*/ 576 h 57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600" h="576">
                <a:moveTo>
                  <a:pt x="0" y="575"/>
                </a:moveTo>
                <a:lnTo>
                  <a:pt x="63" y="570"/>
                </a:lnTo>
                <a:lnTo>
                  <a:pt x="95" y="562"/>
                </a:lnTo>
                <a:lnTo>
                  <a:pt x="127" y="553"/>
                </a:lnTo>
                <a:lnTo>
                  <a:pt x="158" y="540"/>
                </a:lnTo>
                <a:lnTo>
                  <a:pt x="190" y="521"/>
                </a:lnTo>
                <a:lnTo>
                  <a:pt x="222" y="498"/>
                </a:lnTo>
                <a:lnTo>
                  <a:pt x="284" y="432"/>
                </a:lnTo>
                <a:lnTo>
                  <a:pt x="347" y="338"/>
                </a:lnTo>
                <a:lnTo>
                  <a:pt x="410" y="224"/>
                </a:lnTo>
                <a:lnTo>
                  <a:pt x="441" y="167"/>
                </a:lnTo>
                <a:lnTo>
                  <a:pt x="473" y="114"/>
                </a:lnTo>
                <a:lnTo>
                  <a:pt x="505" y="67"/>
                </a:lnTo>
                <a:lnTo>
                  <a:pt x="535" y="31"/>
                </a:lnTo>
                <a:lnTo>
                  <a:pt x="567" y="8"/>
                </a:lnTo>
                <a:lnTo>
                  <a:pt x="599" y="0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29705" name="Freeform 8"/>
          <p:cNvSpPr>
            <a:spLocks/>
          </p:cNvSpPr>
          <p:nvPr/>
        </p:nvSpPr>
        <p:spPr bwMode="auto">
          <a:xfrm>
            <a:off x="6067425" y="2479675"/>
            <a:ext cx="2209800" cy="1295400"/>
          </a:xfrm>
          <a:custGeom>
            <a:avLst/>
            <a:gdLst>
              <a:gd name="T0" fmla="*/ 2147483647 w 576"/>
              <a:gd name="T1" fmla="*/ 2147483647 h 576"/>
              <a:gd name="T2" fmla="*/ 2147483647 w 576"/>
              <a:gd name="T3" fmla="*/ 2147483647 h 576"/>
              <a:gd name="T4" fmla="*/ 2147483647 w 576"/>
              <a:gd name="T5" fmla="*/ 2147483647 h 576"/>
              <a:gd name="T6" fmla="*/ 2147483647 w 576"/>
              <a:gd name="T7" fmla="*/ 2147483647 h 576"/>
              <a:gd name="T8" fmla="*/ 2147483647 w 576"/>
              <a:gd name="T9" fmla="*/ 2147483647 h 576"/>
              <a:gd name="T10" fmla="*/ 2147483647 w 576"/>
              <a:gd name="T11" fmla="*/ 2147483647 h 576"/>
              <a:gd name="T12" fmla="*/ 2147483647 w 576"/>
              <a:gd name="T13" fmla="*/ 2147483647 h 576"/>
              <a:gd name="T14" fmla="*/ 2147483647 w 576"/>
              <a:gd name="T15" fmla="*/ 2147483647 h 576"/>
              <a:gd name="T16" fmla="*/ 2147483647 w 576"/>
              <a:gd name="T17" fmla="*/ 2147483647 h 576"/>
              <a:gd name="T18" fmla="*/ 2147483647 w 576"/>
              <a:gd name="T19" fmla="*/ 2147483647 h 576"/>
              <a:gd name="T20" fmla="*/ 2147483647 w 576"/>
              <a:gd name="T21" fmla="*/ 2147483647 h 576"/>
              <a:gd name="T22" fmla="*/ 2147483647 w 576"/>
              <a:gd name="T23" fmla="*/ 2147483647 h 576"/>
              <a:gd name="T24" fmla="*/ 2147483647 w 576"/>
              <a:gd name="T25" fmla="*/ 2147483647 h 576"/>
              <a:gd name="T26" fmla="*/ 2147483647 w 576"/>
              <a:gd name="T27" fmla="*/ 2147483647 h 576"/>
              <a:gd name="T28" fmla="*/ 2147483647 w 576"/>
              <a:gd name="T29" fmla="*/ 2147483647 h 576"/>
              <a:gd name="T30" fmla="*/ 0 w 576"/>
              <a:gd name="T31" fmla="*/ 0 h 57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576"/>
              <a:gd name="T49" fmla="*/ 0 h 576"/>
              <a:gd name="T50" fmla="*/ 576 w 576"/>
              <a:gd name="T51" fmla="*/ 576 h 57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576" h="576">
                <a:moveTo>
                  <a:pt x="575" y="575"/>
                </a:moveTo>
                <a:lnTo>
                  <a:pt x="515" y="570"/>
                </a:lnTo>
                <a:lnTo>
                  <a:pt x="484" y="562"/>
                </a:lnTo>
                <a:lnTo>
                  <a:pt x="455" y="553"/>
                </a:lnTo>
                <a:lnTo>
                  <a:pt x="424" y="540"/>
                </a:lnTo>
                <a:lnTo>
                  <a:pt x="393" y="521"/>
                </a:lnTo>
                <a:lnTo>
                  <a:pt x="364" y="498"/>
                </a:lnTo>
                <a:lnTo>
                  <a:pt x="303" y="432"/>
                </a:lnTo>
                <a:lnTo>
                  <a:pt x="242" y="338"/>
                </a:lnTo>
                <a:lnTo>
                  <a:pt x="182" y="224"/>
                </a:lnTo>
                <a:lnTo>
                  <a:pt x="151" y="167"/>
                </a:lnTo>
                <a:lnTo>
                  <a:pt x="120" y="114"/>
                </a:lnTo>
                <a:lnTo>
                  <a:pt x="91" y="67"/>
                </a:lnTo>
                <a:lnTo>
                  <a:pt x="60" y="31"/>
                </a:lnTo>
                <a:lnTo>
                  <a:pt x="30" y="8"/>
                </a:lnTo>
                <a:lnTo>
                  <a:pt x="0" y="0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29706" name="Line 9"/>
          <p:cNvSpPr>
            <a:spLocks noChangeShapeType="1"/>
          </p:cNvSpPr>
          <p:nvPr/>
        </p:nvSpPr>
        <p:spPr bwMode="auto">
          <a:xfrm>
            <a:off x="3476625" y="3851275"/>
            <a:ext cx="5105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29707" name="Line 10"/>
          <p:cNvSpPr>
            <a:spLocks noChangeShapeType="1"/>
          </p:cNvSpPr>
          <p:nvPr/>
        </p:nvSpPr>
        <p:spPr bwMode="auto">
          <a:xfrm>
            <a:off x="3933825" y="3394075"/>
            <a:ext cx="2286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29708" name="Rectangle 11"/>
          <p:cNvSpPr>
            <a:spLocks noChangeArrowheads="1"/>
          </p:cNvSpPr>
          <p:nvPr/>
        </p:nvSpPr>
        <p:spPr bwMode="auto">
          <a:xfrm flipH="1">
            <a:off x="3629026" y="2936875"/>
            <a:ext cx="530225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 b="1">
                <a:latin typeface="Symbol" panose="05050102010706020507" pitchFamily="18" charset="2"/>
              </a:rPr>
              <a:t>a</a:t>
            </a:r>
          </a:p>
        </p:txBody>
      </p:sp>
      <p:sp>
        <p:nvSpPr>
          <p:cNvPr id="29709" name="Line 12"/>
          <p:cNvSpPr>
            <a:spLocks noChangeShapeType="1"/>
          </p:cNvSpPr>
          <p:nvPr/>
        </p:nvSpPr>
        <p:spPr bwMode="auto">
          <a:xfrm>
            <a:off x="6067425" y="2479675"/>
            <a:ext cx="0" cy="13716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AU"/>
          </a:p>
        </p:txBody>
      </p:sp>
      <p:sp>
        <p:nvSpPr>
          <p:cNvPr id="29710" name="Line 13"/>
          <p:cNvSpPr>
            <a:spLocks noChangeShapeType="1"/>
          </p:cNvSpPr>
          <p:nvPr/>
        </p:nvSpPr>
        <p:spPr bwMode="auto">
          <a:xfrm>
            <a:off x="4467225" y="3927475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29711" name="Text Box 14"/>
          <p:cNvSpPr txBox="1">
            <a:spLocks noChangeArrowheads="1"/>
          </p:cNvSpPr>
          <p:nvPr/>
        </p:nvSpPr>
        <p:spPr bwMode="auto">
          <a:xfrm>
            <a:off x="4244975" y="4232276"/>
            <a:ext cx="533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Arial" panose="020B0604020202020204" pitchFamily="34" charset="0"/>
              </a:rPr>
              <a:t>-Z</a:t>
            </a:r>
            <a:endParaRPr lang="el-GR" altLang="en-US" sz="2000" baseline="-25000">
              <a:latin typeface="Arial" panose="020B0604020202020204" pitchFamily="34" charset="0"/>
            </a:endParaRPr>
          </a:p>
        </p:txBody>
      </p:sp>
      <p:sp>
        <p:nvSpPr>
          <p:cNvPr id="29712" name="Line 15"/>
          <p:cNvSpPr>
            <a:spLocks noChangeShapeType="1"/>
          </p:cNvSpPr>
          <p:nvPr/>
        </p:nvSpPr>
        <p:spPr bwMode="auto">
          <a:xfrm>
            <a:off x="4467225" y="4079875"/>
            <a:ext cx="3962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29713" name="Line 16"/>
          <p:cNvSpPr>
            <a:spLocks noChangeShapeType="1"/>
          </p:cNvSpPr>
          <p:nvPr/>
        </p:nvSpPr>
        <p:spPr bwMode="auto">
          <a:xfrm>
            <a:off x="3276600" y="4076700"/>
            <a:ext cx="1143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29714" name="Text Box 17"/>
          <p:cNvSpPr txBox="1">
            <a:spLocks noChangeArrowheads="1"/>
          </p:cNvSpPr>
          <p:nvPr/>
        </p:nvSpPr>
        <p:spPr bwMode="auto">
          <a:xfrm>
            <a:off x="5838825" y="4308476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latin typeface="Arial" panose="020B0604020202020204" pitchFamily="34" charset="0"/>
              </a:rPr>
              <a:t>0</a:t>
            </a:r>
            <a:endParaRPr lang="el-GR" altLang="en-US" sz="1800" baseline="-25000">
              <a:latin typeface="Arial" panose="020B0604020202020204" pitchFamily="34" charset="0"/>
            </a:endParaRPr>
          </a:p>
        </p:txBody>
      </p:sp>
      <p:sp>
        <p:nvSpPr>
          <p:cNvPr id="29715" name="Text Box 18"/>
          <p:cNvSpPr txBox="1">
            <a:spLocks noChangeArrowheads="1"/>
          </p:cNvSpPr>
          <p:nvPr/>
        </p:nvSpPr>
        <p:spPr bwMode="auto">
          <a:xfrm>
            <a:off x="5838825" y="4749801"/>
            <a:ext cx="533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n-US" sz="2000">
                <a:latin typeface="Arial" panose="020B0604020202020204" pitchFamily="34" charset="0"/>
                <a:sym typeface="Symbol" panose="05050102010706020507" pitchFamily="18" charset="2"/>
              </a:rPr>
              <a:t>μ</a:t>
            </a:r>
            <a:endParaRPr lang="el-GR" altLang="en-US" sz="2000" baseline="-25000">
              <a:latin typeface="Arial" panose="020B0604020202020204" pitchFamily="34" charset="0"/>
            </a:endParaRPr>
          </a:p>
        </p:txBody>
      </p:sp>
      <p:sp>
        <p:nvSpPr>
          <p:cNvPr id="29716" name="Rectangle 19"/>
          <p:cNvSpPr>
            <a:spLocks noChangeArrowheads="1"/>
          </p:cNvSpPr>
          <p:nvPr/>
        </p:nvSpPr>
        <p:spPr bwMode="auto">
          <a:xfrm>
            <a:off x="5305425" y="1412875"/>
            <a:ext cx="1726679" cy="884729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2800" b="1" dirty="0">
                <a:latin typeface="+mn-lt"/>
              </a:rPr>
              <a:t>H</a:t>
            </a:r>
            <a:r>
              <a:rPr lang="en-US" altLang="en-US" sz="2800" b="1" baseline="-25000" dirty="0">
                <a:latin typeface="+mn-lt"/>
              </a:rPr>
              <a:t>0</a:t>
            </a:r>
            <a:r>
              <a:rPr lang="en-US" altLang="en-US" sz="2800" b="1" dirty="0">
                <a:latin typeface="+mn-lt"/>
              </a:rPr>
              <a:t>: </a:t>
            </a:r>
            <a:r>
              <a:rPr lang="el-GR" altLang="en-US" sz="2800" b="1" dirty="0">
                <a:latin typeface="+mn-lt"/>
              </a:rPr>
              <a:t>μ</a:t>
            </a:r>
            <a:r>
              <a:rPr lang="en-US" altLang="en-US" sz="2800" b="1" dirty="0">
                <a:latin typeface="+mn-lt"/>
              </a:rPr>
              <a:t> ≥ 72   </a:t>
            </a:r>
          </a:p>
          <a:p>
            <a:pPr>
              <a:lnSpc>
                <a:spcPct val="70000"/>
              </a:lnSpc>
            </a:pPr>
            <a:r>
              <a:rPr lang="en-US" altLang="en-US" sz="2800" b="1" dirty="0">
                <a:latin typeface="+mn-lt"/>
              </a:rPr>
              <a:t>H</a:t>
            </a:r>
            <a:r>
              <a:rPr lang="en-US" altLang="en-US" sz="2800" b="1" baseline="-25000" dirty="0">
                <a:latin typeface="+mn-lt"/>
              </a:rPr>
              <a:t>1</a:t>
            </a:r>
            <a:r>
              <a:rPr lang="en-US" altLang="en-US" sz="2800" b="1" dirty="0">
                <a:latin typeface="+mn-lt"/>
              </a:rPr>
              <a:t>: </a:t>
            </a:r>
            <a:r>
              <a:rPr lang="el-GR" altLang="en-US" sz="2800" b="1" dirty="0">
                <a:latin typeface="+mn-lt"/>
              </a:rPr>
              <a:t>μ</a:t>
            </a:r>
            <a:r>
              <a:rPr lang="en-US" altLang="en-US" sz="2800" b="1" dirty="0">
                <a:latin typeface="+mn-lt"/>
              </a:rPr>
              <a:t> &lt; 72</a:t>
            </a:r>
          </a:p>
        </p:txBody>
      </p:sp>
      <p:sp>
        <p:nvSpPr>
          <p:cNvPr id="29717" name="Text Box 20"/>
          <p:cNvSpPr txBox="1">
            <a:spLocks noChangeArrowheads="1"/>
          </p:cNvSpPr>
          <p:nvPr/>
        </p:nvSpPr>
        <p:spPr bwMode="auto">
          <a:xfrm>
            <a:off x="8091488" y="4156076"/>
            <a:ext cx="533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latin typeface="Arial" panose="020B0604020202020204" pitchFamily="34" charset="0"/>
              </a:rPr>
              <a:t>Z</a:t>
            </a:r>
            <a:endParaRPr lang="el-GR" altLang="en-US" sz="2000" b="1" baseline="-250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718" name="Text Box 21"/>
              <p:cNvSpPr txBox="1">
                <a:spLocks noChangeArrowheads="1"/>
              </p:cNvSpPr>
              <p:nvPr/>
            </p:nvSpPr>
            <p:spPr bwMode="auto">
              <a:xfrm>
                <a:off x="8091488" y="4749801"/>
                <a:ext cx="533400" cy="3988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1000">
                    <a:solidFill>
                      <a:schemeClr val="tx1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 sz="1000">
                    <a:solidFill>
                      <a:schemeClr val="tx1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 sz="1000">
                    <a:solidFill>
                      <a:schemeClr val="tx1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 sz="1000">
                    <a:solidFill>
                      <a:schemeClr val="tx1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 sz="1000">
                    <a:solidFill>
                      <a:schemeClr val="tx1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000">
                    <a:solidFill>
                      <a:schemeClr val="tx1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000">
                    <a:solidFill>
                      <a:schemeClr val="tx1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000">
                    <a:solidFill>
                      <a:schemeClr val="tx1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1000">
                    <a:solidFill>
                      <a:schemeClr val="tx1"/>
                    </a:solidFill>
                    <a:latin typeface="Verdana" panose="020B060403050404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en-US" sz="2000" b="1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AU" altLang="en-US" sz="2000" b="1" i="1" dirty="0" smtClean="0">
                              <a:latin typeface="Cambria Math"/>
                            </a:rPr>
                            <m:t>𝑿</m:t>
                          </m:r>
                        </m:e>
                      </m:acc>
                    </m:oMath>
                  </m:oMathPara>
                </a14:m>
                <a:endParaRPr lang="el-GR" altLang="en-US" sz="2000" b="1" baseline="-25000" dirty="0"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9718" name="Text 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91488" y="4749801"/>
                <a:ext cx="533400" cy="398827"/>
              </a:xfrm>
              <a:prstGeom prst="rect">
                <a:avLst/>
              </a:prstGeom>
              <a:blipFill rotWithShape="1">
                <a:blip r:embed="rId2"/>
                <a:stretch>
                  <a:fillRect r="-568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 Box 23"/>
          <p:cNvSpPr txBox="1">
            <a:spLocks noChangeArrowheads="1"/>
          </p:cNvSpPr>
          <p:nvPr/>
        </p:nvSpPr>
        <p:spPr bwMode="auto">
          <a:xfrm>
            <a:off x="3194049" y="5229225"/>
            <a:ext cx="670072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ea typeface="Verdana" panose="020B0604030504040204" pitchFamily="34" charset="0"/>
                <a:cs typeface="Verdana" panose="020B0604030504040204" pitchFamily="34" charset="0"/>
              </a:rPr>
              <a:t>There is only one critical value (in this case – Z), since the rejection region is in only one tail (the lower tail)</a:t>
            </a:r>
          </a:p>
        </p:txBody>
      </p:sp>
      <p:sp>
        <p:nvSpPr>
          <p:cNvPr id="29721" name="Line 24"/>
          <p:cNvSpPr>
            <a:spLocks noChangeShapeType="1"/>
          </p:cNvSpPr>
          <p:nvPr/>
        </p:nvSpPr>
        <p:spPr bwMode="auto">
          <a:xfrm flipH="1" flipV="1">
            <a:off x="4562476" y="4581526"/>
            <a:ext cx="493713" cy="709613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AU"/>
          </a:p>
        </p:txBody>
      </p:sp>
      <p:sp>
        <p:nvSpPr>
          <p:cNvPr id="29722" name="Oval 25"/>
          <p:cNvSpPr>
            <a:spLocks noChangeArrowheads="1"/>
          </p:cNvSpPr>
          <p:nvPr/>
        </p:nvSpPr>
        <p:spPr bwMode="auto">
          <a:xfrm>
            <a:off x="4857450" y="5241825"/>
            <a:ext cx="619325" cy="431800"/>
          </a:xfrm>
          <a:prstGeom prst="ellips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8326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4"/>
          <p:cNvSpPr>
            <a:spLocks/>
          </p:cNvSpPr>
          <p:nvPr/>
        </p:nvSpPr>
        <p:spPr bwMode="auto">
          <a:xfrm flipH="1">
            <a:off x="7372351" y="3608388"/>
            <a:ext cx="842963" cy="228600"/>
          </a:xfrm>
          <a:custGeom>
            <a:avLst/>
            <a:gdLst>
              <a:gd name="T0" fmla="*/ 9 w 582"/>
              <a:gd name="T1" fmla="*/ 177 h 183"/>
              <a:gd name="T2" fmla="*/ 0 w 582"/>
              <a:gd name="T3" fmla="*/ 132 h 183"/>
              <a:gd name="T4" fmla="*/ 258 w 582"/>
              <a:gd name="T5" fmla="*/ 114 h 183"/>
              <a:gd name="T6" fmla="*/ 423 w 582"/>
              <a:gd name="T7" fmla="*/ 66 h 183"/>
              <a:gd name="T8" fmla="*/ 504 w 582"/>
              <a:gd name="T9" fmla="*/ 48 h 183"/>
              <a:gd name="T10" fmla="*/ 582 w 582"/>
              <a:gd name="T11" fmla="*/ 0 h 183"/>
              <a:gd name="T12" fmla="*/ 582 w 582"/>
              <a:gd name="T13" fmla="*/ 183 h 183"/>
              <a:gd name="T14" fmla="*/ 9 w 582"/>
              <a:gd name="T15" fmla="*/ 182 h 183"/>
              <a:gd name="T16" fmla="*/ 9 w 582"/>
              <a:gd name="T17" fmla="*/ 177 h 18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82"/>
              <a:gd name="T28" fmla="*/ 0 h 183"/>
              <a:gd name="T29" fmla="*/ 582 w 582"/>
              <a:gd name="T30" fmla="*/ 183 h 18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82" h="183">
                <a:moveTo>
                  <a:pt x="9" y="177"/>
                </a:moveTo>
                <a:lnTo>
                  <a:pt x="0" y="132"/>
                </a:lnTo>
                <a:lnTo>
                  <a:pt x="258" y="114"/>
                </a:lnTo>
                <a:lnTo>
                  <a:pt x="423" y="66"/>
                </a:lnTo>
                <a:lnTo>
                  <a:pt x="504" y="48"/>
                </a:lnTo>
                <a:lnTo>
                  <a:pt x="582" y="0"/>
                </a:lnTo>
                <a:lnTo>
                  <a:pt x="582" y="183"/>
                </a:lnTo>
                <a:lnTo>
                  <a:pt x="9" y="182"/>
                </a:lnTo>
                <a:lnTo>
                  <a:pt x="9" y="177"/>
                </a:lnTo>
              </a:path>
            </a:pathLst>
          </a:custGeom>
          <a:solidFill>
            <a:schemeClr val="accent5"/>
          </a:solidFill>
          <a:ln w="12700" cap="rnd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0723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5175"/>
          </a:xfrm>
        </p:spPr>
        <p:txBody>
          <a:bodyPr>
            <a:normAutofit/>
          </a:bodyPr>
          <a:lstStyle/>
          <a:p>
            <a:pPr algn="ctr"/>
            <a:r>
              <a:rPr lang="en-AU" altLang="en-US" sz="3600" b="1" dirty="0">
                <a:solidFill>
                  <a:srgbClr val="2E73C6"/>
                </a:solidFill>
              </a:rPr>
              <a:t>Upper-tail Tests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8812214" y="3559175"/>
            <a:ext cx="1520825" cy="46166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>
                <a:cs typeface="Arial" charset="0"/>
              </a:rPr>
              <a:t>Reject H</a:t>
            </a:r>
            <a:r>
              <a:rPr lang="en-US" sz="2400" baseline="-25000" dirty="0">
                <a:cs typeface="Arial" charset="0"/>
              </a:rPr>
              <a:t>0</a:t>
            </a:r>
          </a:p>
        </p:txBody>
      </p:sp>
      <p:sp>
        <p:nvSpPr>
          <p:cNvPr id="30727" name="Text Box 3"/>
          <p:cNvSpPr txBox="1">
            <a:spLocks noChangeArrowheads="1"/>
          </p:cNvSpPr>
          <p:nvPr/>
        </p:nvSpPr>
        <p:spPr bwMode="auto">
          <a:xfrm>
            <a:off x="4849813" y="3287713"/>
            <a:ext cx="21256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Arial" panose="020B0604020202020204" pitchFamily="34" charset="0"/>
              </a:rPr>
              <a:t>Do not reject H</a:t>
            </a:r>
            <a:r>
              <a:rPr lang="en-US" altLang="en-US" sz="2000" baseline="-25000">
                <a:latin typeface="Arial" panose="020B0604020202020204" pitchFamily="34" charset="0"/>
              </a:rPr>
              <a:t>0</a:t>
            </a:r>
          </a:p>
        </p:txBody>
      </p:sp>
      <p:sp>
        <p:nvSpPr>
          <p:cNvPr id="30728" name="Freeform 7"/>
          <p:cNvSpPr>
            <a:spLocks/>
          </p:cNvSpPr>
          <p:nvPr/>
        </p:nvSpPr>
        <p:spPr bwMode="auto">
          <a:xfrm>
            <a:off x="3705225" y="2479675"/>
            <a:ext cx="2362200" cy="1295400"/>
          </a:xfrm>
          <a:custGeom>
            <a:avLst/>
            <a:gdLst>
              <a:gd name="T0" fmla="*/ 0 w 600"/>
              <a:gd name="T1" fmla="*/ 2147483647 h 576"/>
              <a:gd name="T2" fmla="*/ 2147483647 w 600"/>
              <a:gd name="T3" fmla="*/ 2147483647 h 576"/>
              <a:gd name="T4" fmla="*/ 2147483647 w 600"/>
              <a:gd name="T5" fmla="*/ 2147483647 h 576"/>
              <a:gd name="T6" fmla="*/ 2147483647 w 600"/>
              <a:gd name="T7" fmla="*/ 2147483647 h 576"/>
              <a:gd name="T8" fmla="*/ 2147483647 w 600"/>
              <a:gd name="T9" fmla="*/ 2147483647 h 576"/>
              <a:gd name="T10" fmla="*/ 2147483647 w 600"/>
              <a:gd name="T11" fmla="*/ 2147483647 h 576"/>
              <a:gd name="T12" fmla="*/ 2147483647 w 600"/>
              <a:gd name="T13" fmla="*/ 2147483647 h 576"/>
              <a:gd name="T14" fmla="*/ 2147483647 w 600"/>
              <a:gd name="T15" fmla="*/ 2147483647 h 576"/>
              <a:gd name="T16" fmla="*/ 2147483647 w 600"/>
              <a:gd name="T17" fmla="*/ 2147483647 h 576"/>
              <a:gd name="T18" fmla="*/ 2147483647 w 600"/>
              <a:gd name="T19" fmla="*/ 2147483647 h 576"/>
              <a:gd name="T20" fmla="*/ 2147483647 w 600"/>
              <a:gd name="T21" fmla="*/ 2147483647 h 576"/>
              <a:gd name="T22" fmla="*/ 2147483647 w 600"/>
              <a:gd name="T23" fmla="*/ 2147483647 h 576"/>
              <a:gd name="T24" fmla="*/ 2147483647 w 600"/>
              <a:gd name="T25" fmla="*/ 2147483647 h 576"/>
              <a:gd name="T26" fmla="*/ 2147483647 w 600"/>
              <a:gd name="T27" fmla="*/ 2147483647 h 576"/>
              <a:gd name="T28" fmla="*/ 2147483647 w 600"/>
              <a:gd name="T29" fmla="*/ 2147483647 h 576"/>
              <a:gd name="T30" fmla="*/ 2147483647 w 600"/>
              <a:gd name="T31" fmla="*/ 0 h 57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600"/>
              <a:gd name="T49" fmla="*/ 0 h 576"/>
              <a:gd name="T50" fmla="*/ 600 w 600"/>
              <a:gd name="T51" fmla="*/ 576 h 57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600" h="576">
                <a:moveTo>
                  <a:pt x="0" y="575"/>
                </a:moveTo>
                <a:lnTo>
                  <a:pt x="63" y="570"/>
                </a:lnTo>
                <a:lnTo>
                  <a:pt x="95" y="562"/>
                </a:lnTo>
                <a:lnTo>
                  <a:pt x="127" y="553"/>
                </a:lnTo>
                <a:lnTo>
                  <a:pt x="158" y="540"/>
                </a:lnTo>
                <a:lnTo>
                  <a:pt x="190" y="521"/>
                </a:lnTo>
                <a:lnTo>
                  <a:pt x="222" y="498"/>
                </a:lnTo>
                <a:lnTo>
                  <a:pt x="284" y="432"/>
                </a:lnTo>
                <a:lnTo>
                  <a:pt x="347" y="338"/>
                </a:lnTo>
                <a:lnTo>
                  <a:pt x="410" y="224"/>
                </a:lnTo>
                <a:lnTo>
                  <a:pt x="441" y="167"/>
                </a:lnTo>
                <a:lnTo>
                  <a:pt x="473" y="114"/>
                </a:lnTo>
                <a:lnTo>
                  <a:pt x="505" y="67"/>
                </a:lnTo>
                <a:lnTo>
                  <a:pt x="535" y="31"/>
                </a:lnTo>
                <a:lnTo>
                  <a:pt x="567" y="8"/>
                </a:lnTo>
                <a:lnTo>
                  <a:pt x="599" y="0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30729" name="Freeform 8"/>
          <p:cNvSpPr>
            <a:spLocks/>
          </p:cNvSpPr>
          <p:nvPr/>
        </p:nvSpPr>
        <p:spPr bwMode="auto">
          <a:xfrm>
            <a:off x="6067425" y="2479675"/>
            <a:ext cx="2209800" cy="1295400"/>
          </a:xfrm>
          <a:custGeom>
            <a:avLst/>
            <a:gdLst>
              <a:gd name="T0" fmla="*/ 2147483647 w 576"/>
              <a:gd name="T1" fmla="*/ 2147483647 h 576"/>
              <a:gd name="T2" fmla="*/ 2147483647 w 576"/>
              <a:gd name="T3" fmla="*/ 2147483647 h 576"/>
              <a:gd name="T4" fmla="*/ 2147483647 w 576"/>
              <a:gd name="T5" fmla="*/ 2147483647 h 576"/>
              <a:gd name="T6" fmla="*/ 2147483647 w 576"/>
              <a:gd name="T7" fmla="*/ 2147483647 h 576"/>
              <a:gd name="T8" fmla="*/ 2147483647 w 576"/>
              <a:gd name="T9" fmla="*/ 2147483647 h 576"/>
              <a:gd name="T10" fmla="*/ 2147483647 w 576"/>
              <a:gd name="T11" fmla="*/ 2147483647 h 576"/>
              <a:gd name="T12" fmla="*/ 2147483647 w 576"/>
              <a:gd name="T13" fmla="*/ 2147483647 h 576"/>
              <a:gd name="T14" fmla="*/ 2147483647 w 576"/>
              <a:gd name="T15" fmla="*/ 2147483647 h 576"/>
              <a:gd name="T16" fmla="*/ 2147483647 w 576"/>
              <a:gd name="T17" fmla="*/ 2147483647 h 576"/>
              <a:gd name="T18" fmla="*/ 2147483647 w 576"/>
              <a:gd name="T19" fmla="*/ 2147483647 h 576"/>
              <a:gd name="T20" fmla="*/ 2147483647 w 576"/>
              <a:gd name="T21" fmla="*/ 2147483647 h 576"/>
              <a:gd name="T22" fmla="*/ 2147483647 w 576"/>
              <a:gd name="T23" fmla="*/ 2147483647 h 576"/>
              <a:gd name="T24" fmla="*/ 2147483647 w 576"/>
              <a:gd name="T25" fmla="*/ 2147483647 h 576"/>
              <a:gd name="T26" fmla="*/ 2147483647 w 576"/>
              <a:gd name="T27" fmla="*/ 2147483647 h 576"/>
              <a:gd name="T28" fmla="*/ 2147483647 w 576"/>
              <a:gd name="T29" fmla="*/ 2147483647 h 576"/>
              <a:gd name="T30" fmla="*/ 0 w 576"/>
              <a:gd name="T31" fmla="*/ 0 h 57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576"/>
              <a:gd name="T49" fmla="*/ 0 h 576"/>
              <a:gd name="T50" fmla="*/ 576 w 576"/>
              <a:gd name="T51" fmla="*/ 576 h 57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576" h="576">
                <a:moveTo>
                  <a:pt x="575" y="575"/>
                </a:moveTo>
                <a:lnTo>
                  <a:pt x="515" y="570"/>
                </a:lnTo>
                <a:lnTo>
                  <a:pt x="484" y="562"/>
                </a:lnTo>
                <a:lnTo>
                  <a:pt x="455" y="553"/>
                </a:lnTo>
                <a:lnTo>
                  <a:pt x="424" y="540"/>
                </a:lnTo>
                <a:lnTo>
                  <a:pt x="393" y="521"/>
                </a:lnTo>
                <a:lnTo>
                  <a:pt x="364" y="498"/>
                </a:lnTo>
                <a:lnTo>
                  <a:pt x="303" y="432"/>
                </a:lnTo>
                <a:lnTo>
                  <a:pt x="242" y="338"/>
                </a:lnTo>
                <a:lnTo>
                  <a:pt x="182" y="224"/>
                </a:lnTo>
                <a:lnTo>
                  <a:pt x="151" y="167"/>
                </a:lnTo>
                <a:lnTo>
                  <a:pt x="120" y="114"/>
                </a:lnTo>
                <a:lnTo>
                  <a:pt x="91" y="67"/>
                </a:lnTo>
                <a:lnTo>
                  <a:pt x="60" y="31"/>
                </a:lnTo>
                <a:lnTo>
                  <a:pt x="30" y="8"/>
                </a:lnTo>
                <a:lnTo>
                  <a:pt x="0" y="0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30730" name="Line 9"/>
          <p:cNvSpPr>
            <a:spLocks noChangeShapeType="1"/>
          </p:cNvSpPr>
          <p:nvPr/>
        </p:nvSpPr>
        <p:spPr bwMode="auto">
          <a:xfrm>
            <a:off x="3476625" y="3851275"/>
            <a:ext cx="5105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0731" name="Line 10"/>
          <p:cNvSpPr>
            <a:spLocks noChangeShapeType="1"/>
          </p:cNvSpPr>
          <p:nvPr/>
        </p:nvSpPr>
        <p:spPr bwMode="auto">
          <a:xfrm flipH="1">
            <a:off x="7715250" y="3352800"/>
            <a:ext cx="242888" cy="2809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0732" name="Rectangle 11"/>
          <p:cNvSpPr>
            <a:spLocks noChangeArrowheads="1"/>
          </p:cNvSpPr>
          <p:nvPr/>
        </p:nvSpPr>
        <p:spPr bwMode="auto">
          <a:xfrm flipH="1">
            <a:off x="7810501" y="2851150"/>
            <a:ext cx="530225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 b="1">
                <a:latin typeface="Symbol" panose="05050102010706020507" pitchFamily="18" charset="2"/>
              </a:rPr>
              <a:t>a</a:t>
            </a:r>
          </a:p>
        </p:txBody>
      </p:sp>
      <p:sp>
        <p:nvSpPr>
          <p:cNvPr id="30733" name="Line 12"/>
          <p:cNvSpPr>
            <a:spLocks noChangeShapeType="1"/>
          </p:cNvSpPr>
          <p:nvPr/>
        </p:nvSpPr>
        <p:spPr bwMode="auto">
          <a:xfrm>
            <a:off x="6067425" y="2479675"/>
            <a:ext cx="0" cy="13716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AU"/>
          </a:p>
        </p:txBody>
      </p:sp>
      <p:sp>
        <p:nvSpPr>
          <p:cNvPr id="30734" name="Line 13"/>
          <p:cNvSpPr>
            <a:spLocks noChangeShapeType="1"/>
          </p:cNvSpPr>
          <p:nvPr/>
        </p:nvSpPr>
        <p:spPr bwMode="auto">
          <a:xfrm>
            <a:off x="7381875" y="3878263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0735" name="Text Box 14"/>
          <p:cNvSpPr txBox="1">
            <a:spLocks noChangeArrowheads="1"/>
          </p:cNvSpPr>
          <p:nvPr/>
        </p:nvSpPr>
        <p:spPr bwMode="auto">
          <a:xfrm>
            <a:off x="7269163" y="4146551"/>
            <a:ext cx="533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latin typeface="+mn-lt"/>
              </a:rPr>
              <a:t>+Z</a:t>
            </a:r>
            <a:endParaRPr lang="el-GR" altLang="en-US" sz="2400" baseline="-25000" dirty="0">
              <a:latin typeface="+mn-lt"/>
            </a:endParaRPr>
          </a:p>
        </p:txBody>
      </p:sp>
      <p:sp>
        <p:nvSpPr>
          <p:cNvPr id="30736" name="Line 15"/>
          <p:cNvSpPr>
            <a:spLocks noChangeShapeType="1"/>
          </p:cNvSpPr>
          <p:nvPr/>
        </p:nvSpPr>
        <p:spPr bwMode="auto">
          <a:xfrm>
            <a:off x="3394075" y="4079875"/>
            <a:ext cx="3962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0737" name="Line 16"/>
          <p:cNvSpPr>
            <a:spLocks noChangeShapeType="1"/>
          </p:cNvSpPr>
          <p:nvPr/>
        </p:nvSpPr>
        <p:spPr bwMode="auto">
          <a:xfrm>
            <a:off x="7410450" y="4100513"/>
            <a:ext cx="11430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0738" name="Text Box 17"/>
          <p:cNvSpPr txBox="1">
            <a:spLocks noChangeArrowheads="1"/>
          </p:cNvSpPr>
          <p:nvPr/>
        </p:nvSpPr>
        <p:spPr bwMode="auto">
          <a:xfrm>
            <a:off x="5838825" y="4308476"/>
            <a:ext cx="457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latin typeface="+mn-lt"/>
              </a:rPr>
              <a:t>0</a:t>
            </a:r>
            <a:endParaRPr lang="el-GR" altLang="en-US" sz="2400" baseline="-25000" dirty="0">
              <a:latin typeface="+mn-lt"/>
            </a:endParaRPr>
          </a:p>
        </p:txBody>
      </p:sp>
      <p:sp>
        <p:nvSpPr>
          <p:cNvPr id="30739" name="Text Box 18"/>
          <p:cNvSpPr txBox="1">
            <a:spLocks noChangeArrowheads="1"/>
          </p:cNvSpPr>
          <p:nvPr/>
        </p:nvSpPr>
        <p:spPr bwMode="auto">
          <a:xfrm>
            <a:off x="5838825" y="4749801"/>
            <a:ext cx="533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n-US" sz="2000">
                <a:latin typeface="Arial" panose="020B0604020202020204" pitchFamily="34" charset="0"/>
                <a:sym typeface="Symbol" panose="05050102010706020507" pitchFamily="18" charset="2"/>
              </a:rPr>
              <a:t>μ</a:t>
            </a:r>
            <a:endParaRPr lang="el-GR" altLang="en-US" sz="2000" baseline="-25000">
              <a:latin typeface="Arial" panose="020B0604020202020204" pitchFamily="34" charset="0"/>
            </a:endParaRPr>
          </a:p>
        </p:txBody>
      </p:sp>
      <p:sp>
        <p:nvSpPr>
          <p:cNvPr id="30740" name="Rectangle 19"/>
          <p:cNvSpPr>
            <a:spLocks noChangeArrowheads="1"/>
          </p:cNvSpPr>
          <p:nvPr/>
        </p:nvSpPr>
        <p:spPr bwMode="auto">
          <a:xfrm>
            <a:off x="5305425" y="1412875"/>
            <a:ext cx="1726679" cy="884729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en-US" sz="2800" b="1" dirty="0">
                <a:latin typeface="+mn-lt"/>
              </a:rPr>
              <a:t>H</a:t>
            </a:r>
            <a:r>
              <a:rPr lang="en-US" altLang="en-US" sz="2800" b="1" baseline="-25000" dirty="0">
                <a:latin typeface="+mn-lt"/>
              </a:rPr>
              <a:t>0</a:t>
            </a:r>
            <a:r>
              <a:rPr lang="en-US" altLang="en-US" sz="2800" b="1" dirty="0">
                <a:latin typeface="+mn-lt"/>
              </a:rPr>
              <a:t>: </a:t>
            </a:r>
            <a:r>
              <a:rPr lang="el-GR" altLang="en-US" sz="2800" b="1" dirty="0">
                <a:latin typeface="+mn-lt"/>
              </a:rPr>
              <a:t>μ</a:t>
            </a:r>
            <a:r>
              <a:rPr lang="en-US" altLang="en-US" sz="2800" b="1" dirty="0">
                <a:latin typeface="+mn-lt"/>
              </a:rPr>
              <a:t> ≤ 72   </a:t>
            </a:r>
          </a:p>
          <a:p>
            <a:pPr>
              <a:lnSpc>
                <a:spcPct val="70000"/>
              </a:lnSpc>
            </a:pPr>
            <a:r>
              <a:rPr lang="en-US" altLang="en-US" sz="2800" b="1" dirty="0">
                <a:latin typeface="+mn-lt"/>
              </a:rPr>
              <a:t>H</a:t>
            </a:r>
            <a:r>
              <a:rPr lang="en-US" altLang="en-US" sz="2800" b="1" baseline="-25000" dirty="0">
                <a:latin typeface="+mn-lt"/>
              </a:rPr>
              <a:t>1</a:t>
            </a:r>
            <a:r>
              <a:rPr lang="en-US" altLang="en-US" sz="2800" b="1" dirty="0">
                <a:latin typeface="+mn-lt"/>
              </a:rPr>
              <a:t>: </a:t>
            </a:r>
            <a:r>
              <a:rPr lang="el-GR" altLang="en-US" sz="2800" b="1" dirty="0">
                <a:latin typeface="+mn-lt"/>
              </a:rPr>
              <a:t>μ</a:t>
            </a:r>
            <a:r>
              <a:rPr lang="en-US" altLang="en-US" sz="2800" b="1" dirty="0">
                <a:latin typeface="+mn-lt"/>
              </a:rPr>
              <a:t> &gt; 72</a:t>
            </a:r>
          </a:p>
        </p:txBody>
      </p:sp>
      <p:sp>
        <p:nvSpPr>
          <p:cNvPr id="30741" name="Text Box 20"/>
          <p:cNvSpPr txBox="1">
            <a:spLocks noChangeArrowheads="1"/>
          </p:cNvSpPr>
          <p:nvPr/>
        </p:nvSpPr>
        <p:spPr bwMode="auto">
          <a:xfrm>
            <a:off x="8091488" y="4156076"/>
            <a:ext cx="533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dirty="0">
                <a:latin typeface="+mn-lt"/>
              </a:rPr>
              <a:t>Z</a:t>
            </a:r>
            <a:endParaRPr lang="el-GR" altLang="en-US" sz="2400" b="1" baseline="-25000" dirty="0">
              <a:latin typeface="+mn-lt"/>
            </a:endParaRPr>
          </a:p>
        </p:txBody>
      </p:sp>
      <p:sp>
        <p:nvSpPr>
          <p:cNvPr id="30742" name="Text Box 21"/>
          <p:cNvSpPr txBox="1">
            <a:spLocks noChangeArrowheads="1"/>
          </p:cNvSpPr>
          <p:nvPr/>
        </p:nvSpPr>
        <p:spPr bwMode="auto">
          <a:xfrm>
            <a:off x="8091488" y="4749801"/>
            <a:ext cx="533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dirty="0">
                <a:latin typeface="+mn-lt"/>
              </a:rPr>
              <a:t>X</a:t>
            </a:r>
            <a:endParaRPr lang="el-GR" altLang="en-US" sz="2400" b="1" baseline="-25000" dirty="0">
              <a:latin typeface="+mn-lt"/>
            </a:endParaRPr>
          </a:p>
        </p:txBody>
      </p:sp>
      <p:sp>
        <p:nvSpPr>
          <p:cNvPr id="30743" name="Line 22"/>
          <p:cNvSpPr>
            <a:spLocks noChangeShapeType="1"/>
          </p:cNvSpPr>
          <p:nvPr/>
        </p:nvSpPr>
        <p:spPr bwMode="auto">
          <a:xfrm>
            <a:off x="8150225" y="4778375"/>
            <a:ext cx="228600" cy="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AU"/>
          </a:p>
        </p:txBody>
      </p:sp>
      <p:sp>
        <p:nvSpPr>
          <p:cNvPr id="24" name="Text Box 23"/>
          <p:cNvSpPr txBox="1">
            <a:spLocks noChangeArrowheads="1"/>
          </p:cNvSpPr>
          <p:nvPr/>
        </p:nvSpPr>
        <p:spPr bwMode="auto">
          <a:xfrm>
            <a:off x="3222925" y="5209975"/>
            <a:ext cx="656596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>
                <a:ea typeface="Verdana" panose="020B0604030504040204" pitchFamily="34" charset="0"/>
                <a:cs typeface="Verdana" panose="020B0604030504040204" pitchFamily="34" charset="0"/>
              </a:rPr>
              <a:t>There is only one critical value (in this case – Z), since the rejection region is in only one tail (the upper tail)</a:t>
            </a:r>
          </a:p>
        </p:txBody>
      </p:sp>
      <p:sp>
        <p:nvSpPr>
          <p:cNvPr id="30745" name="Line 24"/>
          <p:cNvSpPr>
            <a:spLocks noChangeShapeType="1"/>
          </p:cNvSpPr>
          <p:nvPr/>
        </p:nvSpPr>
        <p:spPr bwMode="auto">
          <a:xfrm flipV="1">
            <a:off x="5056189" y="4144964"/>
            <a:ext cx="2085975" cy="1146175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AU"/>
          </a:p>
        </p:txBody>
      </p:sp>
      <p:sp>
        <p:nvSpPr>
          <p:cNvPr id="30746" name="Oval 25"/>
          <p:cNvSpPr>
            <a:spLocks noChangeArrowheads="1"/>
          </p:cNvSpPr>
          <p:nvPr/>
        </p:nvSpPr>
        <p:spPr bwMode="auto">
          <a:xfrm>
            <a:off x="4886325" y="5203325"/>
            <a:ext cx="719138" cy="431800"/>
          </a:xfrm>
          <a:prstGeom prst="ellips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70820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1590676" y="483554"/>
            <a:ext cx="9071099" cy="900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2E73C6"/>
                </a:solidFill>
              </a:rPr>
              <a:t>Upper-tail Z Test for Mean  (</a:t>
            </a:r>
            <a:r>
              <a:rPr lang="en-US" altLang="en-US" sz="3600" b="1" dirty="0">
                <a:solidFill>
                  <a:srgbClr val="2E73C6"/>
                </a:solidFill>
                <a:sym typeface="Symbol" panose="05050102010706020507" pitchFamily="18" charset="2"/>
              </a:rPr>
              <a:t></a:t>
            </a:r>
            <a:r>
              <a:rPr lang="en-US" altLang="en-US" sz="3600" b="1" dirty="0">
                <a:solidFill>
                  <a:srgbClr val="2E73C6"/>
                </a:solidFill>
              </a:rPr>
              <a:t> Known) </a:t>
            </a:r>
            <a:endParaRPr lang="en-AU" altLang="en-US" sz="2400" b="1" dirty="0">
              <a:solidFill>
                <a:srgbClr val="2E73C6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590676" y="1792289"/>
            <a:ext cx="8156575" cy="1997075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2000">
              <a:cs typeface="Arial" charset="0"/>
            </a:endParaRP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1606551" y="2194560"/>
            <a:ext cx="8285163" cy="2242553"/>
          </a:xfrm>
          <a:prstGeom prst="rect">
            <a:avLst/>
          </a:prstGeom>
        </p:spPr>
        <p:txBody>
          <a:bodyPr/>
          <a:lstStyle/>
          <a:p>
            <a:pPr defTabSz="857250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800" kern="0" dirty="0">
                <a:ea typeface="Verdana" pitchFamily="34" charset="0"/>
                <a:cs typeface="Verdana" pitchFamily="34" charset="0"/>
              </a:rPr>
              <a:t>A phone industry manager claims that customer monthly mobile phone bills have increased (in other words, the status quo has changed) and now average over $72 per month. The company wishes to test this claim </a:t>
            </a:r>
          </a:p>
          <a:p>
            <a:pPr defTabSz="857250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800" kern="0" dirty="0">
                <a:ea typeface="Verdana" pitchFamily="34" charset="0"/>
                <a:cs typeface="Verdana" pitchFamily="34" charset="0"/>
              </a:rPr>
              <a:t> 	(Assume </a:t>
            </a:r>
            <a:r>
              <a:rPr lang="en-US" sz="2800" kern="0" dirty="0">
                <a:ea typeface="Verdana" pitchFamily="34" charset="0"/>
                <a:cs typeface="Verdana" pitchFamily="34" charset="0"/>
                <a:sym typeface="Symbol" pitchFamily="18" charset="2"/>
              </a:rPr>
              <a:t> = 10 is known)</a:t>
            </a:r>
          </a:p>
          <a:p>
            <a:pPr defTabSz="857250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endParaRPr lang="en-US" sz="2800" kern="0" dirty="0">
              <a:ea typeface="Verdana" pitchFamily="34" charset="0"/>
              <a:cs typeface="Verdana" pitchFamily="34" charset="0"/>
              <a:sym typeface="Symbol" pitchFamily="18" charset="2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614487" y="4656138"/>
            <a:ext cx="9810699" cy="1729704"/>
          </a:xfrm>
          <a:prstGeom prst="rect">
            <a:avLst/>
          </a:prstGeom>
          <a:solidFill>
            <a:schemeClr val="accent5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>
                <a:cs typeface="Arial" charset="0"/>
              </a:rPr>
              <a:t>State H</a:t>
            </a:r>
            <a:r>
              <a:rPr lang="en-US" sz="2800" b="1" baseline="-25000" dirty="0">
                <a:cs typeface="Arial" charset="0"/>
              </a:rPr>
              <a:t>o</a:t>
            </a:r>
            <a:r>
              <a:rPr lang="en-US" sz="2800" b="1" dirty="0">
                <a:cs typeface="Arial" charset="0"/>
              </a:rPr>
              <a:t> and H</a:t>
            </a:r>
            <a:r>
              <a:rPr lang="en-US" sz="2800" b="1" baseline="-25000" dirty="0">
                <a:cs typeface="Arial" charset="0"/>
              </a:rPr>
              <a:t>1</a:t>
            </a:r>
            <a:endParaRPr lang="en-US" sz="2800" dirty="0">
              <a:ea typeface="Verdana" pitchFamily="34" charset="0"/>
              <a:cs typeface="Verdana" pitchFamily="34" charset="0"/>
            </a:endParaRPr>
          </a:p>
          <a:p>
            <a:pPr>
              <a:defRPr/>
            </a:pPr>
            <a:r>
              <a:rPr lang="en-US" sz="2800" dirty="0">
                <a:ea typeface="Verdana" pitchFamily="34" charset="0"/>
                <a:cs typeface="Verdana" pitchFamily="34" charset="0"/>
              </a:rPr>
              <a:t>H</a:t>
            </a:r>
            <a:r>
              <a:rPr lang="en-US" sz="2800" baseline="-25000" dirty="0">
                <a:ea typeface="Verdana" pitchFamily="34" charset="0"/>
                <a:cs typeface="Verdana" pitchFamily="34" charset="0"/>
              </a:rPr>
              <a:t>0</a:t>
            </a:r>
            <a:r>
              <a:rPr lang="en-US" sz="2800" dirty="0">
                <a:ea typeface="Verdana" pitchFamily="34" charset="0"/>
                <a:cs typeface="Verdana" pitchFamily="34" charset="0"/>
              </a:rPr>
              <a:t>: </a:t>
            </a:r>
            <a:r>
              <a:rPr lang="el-GR" sz="2800" dirty="0">
                <a:ea typeface="Verdana" pitchFamily="34" charset="0"/>
                <a:cs typeface="Verdana" pitchFamily="34" charset="0"/>
                <a:sym typeface="Symbol" pitchFamily="18" charset="2"/>
              </a:rPr>
              <a:t>μ</a:t>
            </a:r>
            <a:r>
              <a:rPr lang="en-US" sz="2800" dirty="0">
                <a:ea typeface="Verdana" pitchFamily="34" charset="0"/>
                <a:cs typeface="Verdana" pitchFamily="34" charset="0"/>
                <a:sym typeface="Symbol" pitchFamily="18" charset="2"/>
              </a:rPr>
              <a:t> ≤ 72      the average </a:t>
            </a:r>
            <a:r>
              <a:rPr lang="en-US" sz="2800" b="1" i="1" dirty="0">
                <a:ea typeface="Verdana" pitchFamily="34" charset="0"/>
                <a:cs typeface="Verdana" pitchFamily="34" charset="0"/>
                <a:sym typeface="Symbol" pitchFamily="18" charset="2"/>
              </a:rPr>
              <a:t>is not </a:t>
            </a:r>
            <a:r>
              <a:rPr lang="en-US" sz="2800" dirty="0">
                <a:ea typeface="Verdana" pitchFamily="34" charset="0"/>
                <a:cs typeface="Verdana" pitchFamily="34" charset="0"/>
                <a:sym typeface="Symbol" pitchFamily="18" charset="2"/>
              </a:rPr>
              <a:t>over $72 per month</a:t>
            </a:r>
          </a:p>
          <a:p>
            <a:pPr>
              <a:lnSpc>
                <a:spcPct val="90000"/>
              </a:lnSpc>
              <a:defRPr/>
            </a:pPr>
            <a:r>
              <a:rPr lang="en-US" sz="2800" dirty="0">
                <a:ea typeface="Verdana" pitchFamily="34" charset="0"/>
                <a:cs typeface="Verdana" pitchFamily="34" charset="0"/>
              </a:rPr>
              <a:t>H</a:t>
            </a:r>
            <a:r>
              <a:rPr lang="en-US" sz="2800" baseline="-25000" dirty="0">
                <a:ea typeface="Verdana" pitchFamily="34" charset="0"/>
                <a:cs typeface="Verdana" pitchFamily="34" charset="0"/>
              </a:rPr>
              <a:t>1</a:t>
            </a:r>
            <a:r>
              <a:rPr lang="en-US" sz="2800" dirty="0">
                <a:ea typeface="Verdana" pitchFamily="34" charset="0"/>
                <a:cs typeface="Verdana" pitchFamily="34" charset="0"/>
              </a:rPr>
              <a:t>: </a:t>
            </a:r>
            <a:r>
              <a:rPr lang="el-GR" sz="2800" dirty="0">
                <a:ea typeface="Verdana" pitchFamily="34" charset="0"/>
                <a:cs typeface="Verdana" pitchFamily="34" charset="0"/>
                <a:sym typeface="Symbol" pitchFamily="18" charset="2"/>
              </a:rPr>
              <a:t>μ</a:t>
            </a:r>
            <a:r>
              <a:rPr lang="en-US" sz="2800" dirty="0">
                <a:ea typeface="Verdana" pitchFamily="34" charset="0"/>
                <a:cs typeface="Verdana" pitchFamily="34" charset="0"/>
                <a:sym typeface="Symbol" pitchFamily="18" charset="2"/>
              </a:rPr>
              <a:t> &gt; 72      the average </a:t>
            </a:r>
            <a:r>
              <a:rPr lang="en-US" sz="2800" b="1" i="1" dirty="0">
                <a:ea typeface="Verdana" pitchFamily="34" charset="0"/>
                <a:cs typeface="Verdana" pitchFamily="34" charset="0"/>
                <a:sym typeface="Symbol" pitchFamily="18" charset="2"/>
              </a:rPr>
              <a:t>is</a:t>
            </a:r>
            <a:r>
              <a:rPr lang="en-US" sz="2800" dirty="0">
                <a:ea typeface="Verdana" pitchFamily="34" charset="0"/>
                <a:cs typeface="Verdana" pitchFamily="34" charset="0"/>
                <a:sym typeface="Symbol" pitchFamily="18" charset="2"/>
              </a:rPr>
              <a:t> greater than $72 per month (i.e. sufficient evidence exists to support the manager’s claim)</a:t>
            </a:r>
          </a:p>
        </p:txBody>
      </p:sp>
      <p:sp>
        <p:nvSpPr>
          <p:cNvPr id="2" name="Rectangle 1"/>
          <p:cNvSpPr/>
          <p:nvPr/>
        </p:nvSpPr>
        <p:spPr>
          <a:xfrm>
            <a:off x="1590676" y="1530679"/>
            <a:ext cx="16313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800" b="1" dirty="0"/>
              <a:t>Example: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14157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Text Box 3"/>
          <p:cNvSpPr txBox="1">
            <a:spLocks noChangeArrowheads="1"/>
          </p:cNvSpPr>
          <p:nvPr/>
        </p:nvSpPr>
        <p:spPr bwMode="auto">
          <a:xfrm>
            <a:off x="1557338" y="3457876"/>
            <a:ext cx="27335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dirty="0">
                <a:latin typeface="+mn-lt"/>
                <a:ea typeface="Verdana" pitchFamily="34" charset="0"/>
                <a:cs typeface="Verdana" pitchFamily="34" charset="0"/>
              </a:rPr>
              <a:t>Do not reject H</a:t>
            </a:r>
            <a:r>
              <a:rPr lang="en-US" altLang="en-US" sz="2000" baseline="-25000" dirty="0">
                <a:latin typeface="+mn-lt"/>
                <a:ea typeface="Verdana" pitchFamily="34" charset="0"/>
                <a:cs typeface="Verdana" pitchFamily="34" charset="0"/>
              </a:rPr>
              <a:t>0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>
          <a:xfrm>
            <a:off x="1596038" y="2053899"/>
            <a:ext cx="8405813" cy="831850"/>
          </a:xfrm>
          <a:prstGeom prst="rect">
            <a:avLst/>
          </a:prstGeom>
        </p:spPr>
        <p:txBody>
          <a:bodyPr/>
          <a:lstStyle/>
          <a:p>
            <a:pPr marL="342900" indent="-342900" defTabSz="857250"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800" kern="0" dirty="0">
                <a:ea typeface="Verdana" pitchFamily="34" charset="0"/>
                <a:cs typeface="Verdana" pitchFamily="34" charset="0"/>
              </a:rPr>
              <a:t>Suppose that </a:t>
            </a:r>
            <a:r>
              <a:rPr lang="en-US" sz="2800" kern="0" dirty="0">
                <a:ea typeface="Verdana" pitchFamily="34" charset="0"/>
                <a:cs typeface="Verdana" pitchFamily="34" charset="0"/>
                <a:sym typeface="Symbol" pitchFamily="18" charset="2"/>
              </a:rPr>
              <a:t> = 0.10 is chosen for this test. </a:t>
            </a:r>
          </a:p>
          <a:p>
            <a:pPr marL="342900" indent="-342900" defTabSz="857250"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800" dirty="0">
                <a:ea typeface="Verdana" pitchFamily="34" charset="0"/>
                <a:cs typeface="Verdana" pitchFamily="34" charset="0"/>
              </a:rPr>
              <a:t>What is Z ?</a:t>
            </a:r>
            <a:endParaRPr lang="en-US" sz="2000" dirty="0">
              <a:ea typeface="Verdana" pitchFamily="34" charset="0"/>
              <a:cs typeface="Verdana" pitchFamily="34" charset="0"/>
            </a:endParaRPr>
          </a:p>
          <a:p>
            <a:pPr marL="342900" indent="-342900" defTabSz="857250"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000" kern="0" dirty="0">
                <a:latin typeface="Verdana" pitchFamily="34" charset="0"/>
                <a:ea typeface="Verdana" pitchFamily="34" charset="0"/>
                <a:cs typeface="Verdana" pitchFamily="34" charset="0"/>
                <a:sym typeface="Symbol" pitchFamily="18" charset="2"/>
              </a:rPr>
              <a:t> </a:t>
            </a:r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7085014" y="4003675"/>
            <a:ext cx="1150937" cy="414338"/>
          </a:xfrm>
          <a:custGeom>
            <a:avLst/>
            <a:gdLst>
              <a:gd name="T0" fmla="*/ 717 w 725"/>
              <a:gd name="T1" fmla="*/ 257 h 261"/>
              <a:gd name="T2" fmla="*/ 725 w 725"/>
              <a:gd name="T3" fmla="*/ 222 h 261"/>
              <a:gd name="T4" fmla="*/ 490 w 725"/>
              <a:gd name="T5" fmla="*/ 208 h 261"/>
              <a:gd name="T6" fmla="*/ 339 w 725"/>
              <a:gd name="T7" fmla="*/ 170 h 261"/>
              <a:gd name="T8" fmla="*/ 192 w 725"/>
              <a:gd name="T9" fmla="*/ 120 h 261"/>
              <a:gd name="T10" fmla="*/ 0 w 725"/>
              <a:gd name="T11" fmla="*/ 0 h 261"/>
              <a:gd name="T12" fmla="*/ 0 w 725"/>
              <a:gd name="T13" fmla="*/ 261 h 261"/>
              <a:gd name="T14" fmla="*/ 717 w 725"/>
              <a:gd name="T15" fmla="*/ 261 h 261"/>
              <a:gd name="T16" fmla="*/ 717 w 725"/>
              <a:gd name="T17" fmla="*/ 257 h 26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25"/>
              <a:gd name="T28" fmla="*/ 0 h 261"/>
              <a:gd name="T29" fmla="*/ 725 w 725"/>
              <a:gd name="T30" fmla="*/ 261 h 26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25" h="261">
                <a:moveTo>
                  <a:pt x="717" y="257"/>
                </a:moveTo>
                <a:lnTo>
                  <a:pt x="725" y="222"/>
                </a:lnTo>
                <a:lnTo>
                  <a:pt x="490" y="208"/>
                </a:lnTo>
                <a:lnTo>
                  <a:pt x="339" y="170"/>
                </a:lnTo>
                <a:lnTo>
                  <a:pt x="192" y="120"/>
                </a:lnTo>
                <a:lnTo>
                  <a:pt x="0" y="0"/>
                </a:lnTo>
                <a:lnTo>
                  <a:pt x="0" y="261"/>
                </a:lnTo>
                <a:lnTo>
                  <a:pt x="717" y="261"/>
                </a:lnTo>
                <a:lnTo>
                  <a:pt x="717" y="257"/>
                </a:lnTo>
              </a:path>
            </a:pathLst>
          </a:custGeom>
          <a:solidFill>
            <a:schemeClr val="accent5"/>
          </a:solidFill>
          <a:ln w="12700" cap="rnd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pPr>
              <a:defRPr/>
            </a:pPr>
            <a:endParaRPr lang="en-AU" sz="2000">
              <a:cs typeface="Arial" charset="0"/>
            </a:endParaRPr>
          </a:p>
        </p:txBody>
      </p:sp>
      <p:sp>
        <p:nvSpPr>
          <p:cNvPr id="32776" name="Freeform 7"/>
          <p:cNvSpPr>
            <a:spLocks/>
          </p:cNvSpPr>
          <p:nvPr/>
        </p:nvSpPr>
        <p:spPr bwMode="auto">
          <a:xfrm>
            <a:off x="3581400" y="3048000"/>
            <a:ext cx="2362200" cy="1295400"/>
          </a:xfrm>
          <a:custGeom>
            <a:avLst/>
            <a:gdLst>
              <a:gd name="T0" fmla="*/ 0 w 600"/>
              <a:gd name="T1" fmla="*/ 2147483647 h 576"/>
              <a:gd name="T2" fmla="*/ 2147483647 w 600"/>
              <a:gd name="T3" fmla="*/ 2147483647 h 576"/>
              <a:gd name="T4" fmla="*/ 2147483647 w 600"/>
              <a:gd name="T5" fmla="*/ 2147483647 h 576"/>
              <a:gd name="T6" fmla="*/ 2147483647 w 600"/>
              <a:gd name="T7" fmla="*/ 2147483647 h 576"/>
              <a:gd name="T8" fmla="*/ 2147483647 w 600"/>
              <a:gd name="T9" fmla="*/ 2147483647 h 576"/>
              <a:gd name="T10" fmla="*/ 2147483647 w 600"/>
              <a:gd name="T11" fmla="*/ 2147483647 h 576"/>
              <a:gd name="T12" fmla="*/ 2147483647 w 600"/>
              <a:gd name="T13" fmla="*/ 2147483647 h 576"/>
              <a:gd name="T14" fmla="*/ 2147483647 w 600"/>
              <a:gd name="T15" fmla="*/ 2147483647 h 576"/>
              <a:gd name="T16" fmla="*/ 2147483647 w 600"/>
              <a:gd name="T17" fmla="*/ 2147483647 h 576"/>
              <a:gd name="T18" fmla="*/ 2147483647 w 600"/>
              <a:gd name="T19" fmla="*/ 2147483647 h 576"/>
              <a:gd name="T20" fmla="*/ 2147483647 w 600"/>
              <a:gd name="T21" fmla="*/ 2147483647 h 576"/>
              <a:gd name="T22" fmla="*/ 2147483647 w 600"/>
              <a:gd name="T23" fmla="*/ 2147483647 h 576"/>
              <a:gd name="T24" fmla="*/ 2147483647 w 600"/>
              <a:gd name="T25" fmla="*/ 2147483647 h 576"/>
              <a:gd name="T26" fmla="*/ 2147483647 w 600"/>
              <a:gd name="T27" fmla="*/ 2147483647 h 576"/>
              <a:gd name="T28" fmla="*/ 2147483647 w 600"/>
              <a:gd name="T29" fmla="*/ 2147483647 h 576"/>
              <a:gd name="T30" fmla="*/ 2147483647 w 600"/>
              <a:gd name="T31" fmla="*/ 0 h 57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600"/>
              <a:gd name="T49" fmla="*/ 0 h 576"/>
              <a:gd name="T50" fmla="*/ 600 w 600"/>
              <a:gd name="T51" fmla="*/ 576 h 57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600" h="576">
                <a:moveTo>
                  <a:pt x="0" y="575"/>
                </a:moveTo>
                <a:lnTo>
                  <a:pt x="63" y="570"/>
                </a:lnTo>
                <a:lnTo>
                  <a:pt x="95" y="562"/>
                </a:lnTo>
                <a:lnTo>
                  <a:pt x="127" y="553"/>
                </a:lnTo>
                <a:lnTo>
                  <a:pt x="158" y="540"/>
                </a:lnTo>
                <a:lnTo>
                  <a:pt x="190" y="521"/>
                </a:lnTo>
                <a:lnTo>
                  <a:pt x="222" y="498"/>
                </a:lnTo>
                <a:lnTo>
                  <a:pt x="284" y="432"/>
                </a:lnTo>
                <a:lnTo>
                  <a:pt x="347" y="338"/>
                </a:lnTo>
                <a:lnTo>
                  <a:pt x="410" y="224"/>
                </a:lnTo>
                <a:lnTo>
                  <a:pt x="441" y="167"/>
                </a:lnTo>
                <a:lnTo>
                  <a:pt x="473" y="114"/>
                </a:lnTo>
                <a:lnTo>
                  <a:pt x="505" y="67"/>
                </a:lnTo>
                <a:lnTo>
                  <a:pt x="535" y="31"/>
                </a:lnTo>
                <a:lnTo>
                  <a:pt x="567" y="8"/>
                </a:lnTo>
                <a:lnTo>
                  <a:pt x="599" y="0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32777" name="Freeform 8"/>
          <p:cNvSpPr>
            <a:spLocks/>
          </p:cNvSpPr>
          <p:nvPr/>
        </p:nvSpPr>
        <p:spPr bwMode="auto">
          <a:xfrm>
            <a:off x="5943600" y="3048000"/>
            <a:ext cx="2209800" cy="1295400"/>
          </a:xfrm>
          <a:custGeom>
            <a:avLst/>
            <a:gdLst>
              <a:gd name="T0" fmla="*/ 2147483647 w 576"/>
              <a:gd name="T1" fmla="*/ 2147483647 h 576"/>
              <a:gd name="T2" fmla="*/ 2147483647 w 576"/>
              <a:gd name="T3" fmla="*/ 2147483647 h 576"/>
              <a:gd name="T4" fmla="*/ 2147483647 w 576"/>
              <a:gd name="T5" fmla="*/ 2147483647 h 576"/>
              <a:gd name="T6" fmla="*/ 2147483647 w 576"/>
              <a:gd name="T7" fmla="*/ 2147483647 h 576"/>
              <a:gd name="T8" fmla="*/ 2147483647 w 576"/>
              <a:gd name="T9" fmla="*/ 2147483647 h 576"/>
              <a:gd name="T10" fmla="*/ 2147483647 w 576"/>
              <a:gd name="T11" fmla="*/ 2147483647 h 576"/>
              <a:gd name="T12" fmla="*/ 2147483647 w 576"/>
              <a:gd name="T13" fmla="*/ 2147483647 h 576"/>
              <a:gd name="T14" fmla="*/ 2147483647 w 576"/>
              <a:gd name="T15" fmla="*/ 2147483647 h 576"/>
              <a:gd name="T16" fmla="*/ 2147483647 w 576"/>
              <a:gd name="T17" fmla="*/ 2147483647 h 576"/>
              <a:gd name="T18" fmla="*/ 2147483647 w 576"/>
              <a:gd name="T19" fmla="*/ 2147483647 h 576"/>
              <a:gd name="T20" fmla="*/ 2147483647 w 576"/>
              <a:gd name="T21" fmla="*/ 2147483647 h 576"/>
              <a:gd name="T22" fmla="*/ 2147483647 w 576"/>
              <a:gd name="T23" fmla="*/ 2147483647 h 576"/>
              <a:gd name="T24" fmla="*/ 2147483647 w 576"/>
              <a:gd name="T25" fmla="*/ 2147483647 h 576"/>
              <a:gd name="T26" fmla="*/ 2147483647 w 576"/>
              <a:gd name="T27" fmla="*/ 2147483647 h 576"/>
              <a:gd name="T28" fmla="*/ 2147483647 w 576"/>
              <a:gd name="T29" fmla="*/ 2147483647 h 576"/>
              <a:gd name="T30" fmla="*/ 0 w 576"/>
              <a:gd name="T31" fmla="*/ 0 h 57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576"/>
              <a:gd name="T49" fmla="*/ 0 h 576"/>
              <a:gd name="T50" fmla="*/ 576 w 576"/>
              <a:gd name="T51" fmla="*/ 576 h 57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576" h="576">
                <a:moveTo>
                  <a:pt x="575" y="575"/>
                </a:moveTo>
                <a:lnTo>
                  <a:pt x="515" y="570"/>
                </a:lnTo>
                <a:lnTo>
                  <a:pt x="484" y="562"/>
                </a:lnTo>
                <a:lnTo>
                  <a:pt x="455" y="553"/>
                </a:lnTo>
                <a:lnTo>
                  <a:pt x="424" y="540"/>
                </a:lnTo>
                <a:lnTo>
                  <a:pt x="393" y="521"/>
                </a:lnTo>
                <a:lnTo>
                  <a:pt x="364" y="498"/>
                </a:lnTo>
                <a:lnTo>
                  <a:pt x="303" y="432"/>
                </a:lnTo>
                <a:lnTo>
                  <a:pt x="242" y="338"/>
                </a:lnTo>
                <a:lnTo>
                  <a:pt x="182" y="224"/>
                </a:lnTo>
                <a:lnTo>
                  <a:pt x="151" y="167"/>
                </a:lnTo>
                <a:lnTo>
                  <a:pt x="120" y="114"/>
                </a:lnTo>
                <a:lnTo>
                  <a:pt x="91" y="67"/>
                </a:lnTo>
                <a:lnTo>
                  <a:pt x="60" y="31"/>
                </a:lnTo>
                <a:lnTo>
                  <a:pt x="30" y="8"/>
                </a:lnTo>
                <a:lnTo>
                  <a:pt x="0" y="0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32778" name="Line 9"/>
          <p:cNvSpPr>
            <a:spLocks noChangeShapeType="1"/>
          </p:cNvSpPr>
          <p:nvPr/>
        </p:nvSpPr>
        <p:spPr bwMode="auto">
          <a:xfrm>
            <a:off x="3352800" y="4419600"/>
            <a:ext cx="5105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2779" name="Line 10"/>
          <p:cNvSpPr>
            <a:spLocks noChangeShapeType="1"/>
          </p:cNvSpPr>
          <p:nvPr/>
        </p:nvSpPr>
        <p:spPr bwMode="auto">
          <a:xfrm flipH="1">
            <a:off x="7543800" y="3810000"/>
            <a:ext cx="45720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2780" name="Rectangle 11"/>
          <p:cNvSpPr>
            <a:spLocks noChangeArrowheads="1"/>
          </p:cNvSpPr>
          <p:nvPr/>
        </p:nvSpPr>
        <p:spPr bwMode="auto">
          <a:xfrm flipH="1">
            <a:off x="7924800" y="3429001"/>
            <a:ext cx="1371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000" b="1" i="1" dirty="0">
                <a:latin typeface="Symbol" panose="05050102010706020507" pitchFamily="18" charset="2"/>
                <a:sym typeface="Symbol" panose="05050102010706020507" pitchFamily="18" charset="2"/>
              </a:rPr>
              <a:t> </a:t>
            </a:r>
            <a:r>
              <a:rPr lang="en-US" altLang="en-US" sz="2000" b="1" dirty="0">
                <a:latin typeface="Arial" panose="020B0604020202020204" pitchFamily="34" charset="0"/>
              </a:rPr>
              <a:t>= 0.10</a:t>
            </a:r>
          </a:p>
        </p:txBody>
      </p:sp>
      <p:sp>
        <p:nvSpPr>
          <p:cNvPr id="32781" name="Line 12"/>
          <p:cNvSpPr>
            <a:spLocks noChangeShapeType="1"/>
          </p:cNvSpPr>
          <p:nvPr/>
        </p:nvSpPr>
        <p:spPr bwMode="auto">
          <a:xfrm>
            <a:off x="5943600" y="3048000"/>
            <a:ext cx="0" cy="13716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AU"/>
          </a:p>
        </p:txBody>
      </p:sp>
      <p:sp>
        <p:nvSpPr>
          <p:cNvPr id="32782" name="Line 13"/>
          <p:cNvSpPr>
            <a:spLocks noChangeShapeType="1"/>
          </p:cNvSpPr>
          <p:nvPr/>
        </p:nvSpPr>
        <p:spPr bwMode="auto">
          <a:xfrm>
            <a:off x="7086600" y="4495800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2783" name="Line 14"/>
          <p:cNvSpPr>
            <a:spLocks noChangeShapeType="1"/>
          </p:cNvSpPr>
          <p:nvPr/>
        </p:nvSpPr>
        <p:spPr bwMode="auto">
          <a:xfrm>
            <a:off x="7086600" y="4648200"/>
            <a:ext cx="1600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2784" name="Text Box 15"/>
          <p:cNvSpPr txBox="1">
            <a:spLocks noChangeArrowheads="1"/>
          </p:cNvSpPr>
          <p:nvPr/>
        </p:nvSpPr>
        <p:spPr bwMode="auto">
          <a:xfrm>
            <a:off x="6553200" y="4800601"/>
            <a:ext cx="1447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dirty="0">
                <a:latin typeface="+mn-lt"/>
              </a:rPr>
              <a:t>Z = 1.28</a:t>
            </a:r>
            <a:endParaRPr lang="el-GR" altLang="en-US" sz="2400" b="1" dirty="0">
              <a:latin typeface="+mn-lt"/>
            </a:endParaRPr>
          </a:p>
        </p:txBody>
      </p:sp>
      <p:sp>
        <p:nvSpPr>
          <p:cNvPr id="32785" name="Line 16"/>
          <p:cNvSpPr>
            <a:spLocks noChangeShapeType="1"/>
          </p:cNvSpPr>
          <p:nvPr/>
        </p:nvSpPr>
        <p:spPr bwMode="auto">
          <a:xfrm>
            <a:off x="3411538" y="4652963"/>
            <a:ext cx="3632200" cy="47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2786" name="Text Box 17"/>
          <p:cNvSpPr txBox="1">
            <a:spLocks noChangeArrowheads="1"/>
          </p:cNvSpPr>
          <p:nvPr/>
        </p:nvSpPr>
        <p:spPr bwMode="auto">
          <a:xfrm>
            <a:off x="5715000" y="4876800"/>
            <a:ext cx="457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latin typeface="+mn-lt"/>
              </a:rPr>
              <a:t>0</a:t>
            </a:r>
            <a:endParaRPr lang="el-GR" altLang="en-US" sz="2400" baseline="-25000" dirty="0">
              <a:latin typeface="+mn-lt"/>
            </a:endParaRPr>
          </a:p>
        </p:txBody>
      </p:sp>
      <p:sp>
        <p:nvSpPr>
          <p:cNvPr id="32787" name="Line 18"/>
          <p:cNvSpPr>
            <a:spLocks noChangeShapeType="1"/>
          </p:cNvSpPr>
          <p:nvPr/>
        </p:nvSpPr>
        <p:spPr bwMode="auto">
          <a:xfrm flipV="1">
            <a:off x="7086600" y="4022726"/>
            <a:ext cx="19050" cy="396875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24" name="Text Box 21"/>
          <p:cNvSpPr txBox="1">
            <a:spLocks noChangeArrowheads="1"/>
          </p:cNvSpPr>
          <p:nvPr/>
        </p:nvSpPr>
        <p:spPr bwMode="auto">
          <a:xfrm>
            <a:off x="5283200" y="5734050"/>
            <a:ext cx="3200400" cy="523220"/>
          </a:xfrm>
          <a:prstGeom prst="rect">
            <a:avLst/>
          </a:prstGeom>
          <a:solidFill>
            <a:schemeClr val="accent5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ea typeface="Verdana" pitchFamily="34" charset="0"/>
                <a:cs typeface="Verdana" pitchFamily="34" charset="0"/>
              </a:rPr>
              <a:t>Reject H</a:t>
            </a:r>
            <a:r>
              <a:rPr lang="en-US" sz="2800" baseline="-25000" dirty="0">
                <a:ea typeface="Verdana" pitchFamily="34" charset="0"/>
                <a:cs typeface="Verdana" pitchFamily="34" charset="0"/>
              </a:rPr>
              <a:t>0</a:t>
            </a:r>
            <a:r>
              <a:rPr lang="en-US" sz="2800" dirty="0">
                <a:ea typeface="Verdana" pitchFamily="34" charset="0"/>
                <a:cs typeface="Verdana" pitchFamily="34" charset="0"/>
              </a:rPr>
              <a:t> if Z &gt; 1.28</a:t>
            </a:r>
          </a:p>
        </p:txBody>
      </p:sp>
      <p:sp>
        <p:nvSpPr>
          <p:cNvPr id="32789" name="Line 23"/>
          <p:cNvSpPr>
            <a:spLocks noChangeShapeType="1"/>
          </p:cNvSpPr>
          <p:nvPr/>
        </p:nvSpPr>
        <p:spPr bwMode="auto">
          <a:xfrm flipV="1">
            <a:off x="7086600" y="5257800"/>
            <a:ext cx="0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2790" name="Rectangle 25"/>
          <p:cNvSpPr>
            <a:spLocks noChangeArrowheads="1"/>
          </p:cNvSpPr>
          <p:nvPr/>
        </p:nvSpPr>
        <p:spPr bwMode="auto">
          <a:xfrm>
            <a:off x="8582026" y="4191000"/>
            <a:ext cx="27352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>
                <a:solidFill>
                  <a:srgbClr val="111111"/>
                </a:solidFill>
                <a:ea typeface="Verdana" pitchFamily="34" charset="0"/>
                <a:cs typeface="Verdana" pitchFamily="34" charset="0"/>
                <a:sym typeface="Symbol" panose="05050102010706020507" pitchFamily="18" charset="2"/>
              </a:rPr>
              <a:t>Rejection region</a:t>
            </a:r>
            <a:endParaRPr lang="en-AU" altLang="en-US" sz="2000" dirty="0">
              <a:solidFill>
                <a:srgbClr val="111111"/>
              </a:solidFill>
              <a:ea typeface="Verdana" pitchFamily="34" charset="0"/>
              <a:cs typeface="Verdana" pitchFamily="34" charset="0"/>
              <a:sym typeface="Symbol" panose="05050102010706020507" pitchFamily="18" charset="2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1557338" y="4902200"/>
            <a:ext cx="3509962" cy="1567096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ea typeface="Verdana" pitchFamily="34" charset="0"/>
                <a:cs typeface="Verdana" pitchFamily="34" charset="0"/>
              </a:rPr>
              <a:t>Using the Standardized Normal Distribution Table, P(Z&gt;1.28) ≈</a:t>
            </a:r>
          </a:p>
          <a:p>
            <a:pPr eaLnBrk="0" hangingPunct="0">
              <a:defRPr/>
            </a:pPr>
            <a:r>
              <a:rPr lang="en-US" sz="2400" dirty="0">
                <a:ea typeface="Verdana" pitchFamily="34" charset="0"/>
                <a:cs typeface="Verdana" pitchFamily="34" charset="0"/>
              </a:rPr>
              <a:t> 1-P(Z&lt;1.28) = 0.10</a:t>
            </a:r>
          </a:p>
        </p:txBody>
      </p:sp>
      <p:sp>
        <p:nvSpPr>
          <p:cNvPr id="32792" name="Text Box 27"/>
          <p:cNvSpPr txBox="1">
            <a:spLocks noChangeArrowheads="1"/>
          </p:cNvSpPr>
          <p:nvPr/>
        </p:nvSpPr>
        <p:spPr bwMode="auto">
          <a:xfrm>
            <a:off x="5484814" y="3644900"/>
            <a:ext cx="682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000">
                <a:latin typeface="Arial" panose="020B0604020202020204" pitchFamily="34" charset="0"/>
              </a:rPr>
              <a:t>0.90</a:t>
            </a: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1525588" y="250408"/>
            <a:ext cx="9071099" cy="90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3600" b="1" dirty="0">
                <a:solidFill>
                  <a:srgbClr val="2E73C6"/>
                </a:solidFill>
              </a:rPr>
              <a:t>Upper-tail Z Test for Mean  (</a:t>
            </a:r>
            <a:r>
              <a:rPr lang="en-US" altLang="en-US" sz="3600" b="1" dirty="0">
                <a:solidFill>
                  <a:srgbClr val="2E73C6"/>
                </a:solidFill>
                <a:sym typeface="Symbol" panose="05050102010706020507" pitchFamily="18" charset="2"/>
              </a:rPr>
              <a:t></a:t>
            </a:r>
            <a:r>
              <a:rPr lang="en-US" altLang="en-US" sz="3600" b="1" dirty="0">
                <a:solidFill>
                  <a:srgbClr val="2E73C6"/>
                </a:solidFill>
              </a:rPr>
              <a:t> Known) </a:t>
            </a:r>
            <a:endParaRPr lang="en-AU" altLang="en-US" sz="2400" b="1" dirty="0">
              <a:solidFill>
                <a:srgbClr val="2E73C6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590676" y="1530679"/>
            <a:ext cx="34392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800" b="1" dirty="0"/>
              <a:t>Example (continued): </a:t>
            </a:r>
            <a:endParaRPr lang="en-AU" dirty="0"/>
          </a:p>
        </p:txBody>
      </p:sp>
      <p:sp>
        <p:nvSpPr>
          <p:cNvPr id="3" name="Curved Down Arrow 2"/>
          <p:cNvSpPr/>
          <p:nvPr/>
        </p:nvSpPr>
        <p:spPr>
          <a:xfrm>
            <a:off x="8001000" y="4003675"/>
            <a:ext cx="883118" cy="339725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5" name="Left Arrow 4"/>
          <p:cNvSpPr/>
          <p:nvPr/>
        </p:nvSpPr>
        <p:spPr>
          <a:xfrm>
            <a:off x="3878981" y="3733800"/>
            <a:ext cx="1188319" cy="26987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35052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1533525" y="2037401"/>
            <a:ext cx="8534400" cy="259147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defTabSz="857250">
              <a:spcBef>
                <a:spcPct val="40000"/>
              </a:spcBef>
              <a:spcAft>
                <a:spcPct val="20000"/>
              </a:spcAft>
              <a:buSzPct val="80000"/>
              <a:defRPr/>
            </a:pPr>
            <a:r>
              <a:rPr lang="en-US" sz="2800" kern="0" dirty="0">
                <a:solidFill>
                  <a:srgbClr val="000000"/>
                </a:solidFill>
                <a:ea typeface="Verdana" pitchFamily="34" charset="0"/>
                <a:cs typeface="Verdana" pitchFamily="34" charset="0"/>
              </a:rPr>
              <a:t>Obtain sample and calculate the test statistic </a:t>
            </a:r>
          </a:p>
          <a:p>
            <a:pPr marL="342900" indent="-342900" defTabSz="857250">
              <a:spcBef>
                <a:spcPct val="40000"/>
              </a:spcBef>
              <a:spcAft>
                <a:spcPct val="20000"/>
              </a:spcAft>
              <a:buSzPct val="80000"/>
              <a:buFont typeface="Arial" pitchFamily="34" charset="0"/>
              <a:buChar char="•"/>
              <a:defRPr/>
            </a:pPr>
            <a:r>
              <a:rPr lang="en-US" sz="2800" kern="0" dirty="0">
                <a:ea typeface="Verdana" pitchFamily="34" charset="0"/>
                <a:cs typeface="Verdana" pitchFamily="34" charset="0"/>
              </a:rPr>
              <a:t>Suppose sample </a:t>
            </a:r>
            <a:r>
              <a:rPr lang="en-US" sz="2800" dirty="0">
                <a:ea typeface="Verdana" pitchFamily="34" charset="0"/>
                <a:cs typeface="Verdana" pitchFamily="34" charset="0"/>
              </a:rPr>
              <a:t>n = 16 is </a:t>
            </a:r>
            <a:r>
              <a:rPr lang="en-US" sz="2800" kern="0" dirty="0">
                <a:ea typeface="Verdana" pitchFamily="34" charset="0"/>
                <a:cs typeface="Verdana" pitchFamily="34" charset="0"/>
              </a:rPr>
              <a:t>taken and sample mean is 74</a:t>
            </a:r>
          </a:p>
          <a:p>
            <a:pPr marL="342900" indent="-342900" defTabSz="857250">
              <a:spcBef>
                <a:spcPct val="40000"/>
              </a:spcBef>
              <a:spcAft>
                <a:spcPct val="20000"/>
              </a:spcAft>
              <a:buSzPct val="80000"/>
              <a:defRPr/>
            </a:pPr>
            <a:r>
              <a:rPr lang="en-US" sz="2800" kern="0" dirty="0">
                <a:ea typeface="Verdana" pitchFamily="34" charset="0"/>
                <a:cs typeface="Verdana" pitchFamily="34" charset="0"/>
              </a:rPr>
              <a:t>   Assume (</a:t>
            </a:r>
            <a:r>
              <a:rPr lang="en-US" sz="2800" kern="0" dirty="0">
                <a:ea typeface="Verdana" pitchFamily="34" charset="0"/>
                <a:cs typeface="Verdana" pitchFamily="34" charset="0"/>
                <a:sym typeface="Symbol" pitchFamily="18" charset="2"/>
              </a:rPr>
              <a:t>=10 is known)</a:t>
            </a:r>
          </a:p>
          <a:p>
            <a:pPr marL="342900" indent="-342900" defTabSz="857250">
              <a:spcBef>
                <a:spcPct val="40000"/>
              </a:spcBef>
              <a:spcAft>
                <a:spcPct val="20000"/>
              </a:spcAft>
              <a:buSzPct val="80000"/>
              <a:buFont typeface="Arial" pitchFamily="34" charset="0"/>
              <a:buChar char="•"/>
              <a:defRPr/>
            </a:pPr>
            <a:r>
              <a:rPr lang="en-US" sz="2800" kern="0" dirty="0">
                <a:ea typeface="Verdana" pitchFamily="34" charset="0"/>
                <a:cs typeface="Verdana" pitchFamily="34" charset="0"/>
              </a:rPr>
              <a:t>Then the test statistic is: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798" name="Object 5">
                <a:hlinkClick r:id="" action="ppaction://ole?verb=0"/>
              </p:cNvPr>
              <p:cNvSpPr txBox="1"/>
              <p:nvPr/>
            </p:nvSpPr>
            <p:spPr bwMode="auto">
              <a:xfrm>
                <a:off x="2308225" y="4811754"/>
                <a:ext cx="6597650" cy="1539875"/>
              </a:xfrm>
              <a:prstGeom prst="rect">
                <a:avLst/>
              </a:prstGeom>
              <a:solidFill>
                <a:srgbClr val="FF7C8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AU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Z</m:t>
                      </m:r>
                      <m:r>
                        <a:rPr lang="en-AU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 = </m:t>
                      </m:r>
                      <m:f>
                        <m:fPr>
                          <m:ctrlP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 </m:t>
                          </m:r>
                          <m:bar>
                            <m:barPr>
                              <m:pos m:val="top"/>
                              <m:ctrlPr>
                                <a:rPr lang="en-AU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m:rPr>
                                  <m:sty m:val="p"/>
                                </m:rPr>
                                <a:rPr lang="en-AU" sz="24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X</m:t>
                              </m:r>
                            </m:e>
                          </m:bar>
                          <m: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AU" sz="24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μ</m:t>
                          </m:r>
                          <m: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 </m:t>
                          </m:r>
                        </m:num>
                        <m:den>
                          <m:f>
                            <m:fPr>
                              <m:ctrlPr>
                                <a:rPr lang="en-AU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AU" sz="24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AU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m:rPr>
                                      <m:sty m:val="p"/>
                                    </m:rPr>
                                    <a:rPr lang="en-AU" sz="24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n</m:t>
                                  </m:r>
                                </m:e>
                              </m:rad>
                            </m:den>
                          </m:f>
                        </m:den>
                      </m:f>
                      <m:r>
                        <a:rPr lang="en-AU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 </m:t>
                          </m:r>
                          <m:r>
                            <m:rPr>
                              <m:nor/>
                            </m:rPr>
                            <a:rPr lang="en-AU" sz="24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4 − </m:t>
                          </m:r>
                          <m:r>
                            <m:rPr>
                              <m:nor/>
                            </m:rPr>
                            <a:rPr lang="en-AU" sz="24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72</m:t>
                          </m:r>
                          <m:r>
                            <a:rPr lang="en-AU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 </m:t>
                          </m:r>
                        </m:num>
                        <m:den>
                          <m:f>
                            <m:fPr>
                              <m:ctrlPr>
                                <a:rPr lang="en-AU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AU" sz="24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AU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m:rPr>
                                      <m:nor/>
                                    </m:rPr>
                                    <a:rPr lang="en-AU" sz="240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16</m:t>
                                  </m:r>
                                </m:e>
                              </m:rad>
                            </m:den>
                          </m:f>
                        </m:den>
                      </m:f>
                      <m:r>
                        <a:rPr lang="en-AU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AU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0.8</m:t>
                      </m:r>
                    </m:oMath>
                  </m:oMathPara>
                </a14:m>
                <a:endParaRPr lang="en-AU" sz="2400" dirty="0"/>
              </a:p>
            </p:txBody>
          </p:sp>
        </mc:Choice>
        <mc:Fallback xmlns="">
          <p:sp>
            <p:nvSpPr>
              <p:cNvPr id="33798" name="Object 5">
                <a:hlinkClick r:id="" action="ppaction://ole?verb=0"/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08225" y="4811754"/>
                <a:ext cx="6597650" cy="153987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itle 1"/>
          <p:cNvSpPr txBox="1">
            <a:spLocks/>
          </p:cNvSpPr>
          <p:nvPr/>
        </p:nvSpPr>
        <p:spPr>
          <a:xfrm>
            <a:off x="1590676" y="259365"/>
            <a:ext cx="9071099" cy="90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3600" b="1" dirty="0">
                <a:solidFill>
                  <a:srgbClr val="2E73C6"/>
                </a:solidFill>
              </a:rPr>
              <a:t>Upper-tail Z Test for Mean  (</a:t>
            </a:r>
            <a:r>
              <a:rPr lang="en-US" altLang="en-US" sz="3600" b="1" dirty="0">
                <a:solidFill>
                  <a:srgbClr val="2E73C6"/>
                </a:solidFill>
                <a:sym typeface="Symbol" panose="05050102010706020507" pitchFamily="18" charset="2"/>
              </a:rPr>
              <a:t></a:t>
            </a:r>
            <a:r>
              <a:rPr lang="en-US" altLang="en-US" sz="3600" b="1" dirty="0">
                <a:solidFill>
                  <a:srgbClr val="2E73C6"/>
                </a:solidFill>
              </a:rPr>
              <a:t> Known) </a:t>
            </a:r>
            <a:endParaRPr lang="en-AU" altLang="en-US" sz="2400" b="1" dirty="0">
              <a:solidFill>
                <a:srgbClr val="2E73C6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90676" y="1347804"/>
            <a:ext cx="34392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800" b="1" dirty="0"/>
              <a:t>Example (continued):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4556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1" name="Text Box 2"/>
          <p:cNvSpPr txBox="1">
            <a:spLocks noChangeArrowheads="1"/>
          </p:cNvSpPr>
          <p:nvPr/>
        </p:nvSpPr>
        <p:spPr bwMode="auto">
          <a:xfrm>
            <a:off x="8550188" y="3970139"/>
            <a:ext cx="16814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latin typeface="+mn-lt"/>
                <a:ea typeface="Verdana" pitchFamily="34" charset="0"/>
                <a:cs typeface="Verdana" pitchFamily="34" charset="0"/>
              </a:rPr>
              <a:t>Reject H</a:t>
            </a:r>
            <a:r>
              <a:rPr lang="en-US" altLang="en-US" sz="2400" baseline="-25000" dirty="0">
                <a:latin typeface="+mn-lt"/>
                <a:ea typeface="Verdana" pitchFamily="34" charset="0"/>
                <a:cs typeface="Verdana" pitchFamily="34" charset="0"/>
              </a:rPr>
              <a:t>0</a:t>
            </a:r>
          </a:p>
        </p:txBody>
      </p:sp>
      <p:sp>
        <p:nvSpPr>
          <p:cNvPr id="34822" name="Text Box 3"/>
          <p:cNvSpPr txBox="1">
            <a:spLocks noChangeArrowheads="1"/>
          </p:cNvSpPr>
          <p:nvPr/>
        </p:nvSpPr>
        <p:spPr bwMode="auto">
          <a:xfrm>
            <a:off x="4916487" y="3587751"/>
            <a:ext cx="193669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>
                <a:latin typeface="+mn-lt"/>
                <a:ea typeface="Verdana" pitchFamily="34" charset="0"/>
                <a:cs typeface="Verdana" pitchFamily="34" charset="0"/>
              </a:rPr>
              <a:t>Do not reject H</a:t>
            </a:r>
            <a:r>
              <a:rPr lang="en-US" altLang="en-US" sz="2000" baseline="-25000" dirty="0">
                <a:latin typeface="+mn-lt"/>
                <a:ea typeface="Verdana" pitchFamily="34" charset="0"/>
                <a:cs typeface="Verdana" pitchFamily="34" charset="0"/>
              </a:rPr>
              <a:t>0</a:t>
            </a:r>
          </a:p>
        </p:txBody>
      </p:sp>
      <p:sp>
        <p:nvSpPr>
          <p:cNvPr id="34823" name="Rectangle 4"/>
          <p:cNvSpPr>
            <a:spLocks noChangeArrowheads="1"/>
          </p:cNvSpPr>
          <p:nvPr/>
        </p:nvSpPr>
        <p:spPr bwMode="auto">
          <a:xfrm>
            <a:off x="6019800" y="4800600"/>
            <a:ext cx="990600" cy="381000"/>
          </a:xfrm>
          <a:prstGeom prst="rect">
            <a:avLst/>
          </a:prstGeom>
          <a:solidFill>
            <a:srgbClr val="C7DAF7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7008814" y="3698875"/>
            <a:ext cx="1150937" cy="414338"/>
          </a:xfrm>
          <a:custGeom>
            <a:avLst/>
            <a:gdLst>
              <a:gd name="T0" fmla="*/ 717 w 725"/>
              <a:gd name="T1" fmla="*/ 257 h 261"/>
              <a:gd name="T2" fmla="*/ 725 w 725"/>
              <a:gd name="T3" fmla="*/ 222 h 261"/>
              <a:gd name="T4" fmla="*/ 490 w 725"/>
              <a:gd name="T5" fmla="*/ 208 h 261"/>
              <a:gd name="T6" fmla="*/ 339 w 725"/>
              <a:gd name="T7" fmla="*/ 170 h 261"/>
              <a:gd name="T8" fmla="*/ 192 w 725"/>
              <a:gd name="T9" fmla="*/ 120 h 261"/>
              <a:gd name="T10" fmla="*/ 0 w 725"/>
              <a:gd name="T11" fmla="*/ 0 h 261"/>
              <a:gd name="T12" fmla="*/ 0 w 725"/>
              <a:gd name="T13" fmla="*/ 261 h 261"/>
              <a:gd name="T14" fmla="*/ 717 w 725"/>
              <a:gd name="T15" fmla="*/ 261 h 261"/>
              <a:gd name="T16" fmla="*/ 717 w 725"/>
              <a:gd name="T17" fmla="*/ 257 h 26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25"/>
              <a:gd name="T28" fmla="*/ 0 h 261"/>
              <a:gd name="T29" fmla="*/ 725 w 725"/>
              <a:gd name="T30" fmla="*/ 261 h 261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25" h="261">
                <a:moveTo>
                  <a:pt x="717" y="257"/>
                </a:moveTo>
                <a:lnTo>
                  <a:pt x="725" y="222"/>
                </a:lnTo>
                <a:lnTo>
                  <a:pt x="490" y="208"/>
                </a:lnTo>
                <a:lnTo>
                  <a:pt x="339" y="170"/>
                </a:lnTo>
                <a:lnTo>
                  <a:pt x="192" y="120"/>
                </a:lnTo>
                <a:lnTo>
                  <a:pt x="0" y="0"/>
                </a:lnTo>
                <a:lnTo>
                  <a:pt x="0" y="261"/>
                </a:lnTo>
                <a:lnTo>
                  <a:pt x="717" y="261"/>
                </a:lnTo>
                <a:lnTo>
                  <a:pt x="717" y="257"/>
                </a:lnTo>
              </a:path>
            </a:pathLst>
          </a:custGeom>
          <a:solidFill>
            <a:schemeClr val="accent5"/>
          </a:solidFill>
          <a:ln w="12700" cap="rnd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4825" name="Freeform 7"/>
          <p:cNvSpPr>
            <a:spLocks/>
          </p:cNvSpPr>
          <p:nvPr/>
        </p:nvSpPr>
        <p:spPr bwMode="auto">
          <a:xfrm>
            <a:off x="3505200" y="2743200"/>
            <a:ext cx="2362200" cy="1295400"/>
          </a:xfrm>
          <a:custGeom>
            <a:avLst/>
            <a:gdLst>
              <a:gd name="T0" fmla="*/ 0 w 600"/>
              <a:gd name="T1" fmla="*/ 2147483647 h 576"/>
              <a:gd name="T2" fmla="*/ 2147483647 w 600"/>
              <a:gd name="T3" fmla="*/ 2147483647 h 576"/>
              <a:gd name="T4" fmla="*/ 2147483647 w 600"/>
              <a:gd name="T5" fmla="*/ 2147483647 h 576"/>
              <a:gd name="T6" fmla="*/ 2147483647 w 600"/>
              <a:gd name="T7" fmla="*/ 2147483647 h 576"/>
              <a:gd name="T8" fmla="*/ 2147483647 w 600"/>
              <a:gd name="T9" fmla="*/ 2147483647 h 576"/>
              <a:gd name="T10" fmla="*/ 2147483647 w 600"/>
              <a:gd name="T11" fmla="*/ 2147483647 h 576"/>
              <a:gd name="T12" fmla="*/ 2147483647 w 600"/>
              <a:gd name="T13" fmla="*/ 2147483647 h 576"/>
              <a:gd name="T14" fmla="*/ 2147483647 w 600"/>
              <a:gd name="T15" fmla="*/ 2147483647 h 576"/>
              <a:gd name="T16" fmla="*/ 2147483647 w 600"/>
              <a:gd name="T17" fmla="*/ 2147483647 h 576"/>
              <a:gd name="T18" fmla="*/ 2147483647 w 600"/>
              <a:gd name="T19" fmla="*/ 2147483647 h 576"/>
              <a:gd name="T20" fmla="*/ 2147483647 w 600"/>
              <a:gd name="T21" fmla="*/ 2147483647 h 576"/>
              <a:gd name="T22" fmla="*/ 2147483647 w 600"/>
              <a:gd name="T23" fmla="*/ 2147483647 h 576"/>
              <a:gd name="T24" fmla="*/ 2147483647 w 600"/>
              <a:gd name="T25" fmla="*/ 2147483647 h 576"/>
              <a:gd name="T26" fmla="*/ 2147483647 w 600"/>
              <a:gd name="T27" fmla="*/ 2147483647 h 576"/>
              <a:gd name="T28" fmla="*/ 2147483647 w 600"/>
              <a:gd name="T29" fmla="*/ 2147483647 h 576"/>
              <a:gd name="T30" fmla="*/ 2147483647 w 600"/>
              <a:gd name="T31" fmla="*/ 0 h 57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600"/>
              <a:gd name="T49" fmla="*/ 0 h 576"/>
              <a:gd name="T50" fmla="*/ 600 w 600"/>
              <a:gd name="T51" fmla="*/ 576 h 57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600" h="576">
                <a:moveTo>
                  <a:pt x="0" y="575"/>
                </a:moveTo>
                <a:lnTo>
                  <a:pt x="63" y="570"/>
                </a:lnTo>
                <a:lnTo>
                  <a:pt x="95" y="562"/>
                </a:lnTo>
                <a:lnTo>
                  <a:pt x="127" y="553"/>
                </a:lnTo>
                <a:lnTo>
                  <a:pt x="158" y="540"/>
                </a:lnTo>
                <a:lnTo>
                  <a:pt x="190" y="521"/>
                </a:lnTo>
                <a:lnTo>
                  <a:pt x="222" y="498"/>
                </a:lnTo>
                <a:lnTo>
                  <a:pt x="284" y="432"/>
                </a:lnTo>
                <a:lnTo>
                  <a:pt x="347" y="338"/>
                </a:lnTo>
                <a:lnTo>
                  <a:pt x="410" y="224"/>
                </a:lnTo>
                <a:lnTo>
                  <a:pt x="441" y="167"/>
                </a:lnTo>
                <a:lnTo>
                  <a:pt x="473" y="114"/>
                </a:lnTo>
                <a:lnTo>
                  <a:pt x="505" y="67"/>
                </a:lnTo>
                <a:lnTo>
                  <a:pt x="535" y="31"/>
                </a:lnTo>
                <a:lnTo>
                  <a:pt x="567" y="8"/>
                </a:lnTo>
                <a:lnTo>
                  <a:pt x="599" y="0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34826" name="Freeform 8"/>
          <p:cNvSpPr>
            <a:spLocks/>
          </p:cNvSpPr>
          <p:nvPr/>
        </p:nvSpPr>
        <p:spPr bwMode="auto">
          <a:xfrm>
            <a:off x="5867400" y="2743200"/>
            <a:ext cx="2209800" cy="1295400"/>
          </a:xfrm>
          <a:custGeom>
            <a:avLst/>
            <a:gdLst>
              <a:gd name="T0" fmla="*/ 2147483647 w 576"/>
              <a:gd name="T1" fmla="*/ 2147483647 h 576"/>
              <a:gd name="T2" fmla="*/ 2147483647 w 576"/>
              <a:gd name="T3" fmla="*/ 2147483647 h 576"/>
              <a:gd name="T4" fmla="*/ 2147483647 w 576"/>
              <a:gd name="T5" fmla="*/ 2147483647 h 576"/>
              <a:gd name="T6" fmla="*/ 2147483647 w 576"/>
              <a:gd name="T7" fmla="*/ 2147483647 h 576"/>
              <a:gd name="T8" fmla="*/ 2147483647 w 576"/>
              <a:gd name="T9" fmla="*/ 2147483647 h 576"/>
              <a:gd name="T10" fmla="*/ 2147483647 w 576"/>
              <a:gd name="T11" fmla="*/ 2147483647 h 576"/>
              <a:gd name="T12" fmla="*/ 2147483647 w 576"/>
              <a:gd name="T13" fmla="*/ 2147483647 h 576"/>
              <a:gd name="T14" fmla="*/ 2147483647 w 576"/>
              <a:gd name="T15" fmla="*/ 2147483647 h 576"/>
              <a:gd name="T16" fmla="*/ 2147483647 w 576"/>
              <a:gd name="T17" fmla="*/ 2147483647 h 576"/>
              <a:gd name="T18" fmla="*/ 2147483647 w 576"/>
              <a:gd name="T19" fmla="*/ 2147483647 h 576"/>
              <a:gd name="T20" fmla="*/ 2147483647 w 576"/>
              <a:gd name="T21" fmla="*/ 2147483647 h 576"/>
              <a:gd name="T22" fmla="*/ 2147483647 w 576"/>
              <a:gd name="T23" fmla="*/ 2147483647 h 576"/>
              <a:gd name="T24" fmla="*/ 2147483647 w 576"/>
              <a:gd name="T25" fmla="*/ 2147483647 h 576"/>
              <a:gd name="T26" fmla="*/ 2147483647 w 576"/>
              <a:gd name="T27" fmla="*/ 2147483647 h 576"/>
              <a:gd name="T28" fmla="*/ 2147483647 w 576"/>
              <a:gd name="T29" fmla="*/ 2147483647 h 576"/>
              <a:gd name="T30" fmla="*/ 0 w 576"/>
              <a:gd name="T31" fmla="*/ 0 h 57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576"/>
              <a:gd name="T49" fmla="*/ 0 h 576"/>
              <a:gd name="T50" fmla="*/ 576 w 576"/>
              <a:gd name="T51" fmla="*/ 576 h 57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576" h="576">
                <a:moveTo>
                  <a:pt x="575" y="575"/>
                </a:moveTo>
                <a:lnTo>
                  <a:pt x="515" y="570"/>
                </a:lnTo>
                <a:lnTo>
                  <a:pt x="484" y="562"/>
                </a:lnTo>
                <a:lnTo>
                  <a:pt x="455" y="553"/>
                </a:lnTo>
                <a:lnTo>
                  <a:pt x="424" y="540"/>
                </a:lnTo>
                <a:lnTo>
                  <a:pt x="393" y="521"/>
                </a:lnTo>
                <a:lnTo>
                  <a:pt x="364" y="498"/>
                </a:lnTo>
                <a:lnTo>
                  <a:pt x="303" y="432"/>
                </a:lnTo>
                <a:lnTo>
                  <a:pt x="242" y="338"/>
                </a:lnTo>
                <a:lnTo>
                  <a:pt x="182" y="224"/>
                </a:lnTo>
                <a:lnTo>
                  <a:pt x="151" y="167"/>
                </a:lnTo>
                <a:lnTo>
                  <a:pt x="120" y="114"/>
                </a:lnTo>
                <a:lnTo>
                  <a:pt x="91" y="67"/>
                </a:lnTo>
                <a:lnTo>
                  <a:pt x="60" y="31"/>
                </a:lnTo>
                <a:lnTo>
                  <a:pt x="30" y="8"/>
                </a:lnTo>
                <a:lnTo>
                  <a:pt x="0" y="0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34827" name="Line 9"/>
          <p:cNvSpPr>
            <a:spLocks noChangeShapeType="1"/>
          </p:cNvSpPr>
          <p:nvPr/>
        </p:nvSpPr>
        <p:spPr bwMode="auto">
          <a:xfrm>
            <a:off x="3276600" y="4114800"/>
            <a:ext cx="5105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4828" name="Line 10"/>
          <p:cNvSpPr>
            <a:spLocks noChangeShapeType="1"/>
          </p:cNvSpPr>
          <p:nvPr/>
        </p:nvSpPr>
        <p:spPr bwMode="auto">
          <a:xfrm flipH="1">
            <a:off x="7467600" y="3505200"/>
            <a:ext cx="45720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4829" name="Rectangle 11"/>
          <p:cNvSpPr>
            <a:spLocks noChangeArrowheads="1"/>
          </p:cNvSpPr>
          <p:nvPr/>
        </p:nvSpPr>
        <p:spPr bwMode="auto">
          <a:xfrm flipH="1">
            <a:off x="7848600" y="3124200"/>
            <a:ext cx="1775791" cy="520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800" b="1" dirty="0">
                <a:latin typeface="+mn-lt"/>
                <a:ea typeface="Verdana" pitchFamily="34" charset="0"/>
                <a:cs typeface="Verdana" pitchFamily="34" charset="0"/>
                <a:sym typeface="Symbol" panose="05050102010706020507" pitchFamily="18" charset="2"/>
              </a:rPr>
              <a:t></a:t>
            </a:r>
            <a:r>
              <a:rPr lang="en-US" altLang="en-US" sz="2800" b="1" i="1" dirty="0">
                <a:latin typeface="+mn-lt"/>
                <a:ea typeface="Verdana" pitchFamily="34" charset="0"/>
                <a:cs typeface="Verdana" pitchFamily="34" charset="0"/>
                <a:sym typeface="Symbol" panose="05050102010706020507" pitchFamily="18" charset="2"/>
              </a:rPr>
              <a:t> </a:t>
            </a:r>
            <a:r>
              <a:rPr lang="en-US" altLang="en-US" sz="2800" b="1" dirty="0">
                <a:latin typeface="+mn-lt"/>
                <a:ea typeface="Verdana" pitchFamily="34" charset="0"/>
                <a:cs typeface="Verdana" pitchFamily="34" charset="0"/>
              </a:rPr>
              <a:t>= 0.10</a:t>
            </a:r>
          </a:p>
        </p:txBody>
      </p:sp>
      <p:sp>
        <p:nvSpPr>
          <p:cNvPr id="34830" name="Line 12"/>
          <p:cNvSpPr>
            <a:spLocks noChangeShapeType="1"/>
          </p:cNvSpPr>
          <p:nvPr/>
        </p:nvSpPr>
        <p:spPr bwMode="auto">
          <a:xfrm>
            <a:off x="5867400" y="2743200"/>
            <a:ext cx="0" cy="13716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AU"/>
          </a:p>
        </p:txBody>
      </p:sp>
      <p:sp>
        <p:nvSpPr>
          <p:cNvPr id="34831" name="Line 13"/>
          <p:cNvSpPr>
            <a:spLocks noChangeShapeType="1"/>
          </p:cNvSpPr>
          <p:nvPr/>
        </p:nvSpPr>
        <p:spPr bwMode="auto">
          <a:xfrm>
            <a:off x="7010400" y="4191000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4832" name="Line 14"/>
          <p:cNvSpPr>
            <a:spLocks noChangeShapeType="1"/>
          </p:cNvSpPr>
          <p:nvPr/>
        </p:nvSpPr>
        <p:spPr bwMode="auto">
          <a:xfrm>
            <a:off x="7010400" y="4343400"/>
            <a:ext cx="1600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4833" name="Text Box 15"/>
          <p:cNvSpPr txBox="1">
            <a:spLocks noChangeArrowheads="1"/>
          </p:cNvSpPr>
          <p:nvPr/>
        </p:nvSpPr>
        <p:spPr bwMode="auto">
          <a:xfrm>
            <a:off x="6553200" y="4419601"/>
            <a:ext cx="1066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dirty="0">
                <a:latin typeface="+mn-lt"/>
              </a:rPr>
              <a:t>1.28</a:t>
            </a:r>
            <a:endParaRPr lang="el-GR" altLang="en-US" sz="2400" b="1" dirty="0">
              <a:latin typeface="+mn-lt"/>
            </a:endParaRPr>
          </a:p>
        </p:txBody>
      </p:sp>
      <p:sp>
        <p:nvSpPr>
          <p:cNvPr id="34834" name="Line 16"/>
          <p:cNvSpPr>
            <a:spLocks noChangeShapeType="1"/>
          </p:cNvSpPr>
          <p:nvPr/>
        </p:nvSpPr>
        <p:spPr bwMode="auto">
          <a:xfrm>
            <a:off x="3124200" y="4343400"/>
            <a:ext cx="3886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4835" name="Text Box 17"/>
          <p:cNvSpPr txBox="1">
            <a:spLocks noChangeArrowheads="1"/>
          </p:cNvSpPr>
          <p:nvPr/>
        </p:nvSpPr>
        <p:spPr bwMode="auto">
          <a:xfrm>
            <a:off x="5638800" y="4446876"/>
            <a:ext cx="457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latin typeface="+mn-lt"/>
              </a:rPr>
              <a:t>0</a:t>
            </a:r>
            <a:endParaRPr lang="el-GR" altLang="en-US" sz="2400" baseline="-25000" dirty="0">
              <a:latin typeface="+mn-lt"/>
            </a:endParaRPr>
          </a:p>
        </p:txBody>
      </p:sp>
      <p:sp>
        <p:nvSpPr>
          <p:cNvPr id="34836" name="Line 18"/>
          <p:cNvSpPr>
            <a:spLocks noChangeShapeType="1"/>
          </p:cNvSpPr>
          <p:nvPr/>
        </p:nvSpPr>
        <p:spPr bwMode="auto">
          <a:xfrm flipV="1">
            <a:off x="7010401" y="3694114"/>
            <a:ext cx="9525" cy="420687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23" name="Text Box 21"/>
          <p:cNvSpPr txBox="1">
            <a:spLocks noChangeArrowheads="1"/>
          </p:cNvSpPr>
          <p:nvPr/>
        </p:nvSpPr>
        <p:spPr bwMode="auto">
          <a:xfrm>
            <a:off x="2963864" y="5229226"/>
            <a:ext cx="5991225" cy="1198470"/>
          </a:xfrm>
          <a:prstGeom prst="rect">
            <a:avLst/>
          </a:prstGeom>
          <a:solidFill>
            <a:schemeClr val="accent5"/>
          </a:solidFill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en-US" sz="2400" b="1" dirty="0">
                <a:ea typeface="Verdana" pitchFamily="34" charset="0"/>
                <a:cs typeface="Verdana" pitchFamily="34" charset="0"/>
              </a:rPr>
              <a:t>Do not reject H</a:t>
            </a:r>
            <a:r>
              <a:rPr lang="en-US" sz="2400" b="1" baseline="-25000" dirty="0">
                <a:ea typeface="Verdana" pitchFamily="34" charset="0"/>
                <a:cs typeface="Verdana" pitchFamily="34" charset="0"/>
              </a:rPr>
              <a:t>0</a:t>
            </a:r>
            <a:r>
              <a:rPr lang="en-US" sz="2400" b="1" dirty="0">
                <a:ea typeface="Verdana" pitchFamily="34" charset="0"/>
                <a:cs typeface="Verdana" pitchFamily="34" charset="0"/>
              </a:rPr>
              <a:t> since Z = 0.8 ≤ 1.28</a:t>
            </a:r>
          </a:p>
          <a:p>
            <a:pPr>
              <a:spcAft>
                <a:spcPts val="1200"/>
              </a:spcAft>
              <a:defRPr/>
            </a:pPr>
            <a:r>
              <a:rPr lang="en-US" sz="2400" dirty="0">
                <a:ea typeface="Verdana" panose="020B0604030504040204" pitchFamily="34" charset="0"/>
                <a:cs typeface="Verdana" panose="020B0604030504040204" pitchFamily="34" charset="0"/>
              </a:rPr>
              <a:t>i.e.  there is not sufficient evidence that the</a:t>
            </a:r>
          </a:p>
          <a:p>
            <a:pPr>
              <a:lnSpc>
                <a:spcPct val="20000"/>
              </a:lnSpc>
              <a:spcAft>
                <a:spcPts val="1200"/>
              </a:spcAft>
              <a:defRPr/>
            </a:pPr>
            <a:r>
              <a:rPr lang="en-US" sz="2400" dirty="0">
                <a:ea typeface="Verdana" panose="020B0604030504040204" pitchFamily="34" charset="0"/>
                <a:cs typeface="Verdana" panose="020B0604030504040204" pitchFamily="34" charset="0"/>
              </a:rPr>
              <a:t>       mean bill is over $72</a:t>
            </a:r>
          </a:p>
        </p:txBody>
      </p:sp>
      <p:sp>
        <p:nvSpPr>
          <p:cNvPr id="34838" name="Line 22"/>
          <p:cNvSpPr>
            <a:spLocks noChangeShapeType="1"/>
          </p:cNvSpPr>
          <p:nvPr/>
        </p:nvSpPr>
        <p:spPr bwMode="auto">
          <a:xfrm flipV="1">
            <a:off x="6477000" y="4114800"/>
            <a:ext cx="0" cy="685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25" name="Text Box 23"/>
          <p:cNvSpPr txBox="1">
            <a:spLocks noChangeArrowheads="1"/>
          </p:cNvSpPr>
          <p:nvPr/>
        </p:nvSpPr>
        <p:spPr bwMode="auto">
          <a:xfrm>
            <a:off x="5943600" y="4800601"/>
            <a:ext cx="1143000" cy="461665"/>
          </a:xfrm>
          <a:prstGeom prst="rect">
            <a:avLst/>
          </a:prstGeom>
          <a:solidFill>
            <a:schemeClr val="accent5"/>
          </a:solidFill>
          <a:ln w="1905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1" dirty="0">
                <a:cs typeface="Arial" charset="0"/>
              </a:rPr>
              <a:t>Z = 0.8</a:t>
            </a:r>
            <a:endParaRPr lang="el-GR" sz="2400" b="1" dirty="0">
              <a:cs typeface="Arial" charset="0"/>
            </a:endParaRPr>
          </a:p>
        </p:txBody>
      </p:sp>
      <p:sp>
        <p:nvSpPr>
          <p:cNvPr id="26" name="Text Box 24"/>
          <p:cNvSpPr txBox="1">
            <a:spLocks noChangeArrowheads="1"/>
          </p:cNvSpPr>
          <p:nvPr/>
        </p:nvSpPr>
        <p:spPr>
          <a:xfrm>
            <a:off x="1590676" y="2065786"/>
            <a:ext cx="7567613" cy="671512"/>
          </a:xfrm>
          <a:prstGeom prst="rect">
            <a:avLst/>
          </a:prstGeom>
          <a:noFill/>
        </p:spPr>
        <p:txBody>
          <a:bodyPr lIns="85342" tIns="42672" rIns="85342" bIns="42672"/>
          <a:lstStyle/>
          <a:p>
            <a:pPr defTabSz="857250">
              <a:spcBef>
                <a:spcPct val="40000"/>
              </a:spcBef>
              <a:spcAft>
                <a:spcPct val="20000"/>
              </a:spcAft>
              <a:buSzPct val="80000"/>
              <a:defRPr/>
            </a:pPr>
            <a:r>
              <a:rPr lang="en-US" sz="2800" kern="0" dirty="0">
                <a:solidFill>
                  <a:srgbClr val="000000"/>
                </a:solidFill>
                <a:ea typeface="Verdana" pitchFamily="34" charset="0"/>
                <a:cs typeface="Verdana" pitchFamily="34" charset="0"/>
              </a:rPr>
              <a:t>Reach a decision and interpret the result</a:t>
            </a: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1590676" y="259365"/>
            <a:ext cx="9071099" cy="90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3600" b="1" dirty="0">
                <a:solidFill>
                  <a:srgbClr val="2E73C6"/>
                </a:solidFill>
              </a:rPr>
              <a:t>Upper-tail Z Test for Mean  (</a:t>
            </a:r>
            <a:r>
              <a:rPr lang="en-US" altLang="en-US" sz="3600" b="1" dirty="0">
                <a:solidFill>
                  <a:srgbClr val="2E73C6"/>
                </a:solidFill>
                <a:sym typeface="Symbol" panose="05050102010706020507" pitchFamily="18" charset="2"/>
              </a:rPr>
              <a:t></a:t>
            </a:r>
            <a:r>
              <a:rPr lang="en-US" altLang="en-US" sz="3600" b="1" dirty="0">
                <a:solidFill>
                  <a:srgbClr val="2E73C6"/>
                </a:solidFill>
              </a:rPr>
              <a:t> Known) </a:t>
            </a:r>
            <a:endParaRPr lang="en-AU" altLang="en-US" sz="2400" b="1" dirty="0">
              <a:solidFill>
                <a:srgbClr val="2E73C6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590676" y="1347804"/>
            <a:ext cx="34392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800" b="1" dirty="0"/>
              <a:t>Example (continued): </a:t>
            </a:r>
            <a:endParaRPr lang="en-AU" dirty="0"/>
          </a:p>
        </p:txBody>
      </p:sp>
      <p:sp>
        <p:nvSpPr>
          <p:cNvPr id="28" name="Curved Down Arrow 27"/>
          <p:cNvSpPr/>
          <p:nvPr/>
        </p:nvSpPr>
        <p:spPr>
          <a:xfrm>
            <a:off x="7866180" y="3741639"/>
            <a:ext cx="870315" cy="24775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1487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1538288" y="109343"/>
            <a:ext cx="9071099" cy="941583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2E73C6"/>
                </a:solidFill>
              </a:rPr>
              <a:t>p-value approach</a:t>
            </a:r>
            <a:endParaRPr lang="en-AU" altLang="en-US" sz="3200" b="1" dirty="0">
              <a:solidFill>
                <a:srgbClr val="2E73C6"/>
              </a:solidFill>
            </a:endParaRPr>
          </a:p>
        </p:txBody>
      </p:sp>
      <p:sp>
        <p:nvSpPr>
          <p:cNvPr id="35846" name="Text Box 3"/>
          <p:cNvSpPr txBox="1">
            <a:spLocks noChangeArrowheads="1"/>
          </p:cNvSpPr>
          <p:nvPr/>
        </p:nvSpPr>
        <p:spPr bwMode="auto">
          <a:xfrm>
            <a:off x="9716717" y="4084835"/>
            <a:ext cx="14774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dirty="0">
                <a:latin typeface="+mn-lt"/>
                <a:ea typeface="Verdana" pitchFamily="34" charset="0"/>
                <a:cs typeface="Verdana" pitchFamily="34" charset="0"/>
              </a:rPr>
              <a:t>Reject H</a:t>
            </a:r>
            <a:r>
              <a:rPr lang="en-US" altLang="en-US" sz="2000" baseline="-25000" dirty="0">
                <a:latin typeface="+mn-lt"/>
                <a:ea typeface="Verdana" pitchFamily="34" charset="0"/>
                <a:cs typeface="Verdana" pitchFamily="34" charset="0"/>
              </a:rPr>
              <a:t>0</a:t>
            </a:r>
          </a:p>
        </p:txBody>
      </p:sp>
      <p:sp>
        <p:nvSpPr>
          <p:cNvPr id="7" name="Freeform 4"/>
          <p:cNvSpPr>
            <a:spLocks/>
          </p:cNvSpPr>
          <p:nvPr/>
        </p:nvSpPr>
        <p:spPr bwMode="auto">
          <a:xfrm>
            <a:off x="8113714" y="3465514"/>
            <a:ext cx="1685925" cy="966787"/>
          </a:xfrm>
          <a:custGeom>
            <a:avLst/>
            <a:gdLst>
              <a:gd name="T0" fmla="*/ 1054 w 1062"/>
              <a:gd name="T1" fmla="*/ 605 h 609"/>
              <a:gd name="T2" fmla="*/ 1062 w 1062"/>
              <a:gd name="T3" fmla="*/ 570 h 609"/>
              <a:gd name="T4" fmla="*/ 658 w 1062"/>
              <a:gd name="T5" fmla="*/ 522 h 609"/>
              <a:gd name="T6" fmla="*/ 430 w 1062"/>
              <a:gd name="T7" fmla="*/ 414 h 609"/>
              <a:gd name="T8" fmla="*/ 266 w 1062"/>
              <a:gd name="T9" fmla="*/ 280 h 609"/>
              <a:gd name="T10" fmla="*/ 4 w 1062"/>
              <a:gd name="T11" fmla="*/ 0 h 609"/>
              <a:gd name="T12" fmla="*/ 0 w 1062"/>
              <a:gd name="T13" fmla="*/ 604 h 609"/>
              <a:gd name="T14" fmla="*/ 1054 w 1062"/>
              <a:gd name="T15" fmla="*/ 609 h 609"/>
              <a:gd name="T16" fmla="*/ 1054 w 1062"/>
              <a:gd name="T17" fmla="*/ 605 h 60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62"/>
              <a:gd name="T28" fmla="*/ 0 h 609"/>
              <a:gd name="T29" fmla="*/ 1062 w 1062"/>
              <a:gd name="T30" fmla="*/ 609 h 609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62" h="609">
                <a:moveTo>
                  <a:pt x="1054" y="605"/>
                </a:moveTo>
                <a:lnTo>
                  <a:pt x="1062" y="570"/>
                </a:lnTo>
                <a:lnTo>
                  <a:pt x="658" y="522"/>
                </a:lnTo>
                <a:lnTo>
                  <a:pt x="430" y="414"/>
                </a:lnTo>
                <a:lnTo>
                  <a:pt x="266" y="280"/>
                </a:lnTo>
                <a:lnTo>
                  <a:pt x="4" y="0"/>
                </a:lnTo>
                <a:lnTo>
                  <a:pt x="0" y="604"/>
                </a:lnTo>
                <a:lnTo>
                  <a:pt x="1054" y="609"/>
                </a:lnTo>
                <a:lnTo>
                  <a:pt x="1054" y="605"/>
                </a:lnTo>
              </a:path>
            </a:pathLst>
          </a:custGeom>
          <a:solidFill>
            <a:schemeClr val="accent5"/>
          </a:solidFill>
          <a:ln w="12700" cap="rnd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pPr>
              <a:defRPr/>
            </a:pPr>
            <a:endParaRPr lang="en-AU">
              <a:cs typeface="Arial" charset="0"/>
            </a:endParaRPr>
          </a:p>
        </p:txBody>
      </p:sp>
      <p:sp>
        <p:nvSpPr>
          <p:cNvPr id="35848" name="Freeform 5"/>
          <p:cNvSpPr>
            <a:spLocks/>
          </p:cNvSpPr>
          <p:nvPr/>
        </p:nvSpPr>
        <p:spPr bwMode="auto">
          <a:xfrm>
            <a:off x="5080000" y="3062288"/>
            <a:ext cx="2362200" cy="1295400"/>
          </a:xfrm>
          <a:custGeom>
            <a:avLst/>
            <a:gdLst>
              <a:gd name="T0" fmla="*/ 0 w 600"/>
              <a:gd name="T1" fmla="*/ 2147483647 h 576"/>
              <a:gd name="T2" fmla="*/ 2147483647 w 600"/>
              <a:gd name="T3" fmla="*/ 2147483647 h 576"/>
              <a:gd name="T4" fmla="*/ 2147483647 w 600"/>
              <a:gd name="T5" fmla="*/ 2147483647 h 576"/>
              <a:gd name="T6" fmla="*/ 2147483647 w 600"/>
              <a:gd name="T7" fmla="*/ 2147483647 h 576"/>
              <a:gd name="T8" fmla="*/ 2147483647 w 600"/>
              <a:gd name="T9" fmla="*/ 2147483647 h 576"/>
              <a:gd name="T10" fmla="*/ 2147483647 w 600"/>
              <a:gd name="T11" fmla="*/ 2147483647 h 576"/>
              <a:gd name="T12" fmla="*/ 2147483647 w 600"/>
              <a:gd name="T13" fmla="*/ 2147483647 h 576"/>
              <a:gd name="T14" fmla="*/ 2147483647 w 600"/>
              <a:gd name="T15" fmla="*/ 2147483647 h 576"/>
              <a:gd name="T16" fmla="*/ 2147483647 w 600"/>
              <a:gd name="T17" fmla="*/ 2147483647 h 576"/>
              <a:gd name="T18" fmla="*/ 2147483647 w 600"/>
              <a:gd name="T19" fmla="*/ 2147483647 h 576"/>
              <a:gd name="T20" fmla="*/ 2147483647 w 600"/>
              <a:gd name="T21" fmla="*/ 2147483647 h 576"/>
              <a:gd name="T22" fmla="*/ 2147483647 w 600"/>
              <a:gd name="T23" fmla="*/ 2147483647 h 576"/>
              <a:gd name="T24" fmla="*/ 2147483647 w 600"/>
              <a:gd name="T25" fmla="*/ 2147483647 h 576"/>
              <a:gd name="T26" fmla="*/ 2147483647 w 600"/>
              <a:gd name="T27" fmla="*/ 2147483647 h 576"/>
              <a:gd name="T28" fmla="*/ 2147483647 w 600"/>
              <a:gd name="T29" fmla="*/ 2147483647 h 576"/>
              <a:gd name="T30" fmla="*/ 2147483647 w 600"/>
              <a:gd name="T31" fmla="*/ 0 h 57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600"/>
              <a:gd name="T49" fmla="*/ 0 h 576"/>
              <a:gd name="T50" fmla="*/ 600 w 600"/>
              <a:gd name="T51" fmla="*/ 576 h 57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600" h="576">
                <a:moveTo>
                  <a:pt x="0" y="575"/>
                </a:moveTo>
                <a:lnTo>
                  <a:pt x="63" y="570"/>
                </a:lnTo>
                <a:lnTo>
                  <a:pt x="95" y="562"/>
                </a:lnTo>
                <a:lnTo>
                  <a:pt x="127" y="553"/>
                </a:lnTo>
                <a:lnTo>
                  <a:pt x="158" y="540"/>
                </a:lnTo>
                <a:lnTo>
                  <a:pt x="190" y="521"/>
                </a:lnTo>
                <a:lnTo>
                  <a:pt x="222" y="498"/>
                </a:lnTo>
                <a:lnTo>
                  <a:pt x="284" y="432"/>
                </a:lnTo>
                <a:lnTo>
                  <a:pt x="347" y="338"/>
                </a:lnTo>
                <a:lnTo>
                  <a:pt x="410" y="224"/>
                </a:lnTo>
                <a:lnTo>
                  <a:pt x="441" y="167"/>
                </a:lnTo>
                <a:lnTo>
                  <a:pt x="473" y="114"/>
                </a:lnTo>
                <a:lnTo>
                  <a:pt x="505" y="67"/>
                </a:lnTo>
                <a:lnTo>
                  <a:pt x="535" y="31"/>
                </a:lnTo>
                <a:lnTo>
                  <a:pt x="567" y="8"/>
                </a:lnTo>
                <a:lnTo>
                  <a:pt x="599" y="0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35849" name="Freeform 6"/>
          <p:cNvSpPr>
            <a:spLocks/>
          </p:cNvSpPr>
          <p:nvPr/>
        </p:nvSpPr>
        <p:spPr bwMode="auto">
          <a:xfrm>
            <a:off x="7507288" y="3062288"/>
            <a:ext cx="2209800" cy="1295400"/>
          </a:xfrm>
          <a:custGeom>
            <a:avLst/>
            <a:gdLst>
              <a:gd name="T0" fmla="*/ 2147483647 w 576"/>
              <a:gd name="T1" fmla="*/ 2147483647 h 576"/>
              <a:gd name="T2" fmla="*/ 2147483647 w 576"/>
              <a:gd name="T3" fmla="*/ 2147483647 h 576"/>
              <a:gd name="T4" fmla="*/ 2147483647 w 576"/>
              <a:gd name="T5" fmla="*/ 2147483647 h 576"/>
              <a:gd name="T6" fmla="*/ 2147483647 w 576"/>
              <a:gd name="T7" fmla="*/ 2147483647 h 576"/>
              <a:gd name="T8" fmla="*/ 2147483647 w 576"/>
              <a:gd name="T9" fmla="*/ 2147483647 h 576"/>
              <a:gd name="T10" fmla="*/ 2147483647 w 576"/>
              <a:gd name="T11" fmla="*/ 2147483647 h 576"/>
              <a:gd name="T12" fmla="*/ 2147483647 w 576"/>
              <a:gd name="T13" fmla="*/ 2147483647 h 576"/>
              <a:gd name="T14" fmla="*/ 2147483647 w 576"/>
              <a:gd name="T15" fmla="*/ 2147483647 h 576"/>
              <a:gd name="T16" fmla="*/ 2147483647 w 576"/>
              <a:gd name="T17" fmla="*/ 2147483647 h 576"/>
              <a:gd name="T18" fmla="*/ 2147483647 w 576"/>
              <a:gd name="T19" fmla="*/ 2147483647 h 576"/>
              <a:gd name="T20" fmla="*/ 2147483647 w 576"/>
              <a:gd name="T21" fmla="*/ 2147483647 h 576"/>
              <a:gd name="T22" fmla="*/ 2147483647 w 576"/>
              <a:gd name="T23" fmla="*/ 2147483647 h 576"/>
              <a:gd name="T24" fmla="*/ 2147483647 w 576"/>
              <a:gd name="T25" fmla="*/ 2147483647 h 576"/>
              <a:gd name="T26" fmla="*/ 2147483647 w 576"/>
              <a:gd name="T27" fmla="*/ 2147483647 h 576"/>
              <a:gd name="T28" fmla="*/ 2147483647 w 576"/>
              <a:gd name="T29" fmla="*/ 2147483647 h 576"/>
              <a:gd name="T30" fmla="*/ 0 w 576"/>
              <a:gd name="T31" fmla="*/ 0 h 57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576"/>
              <a:gd name="T49" fmla="*/ 0 h 576"/>
              <a:gd name="T50" fmla="*/ 576 w 576"/>
              <a:gd name="T51" fmla="*/ 576 h 57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576" h="576">
                <a:moveTo>
                  <a:pt x="575" y="575"/>
                </a:moveTo>
                <a:lnTo>
                  <a:pt x="515" y="570"/>
                </a:lnTo>
                <a:lnTo>
                  <a:pt x="484" y="562"/>
                </a:lnTo>
                <a:lnTo>
                  <a:pt x="455" y="553"/>
                </a:lnTo>
                <a:lnTo>
                  <a:pt x="424" y="540"/>
                </a:lnTo>
                <a:lnTo>
                  <a:pt x="393" y="521"/>
                </a:lnTo>
                <a:lnTo>
                  <a:pt x="364" y="498"/>
                </a:lnTo>
                <a:lnTo>
                  <a:pt x="303" y="432"/>
                </a:lnTo>
                <a:lnTo>
                  <a:pt x="242" y="338"/>
                </a:lnTo>
                <a:lnTo>
                  <a:pt x="182" y="224"/>
                </a:lnTo>
                <a:lnTo>
                  <a:pt x="151" y="167"/>
                </a:lnTo>
                <a:lnTo>
                  <a:pt x="120" y="114"/>
                </a:lnTo>
                <a:lnTo>
                  <a:pt x="91" y="67"/>
                </a:lnTo>
                <a:lnTo>
                  <a:pt x="60" y="31"/>
                </a:lnTo>
                <a:lnTo>
                  <a:pt x="30" y="8"/>
                </a:lnTo>
                <a:lnTo>
                  <a:pt x="0" y="0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35850" name="Line 7"/>
          <p:cNvSpPr>
            <a:spLocks noChangeShapeType="1"/>
          </p:cNvSpPr>
          <p:nvPr/>
        </p:nvSpPr>
        <p:spPr bwMode="auto">
          <a:xfrm flipV="1">
            <a:off x="4994276" y="4437063"/>
            <a:ext cx="51482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5851" name="Rectangle 8"/>
          <p:cNvSpPr>
            <a:spLocks noChangeArrowheads="1"/>
          </p:cNvSpPr>
          <p:nvPr/>
        </p:nvSpPr>
        <p:spPr bwMode="auto">
          <a:xfrm flipH="1">
            <a:off x="8607425" y="3519489"/>
            <a:ext cx="1219200" cy="397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000" b="1" dirty="0">
                <a:latin typeface="+mn-lt"/>
                <a:sym typeface="Symbol" panose="05050102010706020507" pitchFamily="18" charset="2"/>
              </a:rPr>
              <a:t></a:t>
            </a:r>
            <a:r>
              <a:rPr lang="en-US" altLang="en-US" sz="2000" b="1" i="1" dirty="0">
                <a:latin typeface="+mn-lt"/>
                <a:sym typeface="Symbol" panose="05050102010706020507" pitchFamily="18" charset="2"/>
              </a:rPr>
              <a:t> </a:t>
            </a:r>
            <a:r>
              <a:rPr lang="en-US" altLang="en-US" sz="2000" b="1" dirty="0">
                <a:latin typeface="+mn-lt"/>
              </a:rPr>
              <a:t>= 0.10</a:t>
            </a:r>
          </a:p>
        </p:txBody>
      </p:sp>
      <p:sp>
        <p:nvSpPr>
          <p:cNvPr id="35852" name="Line 9"/>
          <p:cNvSpPr>
            <a:spLocks noChangeShapeType="1"/>
          </p:cNvSpPr>
          <p:nvPr/>
        </p:nvSpPr>
        <p:spPr bwMode="auto">
          <a:xfrm>
            <a:off x="7507289" y="3062288"/>
            <a:ext cx="1587" cy="13716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AU"/>
          </a:p>
        </p:txBody>
      </p:sp>
      <p:sp>
        <p:nvSpPr>
          <p:cNvPr id="35853" name="Line 10"/>
          <p:cNvSpPr>
            <a:spLocks noChangeShapeType="1"/>
          </p:cNvSpPr>
          <p:nvPr/>
        </p:nvSpPr>
        <p:spPr bwMode="auto">
          <a:xfrm>
            <a:off x="8650288" y="4662489"/>
            <a:ext cx="1600200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5854" name="Text Box 11"/>
          <p:cNvSpPr txBox="1">
            <a:spLocks noChangeArrowheads="1"/>
          </p:cNvSpPr>
          <p:nvPr/>
        </p:nvSpPr>
        <p:spPr bwMode="auto">
          <a:xfrm>
            <a:off x="6384925" y="3943351"/>
            <a:ext cx="16552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dirty="0">
                <a:ea typeface="Verdana" pitchFamily="34" charset="0"/>
                <a:cs typeface="Verdana" pitchFamily="34" charset="0"/>
              </a:rPr>
              <a:t>Do not reject H</a:t>
            </a:r>
            <a:r>
              <a:rPr lang="en-US" altLang="en-US" sz="1400" baseline="-25000" dirty="0">
                <a:ea typeface="Verdana" pitchFamily="34" charset="0"/>
                <a:cs typeface="Verdana" pitchFamily="34" charset="0"/>
              </a:rPr>
              <a:t>0</a:t>
            </a:r>
          </a:p>
        </p:txBody>
      </p:sp>
      <p:sp>
        <p:nvSpPr>
          <p:cNvPr id="35855" name="Text Box 12"/>
          <p:cNvSpPr txBox="1">
            <a:spLocks noChangeArrowheads="1"/>
          </p:cNvSpPr>
          <p:nvPr/>
        </p:nvSpPr>
        <p:spPr bwMode="auto">
          <a:xfrm>
            <a:off x="8193088" y="4738689"/>
            <a:ext cx="10668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>
                <a:latin typeface="Arial" panose="020B0604020202020204" pitchFamily="34" charset="0"/>
              </a:rPr>
              <a:t>1.28</a:t>
            </a:r>
            <a:endParaRPr lang="el-GR" altLang="en-US" sz="2000" b="1">
              <a:latin typeface="Arial" panose="020B0604020202020204" pitchFamily="34" charset="0"/>
            </a:endParaRPr>
          </a:p>
        </p:txBody>
      </p:sp>
      <p:sp>
        <p:nvSpPr>
          <p:cNvPr id="35856" name="Line 13"/>
          <p:cNvSpPr>
            <a:spLocks noChangeShapeType="1"/>
          </p:cNvSpPr>
          <p:nvPr/>
        </p:nvSpPr>
        <p:spPr bwMode="auto">
          <a:xfrm>
            <a:off x="5165725" y="4652964"/>
            <a:ext cx="3500438" cy="95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5857" name="Text Box 14"/>
          <p:cNvSpPr txBox="1">
            <a:spLocks noChangeArrowheads="1"/>
          </p:cNvSpPr>
          <p:nvPr/>
        </p:nvSpPr>
        <p:spPr bwMode="auto">
          <a:xfrm>
            <a:off x="7278688" y="4357688"/>
            <a:ext cx="457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>
                <a:latin typeface="Arial" panose="020B0604020202020204" pitchFamily="34" charset="0"/>
              </a:rPr>
              <a:t>0</a:t>
            </a:r>
            <a:endParaRPr lang="el-GR" altLang="en-US" sz="1800" baseline="-25000">
              <a:latin typeface="Arial" panose="020B0604020202020204" pitchFamily="34" charset="0"/>
            </a:endParaRPr>
          </a:p>
        </p:txBody>
      </p:sp>
      <p:sp>
        <p:nvSpPr>
          <p:cNvPr id="35858" name="Line 15"/>
          <p:cNvSpPr>
            <a:spLocks noChangeShapeType="1"/>
          </p:cNvSpPr>
          <p:nvPr/>
        </p:nvSpPr>
        <p:spPr bwMode="auto">
          <a:xfrm flipV="1">
            <a:off x="8650289" y="3367088"/>
            <a:ext cx="1587" cy="106680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5859" name="Line 16"/>
          <p:cNvSpPr>
            <a:spLocks noChangeShapeType="1"/>
          </p:cNvSpPr>
          <p:nvPr/>
        </p:nvSpPr>
        <p:spPr bwMode="auto">
          <a:xfrm>
            <a:off x="8667751" y="3573464"/>
            <a:ext cx="1547813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5860" name="Text Box 17"/>
          <p:cNvSpPr txBox="1">
            <a:spLocks noChangeArrowheads="1"/>
          </p:cNvSpPr>
          <p:nvPr/>
        </p:nvSpPr>
        <p:spPr bwMode="auto">
          <a:xfrm>
            <a:off x="8451850" y="3214688"/>
            <a:ext cx="152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 dirty="0">
                <a:latin typeface="+mn-lt"/>
              </a:rPr>
              <a:t>Reject H</a:t>
            </a:r>
            <a:r>
              <a:rPr lang="en-US" altLang="en-US" sz="2000" b="1" baseline="-25000" dirty="0">
                <a:latin typeface="+mn-lt"/>
              </a:rPr>
              <a:t>0</a:t>
            </a:r>
          </a:p>
        </p:txBody>
      </p:sp>
      <p:sp>
        <p:nvSpPr>
          <p:cNvPr id="35861" name="Line 18"/>
          <p:cNvSpPr>
            <a:spLocks noChangeShapeType="1"/>
          </p:cNvSpPr>
          <p:nvPr/>
        </p:nvSpPr>
        <p:spPr bwMode="auto">
          <a:xfrm flipV="1">
            <a:off x="8116889" y="4433888"/>
            <a:ext cx="1587" cy="685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5862" name="Text Box 19"/>
          <p:cNvSpPr txBox="1">
            <a:spLocks noChangeArrowheads="1"/>
          </p:cNvSpPr>
          <p:nvPr/>
        </p:nvSpPr>
        <p:spPr bwMode="auto">
          <a:xfrm>
            <a:off x="7727950" y="5119689"/>
            <a:ext cx="1143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 dirty="0">
                <a:latin typeface="Arial" panose="020B0604020202020204" pitchFamily="34" charset="0"/>
              </a:rPr>
              <a:t>Z = 0.8</a:t>
            </a:r>
            <a:endParaRPr lang="el-GR" altLang="en-US" sz="2000" b="1" dirty="0">
              <a:latin typeface="Arial" panose="020B0604020202020204" pitchFamily="34" charset="0"/>
            </a:endParaRPr>
          </a:p>
        </p:txBody>
      </p:sp>
      <p:sp>
        <p:nvSpPr>
          <p:cNvPr id="23" name="Text Box 20"/>
          <p:cNvSpPr txBox="1">
            <a:spLocks noChangeArrowheads="1"/>
          </p:cNvSpPr>
          <p:nvPr/>
        </p:nvSpPr>
        <p:spPr>
          <a:xfrm>
            <a:off x="1593851" y="1341439"/>
            <a:ext cx="8583613" cy="1079499"/>
          </a:xfrm>
          <a:prstGeom prst="rect">
            <a:avLst/>
          </a:prstGeom>
          <a:noFill/>
        </p:spPr>
        <p:txBody>
          <a:bodyPr lIns="85342" tIns="42672" rIns="85342" bIns="42672"/>
          <a:lstStyle/>
          <a:p>
            <a:pPr defTabSz="857250">
              <a:lnSpc>
                <a:spcPct val="90000"/>
              </a:lnSpc>
              <a:spcBef>
                <a:spcPct val="40000"/>
              </a:spcBef>
              <a:spcAft>
                <a:spcPct val="20000"/>
              </a:spcAft>
              <a:buSzPct val="80000"/>
              <a:defRPr/>
            </a:pPr>
            <a:r>
              <a:rPr lang="en-AU" sz="2800" kern="0" dirty="0">
                <a:solidFill>
                  <a:srgbClr val="000000"/>
                </a:solidFill>
                <a:ea typeface="Verdana" pitchFamily="34" charset="0"/>
                <a:cs typeface="Verdana" pitchFamily="34" charset="0"/>
              </a:rPr>
              <a:t>As before we have Z=0.8, so what is P(Z≥0.8) ?</a:t>
            </a:r>
          </a:p>
          <a:p>
            <a:pPr defTabSz="857250">
              <a:lnSpc>
                <a:spcPct val="90000"/>
              </a:lnSpc>
              <a:spcBef>
                <a:spcPct val="40000"/>
              </a:spcBef>
              <a:spcAft>
                <a:spcPct val="20000"/>
              </a:spcAft>
              <a:buSzPct val="80000"/>
              <a:defRPr/>
            </a:pPr>
            <a:r>
              <a:rPr lang="en-AU" sz="2800" dirty="0">
                <a:ea typeface="Verdana" pitchFamily="34" charset="0"/>
                <a:cs typeface="Verdana" pitchFamily="34" charset="0"/>
                <a:sym typeface="Symbol" pitchFamily="18" charset="2"/>
              </a:rPr>
              <a:t>Look at the table =1- 0.78814=0.2119</a:t>
            </a:r>
            <a:endParaRPr lang="el-GR" sz="2800" kern="0" dirty="0">
              <a:solidFill>
                <a:srgbClr val="000000"/>
              </a:solidFill>
              <a:ea typeface="Verdana" pitchFamily="34" charset="0"/>
              <a:cs typeface="Verdana" pitchFamily="34" charset="0"/>
              <a:sym typeface="Symbol" pitchFamily="18" charset="2"/>
            </a:endParaRPr>
          </a:p>
        </p:txBody>
      </p:sp>
      <p:sp>
        <p:nvSpPr>
          <p:cNvPr id="35864" name="Line 22"/>
          <p:cNvSpPr>
            <a:spLocks noChangeShapeType="1"/>
          </p:cNvSpPr>
          <p:nvPr/>
        </p:nvSpPr>
        <p:spPr bwMode="auto">
          <a:xfrm flipV="1">
            <a:off x="8116889" y="2757488"/>
            <a:ext cx="1587" cy="167640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5865" name="Line 23"/>
          <p:cNvSpPr>
            <a:spLocks noChangeShapeType="1"/>
          </p:cNvSpPr>
          <p:nvPr/>
        </p:nvSpPr>
        <p:spPr bwMode="auto">
          <a:xfrm flipV="1">
            <a:off x="8102600" y="2911475"/>
            <a:ext cx="1944688" cy="12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35866" name="Rectangle 24"/>
          <p:cNvSpPr>
            <a:spLocks noChangeArrowheads="1"/>
          </p:cNvSpPr>
          <p:nvPr/>
        </p:nvSpPr>
        <p:spPr bwMode="auto">
          <a:xfrm flipH="1">
            <a:off x="8108950" y="2459038"/>
            <a:ext cx="2286000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b="1" dirty="0">
                <a:latin typeface="+mn-lt"/>
                <a:sym typeface="Symbol" panose="05050102010706020507" pitchFamily="18" charset="2"/>
              </a:rPr>
              <a:t>p-value </a:t>
            </a:r>
            <a:r>
              <a:rPr lang="en-US" altLang="en-US" sz="2400" b="1" dirty="0">
                <a:latin typeface="+mn-lt"/>
              </a:rPr>
              <a:t>= 0.2119</a:t>
            </a:r>
          </a:p>
        </p:txBody>
      </p:sp>
      <p:sp>
        <p:nvSpPr>
          <p:cNvPr id="35867" name="Line 26"/>
          <p:cNvSpPr>
            <a:spLocks noChangeShapeType="1"/>
          </p:cNvSpPr>
          <p:nvPr/>
        </p:nvSpPr>
        <p:spPr bwMode="auto">
          <a:xfrm>
            <a:off x="8650289" y="4510088"/>
            <a:ext cx="1587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29" name="Text Box 27"/>
          <p:cNvSpPr txBox="1">
            <a:spLocks noChangeArrowheads="1"/>
          </p:cNvSpPr>
          <p:nvPr/>
        </p:nvSpPr>
        <p:spPr bwMode="auto">
          <a:xfrm>
            <a:off x="2474913" y="5616576"/>
            <a:ext cx="7561262" cy="523220"/>
          </a:xfrm>
          <a:prstGeom prst="rect">
            <a:avLst/>
          </a:prstGeom>
          <a:solidFill>
            <a:schemeClr val="accent5"/>
          </a:solidFill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800" dirty="0">
                <a:ea typeface="Verdana" pitchFamily="34" charset="0"/>
                <a:cs typeface="Verdana" pitchFamily="34" charset="0"/>
              </a:rPr>
              <a:t>Do not reject H</a:t>
            </a:r>
            <a:r>
              <a:rPr lang="en-US" sz="2800" baseline="-25000" dirty="0">
                <a:ea typeface="Verdana" pitchFamily="34" charset="0"/>
                <a:cs typeface="Verdana" pitchFamily="34" charset="0"/>
              </a:rPr>
              <a:t>0</a:t>
            </a:r>
            <a:r>
              <a:rPr lang="en-US" sz="2800" dirty="0">
                <a:ea typeface="Verdana" pitchFamily="34" charset="0"/>
                <a:cs typeface="Verdana" pitchFamily="34" charset="0"/>
              </a:rPr>
              <a:t> since p-value = 0.2119 &gt; </a:t>
            </a:r>
            <a:r>
              <a:rPr lang="en-US" sz="2800" dirty="0">
                <a:ea typeface="Verdana" pitchFamily="34" charset="0"/>
                <a:cs typeface="Verdana" pitchFamily="34" charset="0"/>
                <a:sym typeface="Symbol" pitchFamily="18" charset="2"/>
              </a:rPr>
              <a:t> = 0.10</a:t>
            </a:r>
            <a:endParaRPr lang="en-US" sz="2800" dirty="0"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Curved Down Arrow 25"/>
          <p:cNvSpPr/>
          <p:nvPr/>
        </p:nvSpPr>
        <p:spPr>
          <a:xfrm rot="20547255">
            <a:off x="9201084" y="3888093"/>
            <a:ext cx="1029957" cy="339725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8799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1847528" y="188640"/>
            <a:ext cx="8761858" cy="737394"/>
          </a:xfrm>
        </p:spPr>
        <p:txBody>
          <a:bodyPr>
            <a:normAutofit/>
          </a:bodyPr>
          <a:lstStyle/>
          <a:p>
            <a:pPr algn="ctr"/>
            <a:r>
              <a:rPr lang="en-AU" altLang="en-US" sz="3600" b="1" dirty="0">
                <a:solidFill>
                  <a:srgbClr val="2E73C6"/>
                </a:solidFill>
              </a:rPr>
              <a:t>Pitfalls and Ethical Considerations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452387" y="926034"/>
            <a:ext cx="11319310" cy="5743326"/>
          </a:xfrm>
        </p:spPr>
        <p:txBody>
          <a:bodyPr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ct val="25000"/>
              </a:spcBef>
            </a:pPr>
            <a:r>
              <a:rPr lang="en-US" altLang="en-US" dirty="0"/>
              <a:t>Use randomly collected data to reduce selection biases or coverage errors</a:t>
            </a:r>
          </a:p>
          <a:p>
            <a:pPr marL="342900" indent="-342900">
              <a:lnSpc>
                <a:spcPct val="100000"/>
              </a:lnSpc>
              <a:spcBef>
                <a:spcPct val="25000"/>
              </a:spcBef>
            </a:pPr>
            <a:r>
              <a:rPr lang="en-US" altLang="en-US" dirty="0"/>
              <a:t>Do not use human subjects without informed consent</a:t>
            </a:r>
          </a:p>
          <a:p>
            <a:pPr marL="342900" indent="-342900">
              <a:lnSpc>
                <a:spcPct val="100000"/>
              </a:lnSpc>
              <a:spcBef>
                <a:spcPct val="25000"/>
              </a:spcBef>
            </a:pPr>
            <a:r>
              <a:rPr lang="en-US" altLang="en-US" dirty="0"/>
              <a:t>Choose the level of significance, </a:t>
            </a:r>
            <a:r>
              <a:rPr lang="el-GR" altLang="en-US" i="1" dirty="0"/>
              <a:t>α</a:t>
            </a:r>
            <a:r>
              <a:rPr lang="en-US" altLang="en-US" dirty="0"/>
              <a:t>,</a:t>
            </a:r>
            <a:r>
              <a:rPr lang="en-US" altLang="en-US" i="1" dirty="0"/>
              <a:t> </a:t>
            </a:r>
            <a:r>
              <a:rPr lang="en-US" altLang="en-US" dirty="0"/>
              <a:t>and the type of test (one-tail or two-tail) before data collection</a:t>
            </a:r>
          </a:p>
          <a:p>
            <a:pPr marL="342900" indent="-342900">
              <a:lnSpc>
                <a:spcPct val="100000"/>
              </a:lnSpc>
              <a:spcBef>
                <a:spcPct val="25000"/>
              </a:spcBef>
            </a:pPr>
            <a:r>
              <a:rPr lang="en-US" altLang="en-US" dirty="0"/>
              <a:t>Do not employ ‘data snooping’ to choose between one-tail and two-tail test, or to determine the level of significance</a:t>
            </a:r>
          </a:p>
          <a:p>
            <a:pPr marL="342900" indent="-342900">
              <a:lnSpc>
                <a:spcPct val="100000"/>
              </a:lnSpc>
              <a:spcBef>
                <a:spcPct val="25000"/>
              </a:spcBef>
            </a:pPr>
            <a:r>
              <a:rPr lang="en-US" altLang="en-US" dirty="0"/>
              <a:t>Do not practice ‘data cleansing’ to hide observations that do not support a stated hypothesis</a:t>
            </a:r>
          </a:p>
          <a:p>
            <a:pPr marL="342900" indent="-342900">
              <a:lnSpc>
                <a:spcPct val="100000"/>
              </a:lnSpc>
              <a:spcBef>
                <a:spcPct val="25000"/>
              </a:spcBef>
            </a:pPr>
            <a:r>
              <a:rPr lang="en-US" altLang="en-US" dirty="0"/>
              <a:t>Report all pertinent findings </a:t>
            </a:r>
          </a:p>
          <a:p>
            <a:pPr marL="342900" indent="-342900">
              <a:lnSpc>
                <a:spcPct val="100000"/>
              </a:lnSpc>
              <a:spcBef>
                <a:spcPct val="25000"/>
              </a:spcBef>
            </a:pPr>
            <a:r>
              <a:rPr lang="en-US" altLang="en-US" dirty="0"/>
              <a:t>Distinguish between statistical significance vs. practical significance</a:t>
            </a:r>
            <a:endParaRPr lang="el-GR" altLang="en-US" dirty="0"/>
          </a:p>
        </p:txBody>
      </p:sp>
    </p:spTree>
    <p:extLst>
      <p:ext uri="{BB962C8B-B14F-4D97-AF65-F5344CB8AC3E}">
        <p14:creationId xmlns:p14="http://schemas.microsoft.com/office/powerpoint/2010/main" val="627677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9620C-7567-46EF-95DF-E9EEEAF99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533"/>
            <a:ext cx="10515600" cy="1584156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2E73C6"/>
                </a:solidFill>
              </a:rPr>
              <a:t>We will now start by looking at relationships  between 2 variables: say X and Y</a:t>
            </a:r>
            <a:endParaRPr lang="en-AU" sz="3600" b="1" dirty="0">
              <a:solidFill>
                <a:srgbClr val="2E73C6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845C35-30CD-4F4F-8577-6CD3C269F9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40000"/>
              </a:spcBef>
              <a:spcAft>
                <a:spcPts val="0"/>
              </a:spcAft>
              <a:defRPr/>
            </a:pPr>
            <a:endParaRPr lang="en-US" dirty="0">
              <a:solidFill>
                <a:schemeClr val="folHlink"/>
              </a:solidFill>
            </a:endParaRPr>
          </a:p>
          <a:p>
            <a:pPr>
              <a:spcBef>
                <a:spcPct val="40000"/>
              </a:spcBef>
              <a:spcAft>
                <a:spcPts val="0"/>
              </a:spcAft>
              <a:defRPr/>
            </a:pPr>
            <a:r>
              <a:rPr lang="en-US" dirty="0"/>
              <a:t>Covariance and correlation between X and Y. </a:t>
            </a:r>
          </a:p>
          <a:p>
            <a:pPr>
              <a:spcBef>
                <a:spcPct val="40000"/>
              </a:spcBef>
              <a:spcAft>
                <a:spcPts val="0"/>
              </a:spcAft>
              <a:defRPr/>
            </a:pPr>
            <a:r>
              <a:rPr lang="en-US" dirty="0"/>
              <a:t>We will then look at covariance within a Finance context.</a:t>
            </a:r>
          </a:p>
        </p:txBody>
      </p:sp>
    </p:spTree>
    <p:extLst>
      <p:ext uri="{BB962C8B-B14F-4D97-AF65-F5344CB8AC3E}">
        <p14:creationId xmlns:p14="http://schemas.microsoft.com/office/powerpoint/2010/main" val="2758342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2475"/>
          </a:xfrm>
        </p:spPr>
        <p:txBody>
          <a:bodyPr>
            <a:normAutofit/>
          </a:bodyPr>
          <a:lstStyle/>
          <a:p>
            <a:pPr algn="ctr"/>
            <a:r>
              <a:rPr lang="en-AU" altLang="en-US" sz="3600" b="1" dirty="0">
                <a:solidFill>
                  <a:srgbClr val="2E73C6"/>
                </a:solidFill>
              </a:rPr>
              <a:t>The Sample Covariance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838200" y="1397000"/>
            <a:ext cx="10515600" cy="4779963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The sample covariance measures the strength of the linear relationship between </a:t>
            </a:r>
            <a:r>
              <a:rPr lang="en-US" altLang="en-US" b="1" dirty="0"/>
              <a:t>two numerical variables</a:t>
            </a:r>
            <a:r>
              <a:rPr lang="en-US" altLang="en-US" dirty="0"/>
              <a:t>:</a:t>
            </a:r>
            <a:r>
              <a:rPr lang="en-US" altLang="en-US" b="1" dirty="0"/>
              <a:t> </a:t>
            </a:r>
            <a:endParaRPr lang="en-US" altLang="en-US" dirty="0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en-US" dirty="0"/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en-US" dirty="0"/>
          </a:p>
          <a:p>
            <a:pPr lvl="1" eaLnBrk="1" hangingPunct="1">
              <a:lnSpc>
                <a:spcPct val="90000"/>
              </a:lnSpc>
              <a:spcBef>
                <a:spcPct val="40000"/>
              </a:spcBef>
              <a:buClr>
                <a:srgbClr val="006600"/>
              </a:buClr>
            </a:pPr>
            <a:endParaRPr lang="en-US" altLang="en-US" sz="2800" dirty="0">
              <a:ea typeface="Verdana" pitchFamily="34" charset="0"/>
              <a:cs typeface="Verdana" pitchFamily="34" charset="0"/>
            </a:endParaRPr>
          </a:p>
          <a:p>
            <a:pPr marL="342900" lvl="1" indent="-342900">
              <a:lnSpc>
                <a:spcPct val="120000"/>
              </a:lnSpc>
            </a:pPr>
            <a:r>
              <a:rPr lang="en-US" altLang="en-US" sz="2800" dirty="0">
                <a:solidFill>
                  <a:srgbClr val="2E73C6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Only concerned with the </a:t>
            </a:r>
            <a:r>
              <a:rPr lang="en-US" altLang="en-US" sz="2800" i="1" dirty="0">
                <a:solidFill>
                  <a:srgbClr val="2E73C6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direction</a:t>
            </a:r>
            <a:r>
              <a:rPr lang="en-US" altLang="en-US" sz="2800" dirty="0">
                <a:solidFill>
                  <a:srgbClr val="2E73C6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of the relationship </a:t>
            </a:r>
          </a:p>
          <a:p>
            <a:pPr marL="342900" lvl="1" indent="-342900">
              <a:lnSpc>
                <a:spcPct val="120000"/>
              </a:lnSpc>
            </a:pPr>
            <a:r>
              <a:rPr lang="en-US" altLang="en-US" sz="2800" dirty="0">
                <a:solidFill>
                  <a:srgbClr val="2E73C6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No causal effect is implied</a:t>
            </a:r>
          </a:p>
          <a:p>
            <a:pPr marL="342900" lvl="1" indent="-342900">
              <a:lnSpc>
                <a:spcPct val="120000"/>
              </a:lnSpc>
            </a:pPr>
            <a:r>
              <a:rPr lang="en-US" altLang="en-US" sz="2800" dirty="0">
                <a:solidFill>
                  <a:srgbClr val="2E73C6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Is affected by units of measurement</a:t>
            </a:r>
          </a:p>
        </p:txBody>
      </p:sp>
      <p:graphicFrame>
        <p:nvGraphicFramePr>
          <p:cNvPr id="5018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5513557"/>
              </p:ext>
            </p:extLst>
          </p:nvPr>
        </p:nvGraphicFramePr>
        <p:xfrm>
          <a:off x="3559175" y="2493963"/>
          <a:ext cx="4508500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9" name="Equation" r:id="rId3" imgW="4508500" imgH="1155700" progId="">
                  <p:embed/>
                </p:oleObj>
              </mc:Choice>
              <mc:Fallback>
                <p:oleObj name="Equation" r:id="rId3" imgW="4508500" imgH="1155700" progId="">
                  <p:embed/>
                  <p:pic>
                    <p:nvPicPr>
                      <p:cNvPr id="50182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9175" y="2493963"/>
                        <a:ext cx="4508500" cy="1155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04074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65292"/>
          </a:xfrm>
        </p:spPr>
        <p:txBody>
          <a:bodyPr>
            <a:normAutofit/>
          </a:bodyPr>
          <a:lstStyle/>
          <a:p>
            <a:pPr algn="ctr"/>
            <a:r>
              <a:rPr lang="en-AU" altLang="en-US" sz="3600" b="1" dirty="0">
                <a:solidFill>
                  <a:srgbClr val="2E73C6"/>
                </a:solidFill>
              </a:rPr>
              <a:t>Correlation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818147" y="1530417"/>
            <a:ext cx="10693670" cy="5069490"/>
          </a:xfrm>
          <a:prstGeom prst="rect">
            <a:avLst/>
          </a:prstGeom>
        </p:spPr>
        <p:txBody>
          <a:bodyPr/>
          <a:lstStyle/>
          <a:p>
            <a:pPr marL="342900" indent="-342900" defTabSz="857250"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800" kern="0" dirty="0">
                <a:ea typeface="Verdana" pitchFamily="34" charset="0"/>
                <a:cs typeface="Verdana" pitchFamily="34" charset="0"/>
              </a:rPr>
              <a:t>Measures the relative </a:t>
            </a:r>
            <a:r>
              <a:rPr lang="en-US" sz="2800" b="1" kern="0" dirty="0">
                <a:ea typeface="Verdana" pitchFamily="34" charset="0"/>
                <a:cs typeface="Verdana" pitchFamily="34" charset="0"/>
              </a:rPr>
              <a:t>strength</a:t>
            </a:r>
            <a:r>
              <a:rPr lang="en-US" sz="2800" kern="0" dirty="0">
                <a:ea typeface="Verdana" pitchFamily="34" charset="0"/>
                <a:cs typeface="Verdana" pitchFamily="34" charset="0"/>
              </a:rPr>
              <a:t> of the linear relationship</a:t>
            </a:r>
          </a:p>
          <a:p>
            <a:pPr marL="342900" indent="-342900" defTabSz="857250"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800" kern="0" dirty="0">
                <a:ea typeface="Verdana" pitchFamily="34" charset="0"/>
                <a:cs typeface="Verdana" pitchFamily="34" charset="0"/>
              </a:rPr>
              <a:t>between two variables</a:t>
            </a:r>
          </a:p>
          <a:p>
            <a:pPr marL="342900" indent="-342900" defTabSz="857250"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endParaRPr lang="en-US" sz="2800" kern="0" dirty="0">
              <a:ea typeface="Verdana" pitchFamily="34" charset="0"/>
              <a:cs typeface="Verdana" pitchFamily="34" charset="0"/>
            </a:endParaRPr>
          </a:p>
          <a:p>
            <a:pPr marL="342900" indent="-342900" defTabSz="857250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endParaRPr lang="en-US" sz="2800" kern="0" dirty="0">
              <a:ea typeface="Verdana" pitchFamily="34" charset="0"/>
              <a:cs typeface="Verdana" pitchFamily="34" charset="0"/>
            </a:endParaRPr>
          </a:p>
          <a:p>
            <a:pPr marL="342900" indent="-342900" defTabSz="857250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endParaRPr lang="en-US" sz="2800" kern="0" dirty="0">
              <a:ea typeface="Verdana" pitchFamily="34" charset="0"/>
              <a:cs typeface="Verdana" pitchFamily="34" charset="0"/>
            </a:endParaRPr>
          </a:p>
          <a:p>
            <a:pPr marL="342900" indent="-342900" defTabSz="857250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800" kern="0" dirty="0">
                <a:ea typeface="Verdana" pitchFamily="34" charset="0"/>
                <a:cs typeface="Verdana" pitchFamily="34" charset="0"/>
              </a:rPr>
              <a:t>     	where:</a:t>
            </a:r>
          </a:p>
        </p:txBody>
      </p:sp>
      <p:graphicFrame>
        <p:nvGraphicFramePr>
          <p:cNvPr id="51206" name="Object 4"/>
          <p:cNvGraphicFramePr>
            <a:graphicFrameLocks noChangeAspect="1"/>
          </p:cNvGraphicFramePr>
          <p:nvPr/>
        </p:nvGraphicFramePr>
        <p:xfrm>
          <a:off x="5157789" y="2420939"/>
          <a:ext cx="2644775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2" name="Equation" r:id="rId3" imgW="927100" imgH="431800" progId="Equation.3">
                  <p:embed/>
                </p:oleObj>
              </mc:Choice>
              <mc:Fallback>
                <p:oleObj name="Equation" r:id="rId3" imgW="927100" imgH="431800" progId="Equation.3">
                  <p:embed/>
                  <p:pic>
                    <p:nvPicPr>
                      <p:cNvPr id="5120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7789" y="2420939"/>
                        <a:ext cx="2644775" cy="1089025"/>
                      </a:xfrm>
                      <a:prstGeom prst="rect">
                        <a:avLst/>
                      </a:prstGeom>
                      <a:solidFill>
                        <a:srgbClr val="FF9999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7" name="Object 5"/>
          <p:cNvGraphicFramePr>
            <a:graphicFrameLocks noChangeAspect="1"/>
          </p:cNvGraphicFramePr>
          <p:nvPr/>
        </p:nvGraphicFramePr>
        <p:xfrm>
          <a:off x="3051175" y="5157788"/>
          <a:ext cx="2497138" cy="1147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3" name="Equation" r:id="rId5" imgW="1244600" imgH="647700" progId="Equation.3">
                  <p:embed/>
                </p:oleObj>
              </mc:Choice>
              <mc:Fallback>
                <p:oleObj name="Equation" r:id="rId5" imgW="1244600" imgH="647700" progId="Equation.3">
                  <p:embed/>
                  <p:pic>
                    <p:nvPicPr>
                      <p:cNvPr id="5120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1175" y="5157788"/>
                        <a:ext cx="2497138" cy="1147762"/>
                      </a:xfrm>
                      <a:prstGeom prst="rect">
                        <a:avLst/>
                      </a:prstGeom>
                      <a:solidFill>
                        <a:srgbClr val="FF9999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8" name="Object 6"/>
          <p:cNvGraphicFramePr>
            <a:graphicFrameLocks noChangeAspect="1"/>
          </p:cNvGraphicFramePr>
          <p:nvPr/>
        </p:nvGraphicFramePr>
        <p:xfrm>
          <a:off x="4340226" y="3716338"/>
          <a:ext cx="3967163" cy="1160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4" name="Equation" r:id="rId7" imgW="1955800" imgH="647700" progId="Equation.3">
                  <p:embed/>
                </p:oleObj>
              </mc:Choice>
              <mc:Fallback>
                <p:oleObj name="Equation" r:id="rId7" imgW="1955800" imgH="647700" progId="Equation.3">
                  <p:embed/>
                  <p:pic>
                    <p:nvPicPr>
                      <p:cNvPr id="5120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0226" y="3716338"/>
                        <a:ext cx="3967163" cy="1160462"/>
                      </a:xfrm>
                      <a:prstGeom prst="rect">
                        <a:avLst/>
                      </a:prstGeom>
                      <a:solidFill>
                        <a:srgbClr val="FF9999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9" name="Object 7"/>
          <p:cNvGraphicFramePr>
            <a:graphicFrameLocks noChangeAspect="1"/>
          </p:cNvGraphicFramePr>
          <p:nvPr/>
        </p:nvGraphicFramePr>
        <p:xfrm>
          <a:off x="5859463" y="5157788"/>
          <a:ext cx="2495550" cy="1147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5" name="Equation" r:id="rId9" imgW="1244600" imgH="647700" progId="Equation.3">
                  <p:embed/>
                </p:oleObj>
              </mc:Choice>
              <mc:Fallback>
                <p:oleObj name="Equation" r:id="rId9" imgW="1244600" imgH="647700" progId="Equation.3">
                  <p:embed/>
                  <p:pic>
                    <p:nvPicPr>
                      <p:cNvPr id="5120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9463" y="5157788"/>
                        <a:ext cx="2495550" cy="1147762"/>
                      </a:xfrm>
                      <a:prstGeom prst="rect">
                        <a:avLst/>
                      </a:prstGeom>
                      <a:solidFill>
                        <a:srgbClr val="FF9999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6020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3600" b="1" dirty="0">
                <a:solidFill>
                  <a:srgbClr val="2E73C6"/>
                </a:solidFill>
              </a:rPr>
              <a:t>Features of Correlation Coefficient, r</a:t>
            </a:r>
            <a:endParaRPr lang="en-AU" altLang="en-US" sz="3600" b="1" dirty="0">
              <a:solidFill>
                <a:srgbClr val="2E73C6"/>
              </a:solidFill>
            </a:endParaRP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en-US" altLang="en-US" dirty="0"/>
              <a:t>Also called </a:t>
            </a:r>
            <a:r>
              <a:rPr lang="en-US" altLang="en-US" i="1" dirty="0" err="1"/>
              <a:t>Standardised</a:t>
            </a:r>
            <a:r>
              <a:rPr lang="en-US" altLang="en-US" i="1" dirty="0"/>
              <a:t> Covariance </a:t>
            </a:r>
            <a:r>
              <a:rPr lang="en-US" altLang="en-US" dirty="0"/>
              <a:t>i.e. invariant to units of measure</a:t>
            </a:r>
          </a:p>
          <a:p>
            <a:pPr>
              <a:lnSpc>
                <a:spcPct val="120000"/>
              </a:lnSpc>
            </a:pPr>
            <a:r>
              <a:rPr lang="en-US" altLang="en-US" dirty="0"/>
              <a:t> Ranges between –1 and 1</a:t>
            </a:r>
          </a:p>
          <a:p>
            <a:pPr>
              <a:lnSpc>
                <a:spcPct val="120000"/>
              </a:lnSpc>
            </a:pPr>
            <a:r>
              <a:rPr lang="en-US" altLang="en-US" dirty="0"/>
              <a:t>The closer to –1, the stronger the negative linear relationship</a:t>
            </a:r>
          </a:p>
          <a:p>
            <a:pPr>
              <a:lnSpc>
                <a:spcPct val="120000"/>
              </a:lnSpc>
            </a:pPr>
            <a:r>
              <a:rPr lang="en-US" altLang="en-US" dirty="0"/>
              <a:t>The closer to 1, the stronger the positive linear relationship</a:t>
            </a:r>
          </a:p>
          <a:p>
            <a:pPr>
              <a:lnSpc>
                <a:spcPct val="120000"/>
              </a:lnSpc>
            </a:pPr>
            <a:r>
              <a:rPr lang="en-US" altLang="en-US" dirty="0"/>
              <a:t>The closer to 0, the weaker the linear relationship</a:t>
            </a:r>
          </a:p>
          <a:p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val="32608738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77002" y="365126"/>
            <a:ext cx="12041204" cy="905410"/>
          </a:xfrm>
        </p:spPr>
        <p:txBody>
          <a:bodyPr>
            <a:noAutofit/>
          </a:bodyPr>
          <a:lstStyle/>
          <a:p>
            <a:pPr algn="ctr"/>
            <a:r>
              <a:rPr lang="en-US" altLang="en-US" sz="3600" b="1" dirty="0">
                <a:solidFill>
                  <a:srgbClr val="2E73C6"/>
                </a:solidFill>
              </a:rPr>
              <a:t>Scatter Plots of Data with </a:t>
            </a:r>
            <a:br>
              <a:rPr lang="en-US" altLang="en-US" sz="3600" b="1" dirty="0">
                <a:solidFill>
                  <a:srgbClr val="2E73C6"/>
                </a:solidFill>
              </a:rPr>
            </a:br>
            <a:r>
              <a:rPr lang="en-US" altLang="en-US" sz="3600" b="1" dirty="0">
                <a:solidFill>
                  <a:srgbClr val="2E73C6"/>
                </a:solidFill>
              </a:rPr>
              <a:t>Various Correlation Coefficients</a:t>
            </a:r>
            <a:endParaRPr lang="en-AU" altLang="en-US" sz="3600" b="1" dirty="0">
              <a:solidFill>
                <a:srgbClr val="2E73C6"/>
              </a:solidFill>
            </a:endParaRPr>
          </a:p>
        </p:txBody>
      </p:sp>
      <p:sp>
        <p:nvSpPr>
          <p:cNvPr id="53253" name="Line 2"/>
          <p:cNvSpPr>
            <a:spLocks noChangeShapeType="1"/>
          </p:cNvSpPr>
          <p:nvPr/>
        </p:nvSpPr>
        <p:spPr bwMode="auto">
          <a:xfrm>
            <a:off x="7870825" y="2547938"/>
            <a:ext cx="2286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53254" name="Line 3"/>
          <p:cNvSpPr>
            <a:spLocks noChangeShapeType="1"/>
          </p:cNvSpPr>
          <p:nvPr/>
        </p:nvSpPr>
        <p:spPr bwMode="auto">
          <a:xfrm>
            <a:off x="7927975" y="5041900"/>
            <a:ext cx="2286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53255" name="Line 5"/>
          <p:cNvSpPr>
            <a:spLocks noChangeShapeType="1"/>
          </p:cNvSpPr>
          <p:nvPr/>
        </p:nvSpPr>
        <p:spPr bwMode="auto">
          <a:xfrm>
            <a:off x="2417764" y="1943100"/>
            <a:ext cx="1587" cy="15192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53256" name="Line 6"/>
          <p:cNvSpPr>
            <a:spLocks noChangeShapeType="1"/>
          </p:cNvSpPr>
          <p:nvPr/>
        </p:nvSpPr>
        <p:spPr bwMode="auto">
          <a:xfrm flipH="1" flipV="1">
            <a:off x="2417764" y="2090739"/>
            <a:ext cx="2574925" cy="873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 rot="7282380" flipH="1">
            <a:off x="4535488" y="2776538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 rot="7282380" flipH="1">
            <a:off x="3773488" y="2471738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 rot="7282380" flipH="1">
            <a:off x="3468688" y="2395538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 rot="7282380" flipH="1">
            <a:off x="2478088" y="2014538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 rot="7282380" flipH="1">
            <a:off x="2859088" y="2166938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 rot="7282380" flipH="1">
            <a:off x="3163888" y="2243138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rot="10800000" vert="eaVert" wrap="none" anchor="ctr"/>
          <a:lstStyle/>
          <a:p>
            <a:pPr eaLnBrk="0" hangingPunct="0">
              <a:defRPr/>
            </a:pPr>
            <a:endParaRPr lang="en-US" sz="240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53263" name="Text Box 13"/>
          <p:cNvSpPr txBox="1">
            <a:spLocks noChangeArrowheads="1"/>
          </p:cNvSpPr>
          <p:nvPr/>
        </p:nvSpPr>
        <p:spPr bwMode="auto">
          <a:xfrm>
            <a:off x="2232025" y="1557338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b="1">
                <a:latin typeface="Arial" panose="020B0604020202020204" pitchFamily="34" charset="0"/>
              </a:rPr>
              <a:t>Y</a:t>
            </a:r>
          </a:p>
        </p:txBody>
      </p:sp>
      <p:sp>
        <p:nvSpPr>
          <p:cNvPr id="53264" name="Line 14"/>
          <p:cNvSpPr>
            <a:spLocks noChangeShapeType="1"/>
          </p:cNvSpPr>
          <p:nvPr/>
        </p:nvSpPr>
        <p:spPr bwMode="auto">
          <a:xfrm>
            <a:off x="2401888" y="3462339"/>
            <a:ext cx="2286000" cy="15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17" name="Oval 15"/>
          <p:cNvSpPr>
            <a:spLocks noChangeArrowheads="1"/>
          </p:cNvSpPr>
          <p:nvPr/>
        </p:nvSpPr>
        <p:spPr bwMode="auto">
          <a:xfrm rot="7282380" flipH="1">
            <a:off x="4154488" y="2624138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53266" name="Text Box 16"/>
          <p:cNvSpPr txBox="1">
            <a:spLocks noChangeArrowheads="1"/>
          </p:cNvSpPr>
          <p:nvPr/>
        </p:nvSpPr>
        <p:spPr bwMode="auto">
          <a:xfrm>
            <a:off x="4664075" y="3233738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b="1">
                <a:latin typeface="Arial" panose="020B0604020202020204" pitchFamily="34" charset="0"/>
              </a:rPr>
              <a:t>X</a:t>
            </a:r>
          </a:p>
        </p:txBody>
      </p:sp>
      <p:sp>
        <p:nvSpPr>
          <p:cNvPr id="53267" name="Line 17"/>
          <p:cNvSpPr>
            <a:spLocks noChangeShapeType="1"/>
          </p:cNvSpPr>
          <p:nvPr/>
        </p:nvSpPr>
        <p:spPr bwMode="auto">
          <a:xfrm>
            <a:off x="5083175" y="1943100"/>
            <a:ext cx="1588" cy="15192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53268" name="Line 18"/>
          <p:cNvSpPr>
            <a:spLocks noChangeShapeType="1"/>
          </p:cNvSpPr>
          <p:nvPr/>
        </p:nvSpPr>
        <p:spPr bwMode="auto">
          <a:xfrm flipH="1" flipV="1">
            <a:off x="5156201" y="2090739"/>
            <a:ext cx="2574925" cy="873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auto">
          <a:xfrm rot="14317620">
            <a:off x="7412038" y="3081338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22" name="Oval 20"/>
          <p:cNvSpPr>
            <a:spLocks noChangeArrowheads="1"/>
          </p:cNvSpPr>
          <p:nvPr/>
        </p:nvSpPr>
        <p:spPr bwMode="auto">
          <a:xfrm rot="14317620">
            <a:off x="7081838" y="2700338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23" name="Oval 21"/>
          <p:cNvSpPr>
            <a:spLocks noChangeArrowheads="1"/>
          </p:cNvSpPr>
          <p:nvPr/>
        </p:nvSpPr>
        <p:spPr bwMode="auto">
          <a:xfrm rot="14317620">
            <a:off x="5300663" y="1709738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24" name="Oval 22"/>
          <p:cNvSpPr>
            <a:spLocks noChangeArrowheads="1"/>
          </p:cNvSpPr>
          <p:nvPr/>
        </p:nvSpPr>
        <p:spPr bwMode="auto">
          <a:xfrm rot="14317620">
            <a:off x="5405438" y="2090738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25" name="Oval 23"/>
          <p:cNvSpPr>
            <a:spLocks noChangeArrowheads="1"/>
          </p:cNvSpPr>
          <p:nvPr/>
        </p:nvSpPr>
        <p:spPr bwMode="auto">
          <a:xfrm rot="14317620">
            <a:off x="6777038" y="2928938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26" name="Oval 24"/>
          <p:cNvSpPr>
            <a:spLocks noChangeArrowheads="1"/>
          </p:cNvSpPr>
          <p:nvPr/>
        </p:nvSpPr>
        <p:spPr bwMode="auto">
          <a:xfrm rot="14317620">
            <a:off x="5402263" y="2395538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27" name="Oval 25"/>
          <p:cNvSpPr>
            <a:spLocks noChangeArrowheads="1"/>
          </p:cNvSpPr>
          <p:nvPr/>
        </p:nvSpPr>
        <p:spPr bwMode="auto">
          <a:xfrm rot="14317620">
            <a:off x="6396038" y="2700338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28" name="Oval 26"/>
          <p:cNvSpPr>
            <a:spLocks noChangeArrowheads="1"/>
          </p:cNvSpPr>
          <p:nvPr/>
        </p:nvSpPr>
        <p:spPr bwMode="auto">
          <a:xfrm rot="14317620">
            <a:off x="5862638" y="2090738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29" name="Oval 27"/>
          <p:cNvSpPr>
            <a:spLocks noChangeArrowheads="1"/>
          </p:cNvSpPr>
          <p:nvPr/>
        </p:nvSpPr>
        <p:spPr bwMode="auto">
          <a:xfrm rot="14317620">
            <a:off x="6091238" y="1938338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30" name="Oval 28"/>
          <p:cNvSpPr>
            <a:spLocks noChangeArrowheads="1"/>
          </p:cNvSpPr>
          <p:nvPr/>
        </p:nvSpPr>
        <p:spPr bwMode="auto">
          <a:xfrm rot="14317620">
            <a:off x="6929438" y="2471738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31" name="Oval 29"/>
          <p:cNvSpPr>
            <a:spLocks noChangeArrowheads="1"/>
          </p:cNvSpPr>
          <p:nvPr/>
        </p:nvSpPr>
        <p:spPr bwMode="auto">
          <a:xfrm rot="14317620">
            <a:off x="5481638" y="2395538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32" name="Oval 30"/>
          <p:cNvSpPr>
            <a:spLocks noChangeArrowheads="1"/>
          </p:cNvSpPr>
          <p:nvPr/>
        </p:nvSpPr>
        <p:spPr bwMode="auto">
          <a:xfrm rot="14317620">
            <a:off x="6700838" y="2243138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/>
          <a:p>
            <a:pPr eaLnBrk="0" hangingPunct="0">
              <a:defRPr/>
            </a:pPr>
            <a:endParaRPr lang="en-US" sz="240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33" name="Oval 31"/>
          <p:cNvSpPr>
            <a:spLocks noChangeArrowheads="1"/>
          </p:cNvSpPr>
          <p:nvPr/>
        </p:nvSpPr>
        <p:spPr bwMode="auto">
          <a:xfrm rot="14317620">
            <a:off x="5786438" y="2395538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34" name="Oval 32"/>
          <p:cNvSpPr>
            <a:spLocks noChangeArrowheads="1"/>
          </p:cNvSpPr>
          <p:nvPr/>
        </p:nvSpPr>
        <p:spPr bwMode="auto">
          <a:xfrm rot="14317620">
            <a:off x="6167438" y="2471738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35" name="Oval 33"/>
          <p:cNvSpPr>
            <a:spLocks noChangeArrowheads="1"/>
          </p:cNvSpPr>
          <p:nvPr/>
        </p:nvSpPr>
        <p:spPr bwMode="auto">
          <a:xfrm rot="14317620">
            <a:off x="5938838" y="2700338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53284" name="Text Box 34"/>
          <p:cNvSpPr txBox="1">
            <a:spLocks noChangeArrowheads="1"/>
          </p:cNvSpPr>
          <p:nvPr/>
        </p:nvSpPr>
        <p:spPr bwMode="auto">
          <a:xfrm>
            <a:off x="7659688" y="1531938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b="1">
                <a:latin typeface="Arial" panose="020B0604020202020204" pitchFamily="34" charset="0"/>
              </a:rPr>
              <a:t>Y</a:t>
            </a:r>
          </a:p>
        </p:txBody>
      </p:sp>
      <p:sp>
        <p:nvSpPr>
          <p:cNvPr id="53285" name="Line 35"/>
          <p:cNvSpPr>
            <a:spLocks noChangeShapeType="1"/>
          </p:cNvSpPr>
          <p:nvPr/>
        </p:nvSpPr>
        <p:spPr bwMode="auto">
          <a:xfrm>
            <a:off x="5083175" y="3462338"/>
            <a:ext cx="2286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53286" name="Text Box 36"/>
          <p:cNvSpPr txBox="1">
            <a:spLocks noChangeArrowheads="1"/>
          </p:cNvSpPr>
          <p:nvPr/>
        </p:nvSpPr>
        <p:spPr bwMode="auto">
          <a:xfrm>
            <a:off x="7442200" y="3233738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b="1">
                <a:latin typeface="Arial" panose="020B0604020202020204" pitchFamily="34" charset="0"/>
              </a:rPr>
              <a:t>X</a:t>
            </a:r>
          </a:p>
        </p:txBody>
      </p:sp>
      <p:sp>
        <p:nvSpPr>
          <p:cNvPr id="53287" name="Line 37"/>
          <p:cNvSpPr>
            <a:spLocks noChangeShapeType="1"/>
          </p:cNvSpPr>
          <p:nvPr/>
        </p:nvSpPr>
        <p:spPr bwMode="auto">
          <a:xfrm>
            <a:off x="7834313" y="1943100"/>
            <a:ext cx="0" cy="15192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40" name="Oval 38"/>
          <p:cNvSpPr>
            <a:spLocks noChangeArrowheads="1"/>
          </p:cNvSpPr>
          <p:nvPr/>
        </p:nvSpPr>
        <p:spPr bwMode="auto">
          <a:xfrm rot="14317620">
            <a:off x="8123238" y="2776538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41" name="Oval 39"/>
          <p:cNvSpPr>
            <a:spLocks noChangeArrowheads="1"/>
          </p:cNvSpPr>
          <p:nvPr/>
        </p:nvSpPr>
        <p:spPr bwMode="auto">
          <a:xfrm rot="14317620">
            <a:off x="9952038" y="2090738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42" name="Oval 41"/>
          <p:cNvSpPr>
            <a:spLocks noChangeArrowheads="1"/>
          </p:cNvSpPr>
          <p:nvPr/>
        </p:nvSpPr>
        <p:spPr bwMode="auto">
          <a:xfrm rot="14317620">
            <a:off x="9190038" y="2700338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43" name="Oval 42"/>
          <p:cNvSpPr>
            <a:spLocks noChangeArrowheads="1"/>
          </p:cNvSpPr>
          <p:nvPr/>
        </p:nvSpPr>
        <p:spPr bwMode="auto">
          <a:xfrm rot="14317620">
            <a:off x="9266238" y="2090738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44" name="Oval 43"/>
          <p:cNvSpPr>
            <a:spLocks noChangeArrowheads="1"/>
          </p:cNvSpPr>
          <p:nvPr/>
        </p:nvSpPr>
        <p:spPr bwMode="auto">
          <a:xfrm rot="14317620">
            <a:off x="8785225" y="2014538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45" name="Oval 44"/>
          <p:cNvSpPr>
            <a:spLocks noChangeArrowheads="1"/>
          </p:cNvSpPr>
          <p:nvPr/>
        </p:nvSpPr>
        <p:spPr bwMode="auto">
          <a:xfrm rot="14317620">
            <a:off x="7970838" y="2166938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46" name="Oval 45"/>
          <p:cNvSpPr>
            <a:spLocks noChangeArrowheads="1"/>
          </p:cNvSpPr>
          <p:nvPr/>
        </p:nvSpPr>
        <p:spPr bwMode="auto">
          <a:xfrm rot="14317620">
            <a:off x="8275638" y="2319338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47" name="Oval 46"/>
          <p:cNvSpPr>
            <a:spLocks noChangeArrowheads="1"/>
          </p:cNvSpPr>
          <p:nvPr/>
        </p:nvSpPr>
        <p:spPr bwMode="auto">
          <a:xfrm rot="14317620">
            <a:off x="8580438" y="2506663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/>
          <a:p>
            <a:pPr eaLnBrk="0" hangingPunct="0">
              <a:defRPr/>
            </a:pPr>
            <a:endParaRPr lang="en-US" sz="240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48" name="Oval 47"/>
          <p:cNvSpPr>
            <a:spLocks noChangeArrowheads="1"/>
          </p:cNvSpPr>
          <p:nvPr/>
        </p:nvSpPr>
        <p:spPr bwMode="auto">
          <a:xfrm rot="14317620">
            <a:off x="8961438" y="2471738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49" name="Oval 48"/>
          <p:cNvSpPr>
            <a:spLocks noChangeArrowheads="1"/>
          </p:cNvSpPr>
          <p:nvPr/>
        </p:nvSpPr>
        <p:spPr bwMode="auto">
          <a:xfrm rot="14317620">
            <a:off x="8732838" y="2776538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53298" name="Text Box 49"/>
          <p:cNvSpPr txBox="1">
            <a:spLocks noChangeArrowheads="1"/>
          </p:cNvSpPr>
          <p:nvPr/>
        </p:nvSpPr>
        <p:spPr bwMode="auto">
          <a:xfrm>
            <a:off x="4867275" y="1524000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b="1">
                <a:latin typeface="Arial" panose="020B0604020202020204" pitchFamily="34" charset="0"/>
              </a:rPr>
              <a:t>Y</a:t>
            </a:r>
          </a:p>
        </p:txBody>
      </p:sp>
      <p:sp>
        <p:nvSpPr>
          <p:cNvPr id="53299" name="Line 50"/>
          <p:cNvSpPr>
            <a:spLocks noChangeShapeType="1"/>
          </p:cNvSpPr>
          <p:nvPr/>
        </p:nvSpPr>
        <p:spPr bwMode="auto">
          <a:xfrm>
            <a:off x="7818438" y="3462338"/>
            <a:ext cx="2286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52" name="Oval 51"/>
          <p:cNvSpPr>
            <a:spLocks noChangeArrowheads="1"/>
          </p:cNvSpPr>
          <p:nvPr/>
        </p:nvSpPr>
        <p:spPr bwMode="auto">
          <a:xfrm rot="14317620">
            <a:off x="9699625" y="2624138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53301" name="Text Box 52"/>
          <p:cNvSpPr txBox="1">
            <a:spLocks noChangeArrowheads="1"/>
          </p:cNvSpPr>
          <p:nvPr/>
        </p:nvSpPr>
        <p:spPr bwMode="auto">
          <a:xfrm>
            <a:off x="9891713" y="3233738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b="1">
                <a:latin typeface="Arial" panose="020B0604020202020204" pitchFamily="34" charset="0"/>
              </a:rPr>
              <a:t>X</a:t>
            </a:r>
          </a:p>
        </p:txBody>
      </p:sp>
      <p:sp>
        <p:nvSpPr>
          <p:cNvPr id="53302" name="Line 53"/>
          <p:cNvSpPr>
            <a:spLocks noChangeShapeType="1"/>
          </p:cNvSpPr>
          <p:nvPr/>
        </p:nvSpPr>
        <p:spPr bwMode="auto">
          <a:xfrm>
            <a:off x="5191125" y="4467225"/>
            <a:ext cx="0" cy="15192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53303" name="Line 54"/>
          <p:cNvSpPr>
            <a:spLocks noChangeShapeType="1"/>
          </p:cNvSpPr>
          <p:nvPr/>
        </p:nvSpPr>
        <p:spPr bwMode="auto">
          <a:xfrm flipV="1">
            <a:off x="5191126" y="4614864"/>
            <a:ext cx="2574925" cy="873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56" name="Oval 55"/>
          <p:cNvSpPr>
            <a:spLocks noChangeArrowheads="1"/>
          </p:cNvSpPr>
          <p:nvPr/>
        </p:nvSpPr>
        <p:spPr bwMode="auto">
          <a:xfrm rot="14317620">
            <a:off x="5251450" y="5605463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57" name="Oval 56"/>
          <p:cNvSpPr>
            <a:spLocks noChangeArrowheads="1"/>
          </p:cNvSpPr>
          <p:nvPr/>
        </p:nvSpPr>
        <p:spPr bwMode="auto">
          <a:xfrm rot="14317620">
            <a:off x="5480050" y="5300663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58" name="Oval 57"/>
          <p:cNvSpPr>
            <a:spLocks noChangeArrowheads="1"/>
          </p:cNvSpPr>
          <p:nvPr/>
        </p:nvSpPr>
        <p:spPr bwMode="auto">
          <a:xfrm rot="14317620">
            <a:off x="7138988" y="4005263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59" name="Oval 58"/>
          <p:cNvSpPr>
            <a:spLocks noChangeArrowheads="1"/>
          </p:cNvSpPr>
          <p:nvPr/>
        </p:nvSpPr>
        <p:spPr bwMode="auto">
          <a:xfrm rot="14317620">
            <a:off x="7308850" y="4614863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60" name="Oval 59"/>
          <p:cNvSpPr>
            <a:spLocks noChangeArrowheads="1"/>
          </p:cNvSpPr>
          <p:nvPr/>
        </p:nvSpPr>
        <p:spPr bwMode="auto">
          <a:xfrm rot="14317620">
            <a:off x="5767388" y="5605463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61" name="Oval 60"/>
          <p:cNvSpPr>
            <a:spLocks noChangeArrowheads="1"/>
          </p:cNvSpPr>
          <p:nvPr/>
        </p:nvSpPr>
        <p:spPr bwMode="auto">
          <a:xfrm rot="14317620">
            <a:off x="7519988" y="5072063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62" name="Oval 61"/>
          <p:cNvSpPr>
            <a:spLocks noChangeArrowheads="1"/>
          </p:cNvSpPr>
          <p:nvPr/>
        </p:nvSpPr>
        <p:spPr bwMode="auto">
          <a:xfrm rot="14317620">
            <a:off x="6681788" y="5453063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63" name="Oval 62"/>
          <p:cNvSpPr>
            <a:spLocks noChangeArrowheads="1"/>
          </p:cNvSpPr>
          <p:nvPr/>
        </p:nvSpPr>
        <p:spPr bwMode="auto">
          <a:xfrm rot="14317620">
            <a:off x="6757988" y="4310063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64" name="Oval 63"/>
          <p:cNvSpPr>
            <a:spLocks noChangeArrowheads="1"/>
          </p:cNvSpPr>
          <p:nvPr/>
        </p:nvSpPr>
        <p:spPr bwMode="auto">
          <a:xfrm rot="14317620">
            <a:off x="6148388" y="4310063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65" name="Oval 64"/>
          <p:cNvSpPr>
            <a:spLocks noChangeArrowheads="1"/>
          </p:cNvSpPr>
          <p:nvPr/>
        </p:nvSpPr>
        <p:spPr bwMode="auto">
          <a:xfrm rot="14317620">
            <a:off x="5310188" y="4919663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66" name="Oval 65"/>
          <p:cNvSpPr>
            <a:spLocks noChangeArrowheads="1"/>
          </p:cNvSpPr>
          <p:nvPr/>
        </p:nvSpPr>
        <p:spPr bwMode="auto">
          <a:xfrm rot="14317620">
            <a:off x="5538788" y="4462463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67" name="Oval 66"/>
          <p:cNvSpPr>
            <a:spLocks noChangeArrowheads="1"/>
          </p:cNvSpPr>
          <p:nvPr/>
        </p:nvSpPr>
        <p:spPr bwMode="auto">
          <a:xfrm rot="14317620">
            <a:off x="5919788" y="4843463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/>
          <a:p>
            <a:pPr eaLnBrk="0" hangingPunct="0">
              <a:defRPr/>
            </a:pPr>
            <a:endParaRPr lang="en-US" sz="240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68" name="Oval 67"/>
          <p:cNvSpPr>
            <a:spLocks noChangeArrowheads="1"/>
          </p:cNvSpPr>
          <p:nvPr/>
        </p:nvSpPr>
        <p:spPr bwMode="auto">
          <a:xfrm rot="14317620">
            <a:off x="7062788" y="4995863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69" name="Oval 68"/>
          <p:cNvSpPr>
            <a:spLocks noChangeArrowheads="1"/>
          </p:cNvSpPr>
          <p:nvPr/>
        </p:nvSpPr>
        <p:spPr bwMode="auto">
          <a:xfrm rot="14317620">
            <a:off x="6318250" y="4995863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70" name="Oval 69"/>
          <p:cNvSpPr>
            <a:spLocks noChangeArrowheads="1"/>
          </p:cNvSpPr>
          <p:nvPr/>
        </p:nvSpPr>
        <p:spPr bwMode="auto">
          <a:xfrm rot="14317620">
            <a:off x="6300788" y="5681663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53319" name="Text Box 70"/>
          <p:cNvSpPr txBox="1">
            <a:spLocks noChangeArrowheads="1"/>
          </p:cNvSpPr>
          <p:nvPr/>
        </p:nvSpPr>
        <p:spPr bwMode="auto">
          <a:xfrm>
            <a:off x="4994275" y="4076700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b="1">
                <a:latin typeface="Arial" panose="020B0604020202020204" pitchFamily="34" charset="0"/>
              </a:rPr>
              <a:t>Y</a:t>
            </a:r>
          </a:p>
        </p:txBody>
      </p:sp>
      <p:sp>
        <p:nvSpPr>
          <p:cNvPr id="53320" name="Line 71"/>
          <p:cNvSpPr>
            <a:spLocks noChangeShapeType="1"/>
          </p:cNvSpPr>
          <p:nvPr/>
        </p:nvSpPr>
        <p:spPr bwMode="auto">
          <a:xfrm>
            <a:off x="5175250" y="5986463"/>
            <a:ext cx="2286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73" name="Oval 72"/>
          <p:cNvSpPr>
            <a:spLocks noChangeArrowheads="1"/>
          </p:cNvSpPr>
          <p:nvPr/>
        </p:nvSpPr>
        <p:spPr bwMode="auto">
          <a:xfrm rot="14317620">
            <a:off x="7062788" y="5376863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53322" name="Text Box 73"/>
          <p:cNvSpPr txBox="1">
            <a:spLocks noChangeArrowheads="1"/>
          </p:cNvSpPr>
          <p:nvPr/>
        </p:nvSpPr>
        <p:spPr bwMode="auto">
          <a:xfrm>
            <a:off x="7437438" y="5757863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b="1">
                <a:latin typeface="Arial" panose="020B0604020202020204" pitchFamily="34" charset="0"/>
              </a:rPr>
              <a:t>X</a:t>
            </a:r>
          </a:p>
        </p:txBody>
      </p:sp>
      <p:sp>
        <p:nvSpPr>
          <p:cNvPr id="53323" name="Line 74"/>
          <p:cNvSpPr>
            <a:spLocks noChangeShapeType="1"/>
          </p:cNvSpPr>
          <p:nvPr/>
        </p:nvSpPr>
        <p:spPr bwMode="auto">
          <a:xfrm>
            <a:off x="2417763" y="4437064"/>
            <a:ext cx="0" cy="15192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53324" name="Line 75"/>
          <p:cNvSpPr>
            <a:spLocks noChangeShapeType="1"/>
          </p:cNvSpPr>
          <p:nvPr/>
        </p:nvSpPr>
        <p:spPr bwMode="auto">
          <a:xfrm flipV="1">
            <a:off x="2417764" y="4584701"/>
            <a:ext cx="2574925" cy="873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77" name="Oval 76"/>
          <p:cNvSpPr>
            <a:spLocks noChangeArrowheads="1"/>
          </p:cNvSpPr>
          <p:nvPr/>
        </p:nvSpPr>
        <p:spPr bwMode="auto">
          <a:xfrm rot="14317620">
            <a:off x="2478088" y="5270500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78" name="Oval 77"/>
          <p:cNvSpPr>
            <a:spLocks noChangeArrowheads="1"/>
          </p:cNvSpPr>
          <p:nvPr/>
        </p:nvSpPr>
        <p:spPr bwMode="auto">
          <a:xfrm rot="14317620">
            <a:off x="2782888" y="5194300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79" name="Oval 78"/>
          <p:cNvSpPr>
            <a:spLocks noChangeArrowheads="1"/>
          </p:cNvSpPr>
          <p:nvPr/>
        </p:nvSpPr>
        <p:spPr bwMode="auto">
          <a:xfrm rot="14317620">
            <a:off x="4840288" y="4508500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80" name="Oval 79"/>
          <p:cNvSpPr>
            <a:spLocks noChangeArrowheads="1"/>
          </p:cNvSpPr>
          <p:nvPr/>
        </p:nvSpPr>
        <p:spPr bwMode="auto">
          <a:xfrm rot="14317620">
            <a:off x="4459288" y="4584700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81" name="Oval 80"/>
          <p:cNvSpPr>
            <a:spLocks noChangeArrowheads="1"/>
          </p:cNvSpPr>
          <p:nvPr/>
        </p:nvSpPr>
        <p:spPr bwMode="auto">
          <a:xfrm rot="14317620">
            <a:off x="3087688" y="5041900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/>
          <a:p>
            <a:pPr eaLnBrk="0" hangingPunct="0">
              <a:defRPr/>
            </a:pPr>
            <a:endParaRPr lang="en-US" sz="240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82" name="Oval 81"/>
          <p:cNvSpPr>
            <a:spLocks noChangeArrowheads="1"/>
          </p:cNvSpPr>
          <p:nvPr/>
        </p:nvSpPr>
        <p:spPr bwMode="auto">
          <a:xfrm rot="14317620">
            <a:off x="3773488" y="4813300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83" name="Oval 82"/>
          <p:cNvSpPr>
            <a:spLocks noChangeArrowheads="1"/>
          </p:cNvSpPr>
          <p:nvPr/>
        </p:nvSpPr>
        <p:spPr bwMode="auto">
          <a:xfrm rot="14317620">
            <a:off x="3468688" y="4965700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53332" name="Text Box 83"/>
          <p:cNvSpPr txBox="1">
            <a:spLocks noChangeArrowheads="1"/>
          </p:cNvSpPr>
          <p:nvPr/>
        </p:nvSpPr>
        <p:spPr bwMode="auto">
          <a:xfrm>
            <a:off x="2259013" y="4076700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b="1">
                <a:latin typeface="Arial" panose="020B0604020202020204" pitchFamily="34" charset="0"/>
              </a:rPr>
              <a:t>Y</a:t>
            </a:r>
          </a:p>
        </p:txBody>
      </p:sp>
      <p:sp>
        <p:nvSpPr>
          <p:cNvPr id="53333" name="Line 84"/>
          <p:cNvSpPr>
            <a:spLocks noChangeShapeType="1"/>
          </p:cNvSpPr>
          <p:nvPr/>
        </p:nvSpPr>
        <p:spPr bwMode="auto">
          <a:xfrm>
            <a:off x="2401888" y="5956300"/>
            <a:ext cx="2286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86" name="Oval 85"/>
          <p:cNvSpPr>
            <a:spLocks noChangeArrowheads="1"/>
          </p:cNvSpPr>
          <p:nvPr/>
        </p:nvSpPr>
        <p:spPr bwMode="auto">
          <a:xfrm rot="14317620">
            <a:off x="4154488" y="4737100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53335" name="Text Box 86"/>
          <p:cNvSpPr txBox="1">
            <a:spLocks noChangeArrowheads="1"/>
          </p:cNvSpPr>
          <p:nvPr/>
        </p:nvSpPr>
        <p:spPr bwMode="auto">
          <a:xfrm>
            <a:off x="4664075" y="5727700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b="1">
                <a:latin typeface="Arial" panose="020B0604020202020204" pitchFamily="34" charset="0"/>
              </a:rPr>
              <a:t>X</a:t>
            </a:r>
          </a:p>
        </p:txBody>
      </p:sp>
      <p:sp>
        <p:nvSpPr>
          <p:cNvPr id="88" name="Text Box 87"/>
          <p:cNvSpPr txBox="1">
            <a:spLocks noChangeArrowheads="1"/>
          </p:cNvSpPr>
          <p:nvPr/>
        </p:nvSpPr>
        <p:spPr bwMode="auto">
          <a:xfrm>
            <a:off x="3071814" y="3573463"/>
            <a:ext cx="987425" cy="523220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2800" dirty="0">
                <a:cs typeface="Arial" charset="0"/>
              </a:rPr>
              <a:t>r = -1</a:t>
            </a:r>
          </a:p>
        </p:txBody>
      </p:sp>
      <p:sp>
        <p:nvSpPr>
          <p:cNvPr id="89" name="Text Box 88"/>
          <p:cNvSpPr txBox="1">
            <a:spLocks noChangeArrowheads="1"/>
          </p:cNvSpPr>
          <p:nvPr/>
        </p:nvSpPr>
        <p:spPr bwMode="auto">
          <a:xfrm>
            <a:off x="5859464" y="3548063"/>
            <a:ext cx="1220206" cy="523220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800" dirty="0">
                <a:cs typeface="Arial" charset="0"/>
              </a:rPr>
              <a:t>r = -0.6</a:t>
            </a:r>
          </a:p>
        </p:txBody>
      </p:sp>
      <p:sp>
        <p:nvSpPr>
          <p:cNvPr id="90" name="Text Box 89"/>
          <p:cNvSpPr txBox="1">
            <a:spLocks noChangeArrowheads="1"/>
          </p:cNvSpPr>
          <p:nvPr/>
        </p:nvSpPr>
        <p:spPr bwMode="auto">
          <a:xfrm>
            <a:off x="8739189" y="3548063"/>
            <a:ext cx="835485" cy="523220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800" dirty="0">
                <a:cs typeface="Arial" charset="0"/>
              </a:rPr>
              <a:t>r = 0</a:t>
            </a:r>
          </a:p>
        </p:txBody>
      </p:sp>
      <p:sp>
        <p:nvSpPr>
          <p:cNvPr id="91" name="Text Box 90"/>
          <p:cNvSpPr txBox="1">
            <a:spLocks noChangeArrowheads="1"/>
          </p:cNvSpPr>
          <p:nvPr/>
        </p:nvSpPr>
        <p:spPr bwMode="auto">
          <a:xfrm>
            <a:off x="5930901" y="6021388"/>
            <a:ext cx="1289135" cy="523220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800" dirty="0">
                <a:cs typeface="Arial" charset="0"/>
              </a:rPr>
              <a:t>r = +0.3</a:t>
            </a:r>
          </a:p>
        </p:txBody>
      </p:sp>
      <p:sp>
        <p:nvSpPr>
          <p:cNvPr id="92" name="Text Box 91"/>
          <p:cNvSpPr txBox="1">
            <a:spLocks noChangeArrowheads="1"/>
          </p:cNvSpPr>
          <p:nvPr/>
        </p:nvSpPr>
        <p:spPr bwMode="auto">
          <a:xfrm>
            <a:off x="3051175" y="6021388"/>
            <a:ext cx="1015021" cy="523220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800" dirty="0">
                <a:cs typeface="Arial" charset="0"/>
              </a:rPr>
              <a:t>r = +1</a:t>
            </a:r>
          </a:p>
        </p:txBody>
      </p:sp>
      <p:sp>
        <p:nvSpPr>
          <p:cNvPr id="53341" name="Line 92"/>
          <p:cNvSpPr>
            <a:spLocks noChangeShapeType="1"/>
          </p:cNvSpPr>
          <p:nvPr/>
        </p:nvSpPr>
        <p:spPr bwMode="auto">
          <a:xfrm>
            <a:off x="7891463" y="4437064"/>
            <a:ext cx="0" cy="15192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94" name="Oval 93"/>
          <p:cNvSpPr>
            <a:spLocks noChangeArrowheads="1"/>
          </p:cNvSpPr>
          <p:nvPr/>
        </p:nvSpPr>
        <p:spPr bwMode="auto">
          <a:xfrm rot="14317620">
            <a:off x="9891713" y="4965700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95" name="Oval 94"/>
          <p:cNvSpPr>
            <a:spLocks noChangeArrowheads="1"/>
          </p:cNvSpPr>
          <p:nvPr/>
        </p:nvSpPr>
        <p:spPr bwMode="auto">
          <a:xfrm rot="14317620">
            <a:off x="9534525" y="4965700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96" name="Oval 95"/>
          <p:cNvSpPr>
            <a:spLocks noChangeArrowheads="1"/>
          </p:cNvSpPr>
          <p:nvPr/>
        </p:nvSpPr>
        <p:spPr bwMode="auto">
          <a:xfrm rot="14317620">
            <a:off x="8086725" y="4965700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97" name="Oval 96"/>
          <p:cNvSpPr>
            <a:spLocks noChangeArrowheads="1"/>
          </p:cNvSpPr>
          <p:nvPr/>
        </p:nvSpPr>
        <p:spPr bwMode="auto">
          <a:xfrm rot="14317620">
            <a:off x="8391525" y="4965700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98" name="Oval 97"/>
          <p:cNvSpPr>
            <a:spLocks noChangeArrowheads="1"/>
          </p:cNvSpPr>
          <p:nvPr/>
        </p:nvSpPr>
        <p:spPr bwMode="auto">
          <a:xfrm rot="14317620">
            <a:off x="8696325" y="4965700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/>
          <a:p>
            <a:pPr eaLnBrk="0" hangingPunct="0">
              <a:defRPr/>
            </a:pPr>
            <a:endParaRPr lang="en-US" sz="240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sp>
        <p:nvSpPr>
          <p:cNvPr id="99" name="Oval 98"/>
          <p:cNvSpPr>
            <a:spLocks noChangeArrowheads="1"/>
          </p:cNvSpPr>
          <p:nvPr/>
        </p:nvSpPr>
        <p:spPr bwMode="auto">
          <a:xfrm rot="14317620">
            <a:off x="9018588" y="4965700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53348" name="Text Box 99"/>
          <p:cNvSpPr txBox="1">
            <a:spLocks noChangeArrowheads="1"/>
          </p:cNvSpPr>
          <p:nvPr/>
        </p:nvSpPr>
        <p:spPr bwMode="auto">
          <a:xfrm>
            <a:off x="7704138" y="4051300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b="1">
                <a:latin typeface="Arial" panose="020B0604020202020204" pitchFamily="34" charset="0"/>
              </a:rPr>
              <a:t>Y</a:t>
            </a:r>
          </a:p>
        </p:txBody>
      </p:sp>
      <p:sp>
        <p:nvSpPr>
          <p:cNvPr id="53349" name="Line 100"/>
          <p:cNvSpPr>
            <a:spLocks noChangeShapeType="1"/>
          </p:cNvSpPr>
          <p:nvPr/>
        </p:nvSpPr>
        <p:spPr bwMode="auto">
          <a:xfrm>
            <a:off x="7875588" y="5956300"/>
            <a:ext cx="2286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53350" name="Text Box 101"/>
          <p:cNvSpPr txBox="1">
            <a:spLocks noChangeArrowheads="1"/>
          </p:cNvSpPr>
          <p:nvPr/>
        </p:nvSpPr>
        <p:spPr bwMode="auto">
          <a:xfrm>
            <a:off x="9963150" y="5727700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b="1">
                <a:latin typeface="Arial" panose="020B0604020202020204" pitchFamily="34" charset="0"/>
              </a:rPr>
              <a:t>X</a:t>
            </a:r>
          </a:p>
        </p:txBody>
      </p:sp>
      <p:sp>
        <p:nvSpPr>
          <p:cNvPr id="103" name="Text Box 102"/>
          <p:cNvSpPr txBox="1">
            <a:spLocks noChangeArrowheads="1"/>
          </p:cNvSpPr>
          <p:nvPr/>
        </p:nvSpPr>
        <p:spPr bwMode="auto">
          <a:xfrm>
            <a:off x="8680450" y="6019800"/>
            <a:ext cx="835485" cy="523220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US" sz="2800" dirty="0">
                <a:cs typeface="Arial" charset="0"/>
              </a:rPr>
              <a:t>r = 0</a:t>
            </a:r>
          </a:p>
        </p:txBody>
      </p:sp>
      <p:sp>
        <p:nvSpPr>
          <p:cNvPr id="104" name="Oval 103"/>
          <p:cNvSpPr>
            <a:spLocks noChangeArrowheads="1"/>
          </p:cNvSpPr>
          <p:nvPr/>
        </p:nvSpPr>
        <p:spPr bwMode="auto">
          <a:xfrm rot="14317620">
            <a:off x="6681788" y="4767263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105" name="Oval 104"/>
          <p:cNvSpPr>
            <a:spLocks noChangeArrowheads="1"/>
          </p:cNvSpPr>
          <p:nvPr/>
        </p:nvSpPr>
        <p:spPr bwMode="auto">
          <a:xfrm rot="14317620">
            <a:off x="6072188" y="5376863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106" name="Oval 105"/>
          <p:cNvSpPr>
            <a:spLocks noChangeArrowheads="1"/>
          </p:cNvSpPr>
          <p:nvPr/>
        </p:nvSpPr>
        <p:spPr bwMode="auto">
          <a:xfrm rot="14317620">
            <a:off x="6453188" y="4386263"/>
            <a:ext cx="228600" cy="2286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3994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7389"/>
          </a:xfrm>
        </p:spPr>
        <p:txBody>
          <a:bodyPr>
            <a:normAutofit/>
          </a:bodyPr>
          <a:lstStyle/>
          <a:p>
            <a:pPr algn="ctr"/>
            <a:r>
              <a:rPr lang="en-AU" sz="3600" b="1" dirty="0">
                <a:solidFill>
                  <a:srgbClr val="2E73C6"/>
                </a:solidFill>
                <a:ea typeface="ＭＳ Ｐゴシック" pitchFamily="34" charset="-128"/>
              </a:rPr>
              <a:t>The population Covariance formula</a:t>
            </a:r>
          </a:p>
        </p:txBody>
      </p:sp>
      <p:sp>
        <p:nvSpPr>
          <p:cNvPr id="13315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65466D2A-ADEA-4D55-9009-2FF85D8C2FFD}" type="slidenum">
              <a:rPr lang="en-GB" sz="900">
                <a:solidFill>
                  <a:srgbClr val="4D4D4D"/>
                </a:solidFill>
              </a:rPr>
              <a:pPr eaLnBrk="1" hangingPunct="1"/>
              <a:t>22</a:t>
            </a:fld>
            <a:endParaRPr lang="en-GB" sz="900">
              <a:solidFill>
                <a:srgbClr val="4D4D4D"/>
              </a:solidFill>
            </a:endParaRPr>
          </a:p>
        </p:txBody>
      </p:sp>
      <p:sp>
        <p:nvSpPr>
          <p:cNvPr id="13317" name="Rectangle 3"/>
          <p:cNvSpPr txBox="1">
            <a:spLocks noChangeArrowheads="1"/>
          </p:cNvSpPr>
          <p:nvPr/>
        </p:nvSpPr>
        <p:spPr bwMode="auto">
          <a:xfrm>
            <a:off x="548640" y="1703388"/>
            <a:ext cx="11184556" cy="454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defTabSz="85725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defTabSz="85725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defTabSz="85725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defTabSz="85725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defTabSz="85725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defTabSz="85725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defTabSz="85725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defTabSz="85725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defTabSz="85725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marL="0" indent="0" eaLnBrk="1" hangingPunct="1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SzPct val="80000"/>
            </a:pPr>
            <a:r>
              <a:rPr lang="en-US" sz="2800" dirty="0">
                <a:latin typeface="+mn-lt"/>
              </a:rPr>
              <a:t>The covariance measures the direction of a linear relationship between two variables.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Verdana" pitchFamily="34" charset="0"/>
              <a:buNone/>
            </a:pPr>
            <a:r>
              <a:rPr lang="en-US" sz="2800" b="1" dirty="0">
                <a:latin typeface="+mn-lt"/>
              </a:rPr>
              <a:t>Covariance – definition formula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Verdana" pitchFamily="34" charset="0"/>
              <a:buNone/>
            </a:pPr>
            <a:endParaRPr lang="en-US" sz="2400" dirty="0"/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Verdana" pitchFamily="34" charset="0"/>
              <a:buNone/>
            </a:pPr>
            <a:endParaRPr lang="en-US" sz="2400" dirty="0"/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Verdana" pitchFamily="34" charset="0"/>
              <a:buNone/>
            </a:pPr>
            <a:r>
              <a:rPr lang="en-US" sz="2800" b="1" dirty="0">
                <a:latin typeface="+mn-lt"/>
              </a:rPr>
              <a:t>Covariance – alternative calculation formula</a:t>
            </a:r>
            <a:r>
              <a:rPr lang="en-US" sz="2000" b="1" dirty="0"/>
              <a:t> 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Arial" charset="0"/>
              <a:buNone/>
            </a:pPr>
            <a:endParaRPr lang="en-US" sz="1800" dirty="0"/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Arial" charset="0"/>
              <a:buNone/>
            </a:pPr>
            <a:endParaRPr lang="en-US" sz="1200" dirty="0"/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Arial" charset="0"/>
              <a:buNone/>
            </a:pPr>
            <a:endParaRPr lang="en-US" sz="1200" dirty="0"/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Arial" charset="0"/>
              <a:buNone/>
            </a:pPr>
            <a:endParaRPr lang="en-US" sz="1200" dirty="0"/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Arial" charset="0"/>
              <a:buNone/>
            </a:pPr>
            <a:r>
              <a:rPr lang="en-US" sz="2400" dirty="0">
                <a:latin typeface="+mn-lt"/>
              </a:rPr>
              <a:t>Where:</a:t>
            </a:r>
            <a:r>
              <a:rPr lang="en-US" sz="2400" i="1" baseline="-250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X</a:t>
            </a:r>
            <a:r>
              <a:rPr lang="en-US" sz="2400" baseline="-25000" dirty="0" err="1">
                <a:latin typeface="+mn-lt"/>
              </a:rPr>
              <a:t>i</a:t>
            </a:r>
            <a:r>
              <a:rPr lang="en-US" sz="2400" dirty="0" err="1">
                <a:latin typeface="+mn-lt"/>
              </a:rPr>
              <a:t>Y</a:t>
            </a:r>
            <a:r>
              <a:rPr lang="en-US" sz="2400" baseline="-25000" dirty="0" err="1">
                <a:latin typeface="+mn-lt"/>
              </a:rPr>
              <a:t>i</a:t>
            </a:r>
            <a:r>
              <a:rPr lang="en-US" sz="2400" baseline="-25000" dirty="0">
                <a:latin typeface="+mn-lt"/>
              </a:rPr>
              <a:t>	</a:t>
            </a:r>
            <a:r>
              <a:rPr lang="en-US" sz="2400" dirty="0">
                <a:latin typeface="+mn-lt"/>
              </a:rPr>
              <a:t>= the </a:t>
            </a:r>
            <a:r>
              <a:rPr lang="en-US" sz="2400" dirty="0" err="1">
                <a:latin typeface="+mn-lt"/>
              </a:rPr>
              <a:t>i</a:t>
            </a:r>
            <a:r>
              <a:rPr lang="en-US" sz="2400" baseline="30000" dirty="0" err="1">
                <a:latin typeface="+mn-lt"/>
              </a:rPr>
              <a:t>th</a:t>
            </a:r>
            <a:r>
              <a:rPr lang="en-US" sz="2400" dirty="0">
                <a:latin typeface="+mn-lt"/>
              </a:rPr>
              <a:t> outcome of the discrete random variables X and y respectively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Arial" charset="0"/>
              <a:buNone/>
            </a:pPr>
            <a:r>
              <a:rPr lang="en-US" sz="2400" dirty="0">
                <a:latin typeface="+mn-lt"/>
              </a:rPr>
              <a:t>		 P(</a:t>
            </a:r>
            <a:r>
              <a:rPr lang="en-US" sz="2400" dirty="0" err="1">
                <a:latin typeface="+mn-lt"/>
              </a:rPr>
              <a:t>X</a:t>
            </a:r>
            <a:r>
              <a:rPr lang="en-US" sz="2400" baseline="-25000" dirty="0" err="1">
                <a:latin typeface="+mn-lt"/>
              </a:rPr>
              <a:t>i</a:t>
            </a:r>
            <a:r>
              <a:rPr lang="en-US" sz="2400" dirty="0" err="1">
                <a:latin typeface="+mn-lt"/>
              </a:rPr>
              <a:t>Y</a:t>
            </a:r>
            <a:r>
              <a:rPr lang="en-US" sz="2400" baseline="-25000" dirty="0" err="1">
                <a:latin typeface="+mn-lt"/>
              </a:rPr>
              <a:t>i</a:t>
            </a:r>
            <a:r>
              <a:rPr lang="en-US" sz="2400" dirty="0">
                <a:latin typeface="+mn-lt"/>
              </a:rPr>
              <a:t>) = probability of the </a:t>
            </a:r>
            <a:r>
              <a:rPr lang="en-US" sz="2400" dirty="0" err="1">
                <a:latin typeface="+mn-lt"/>
              </a:rPr>
              <a:t>i</a:t>
            </a:r>
            <a:r>
              <a:rPr lang="en-US" sz="2400" baseline="30000" dirty="0" err="1">
                <a:latin typeface="+mn-lt"/>
              </a:rPr>
              <a:t>th</a:t>
            </a:r>
            <a:r>
              <a:rPr lang="en-US" sz="2400" dirty="0">
                <a:latin typeface="+mn-lt"/>
              </a:rPr>
              <a:t> occurrence of X and Y</a:t>
            </a:r>
          </a:p>
        </p:txBody>
      </p:sp>
      <p:graphicFrame>
        <p:nvGraphicFramePr>
          <p:cNvPr id="1331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6890774"/>
              </p:ext>
            </p:extLst>
          </p:nvPr>
        </p:nvGraphicFramePr>
        <p:xfrm>
          <a:off x="3335923" y="3020427"/>
          <a:ext cx="5175250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0" name="Equation" r:id="rId3" imgW="2590800" imgH="431800" progId="Equation.3">
                  <p:embed/>
                </p:oleObj>
              </mc:Choice>
              <mc:Fallback>
                <p:oleObj name="Equation" r:id="rId3" imgW="2590800" imgH="431800" progId="Equation.3">
                  <p:embed/>
                  <p:pic>
                    <p:nvPicPr>
                      <p:cNvPr id="1331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5923" y="3020427"/>
                        <a:ext cx="5175250" cy="755650"/>
                      </a:xfrm>
                      <a:prstGeom prst="rect">
                        <a:avLst/>
                      </a:prstGeom>
                      <a:solidFill>
                        <a:srgbClr val="FF9999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3178161"/>
              </p:ext>
            </p:extLst>
          </p:nvPr>
        </p:nvGraphicFramePr>
        <p:xfrm>
          <a:off x="3298600" y="4449764"/>
          <a:ext cx="5341938" cy="86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1" name="Equation" r:id="rId5" imgW="2146300" imgH="431800" progId="Equation.3">
                  <p:embed/>
                </p:oleObj>
              </mc:Choice>
              <mc:Fallback>
                <p:oleObj name="Equation" r:id="rId5" imgW="2146300" imgH="431800" progId="Equation.3">
                  <p:embed/>
                  <p:pic>
                    <p:nvPicPr>
                      <p:cNvPr id="13319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8600" y="4449764"/>
                        <a:ext cx="5341938" cy="865187"/>
                      </a:xfrm>
                      <a:prstGeom prst="rect">
                        <a:avLst/>
                      </a:prstGeom>
                      <a:solidFill>
                        <a:srgbClr val="FF9999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6542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292100" y="187325"/>
            <a:ext cx="11684000" cy="678369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2E73C6"/>
                </a:solidFill>
                <a:ea typeface="ＭＳ Ｐゴシック" pitchFamily="34" charset="-128"/>
              </a:rPr>
              <a:t>Example: Computing the Mean, standard deviations and covariance for Investment Returns</a:t>
            </a:r>
            <a:endParaRPr lang="en-AU" sz="2800" b="1" dirty="0">
              <a:solidFill>
                <a:srgbClr val="2E73C6"/>
              </a:solidFill>
              <a:ea typeface="ＭＳ Ｐゴシック" pitchFamily="34" charset="-128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16977" y="967068"/>
            <a:ext cx="8711996" cy="459100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dirty="0"/>
              <a:t>Return per $1,000 for two types of investments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916977" y="3414713"/>
            <a:ext cx="7916862" cy="459100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ea typeface="ＭＳ Ｐゴシック" charset="-128"/>
              </a:rPr>
              <a:t>E(X) = </a:t>
            </a:r>
            <a:r>
              <a:rPr lang="el-GR" sz="2400" dirty="0">
                <a:ea typeface="ＭＳ Ｐゴシック" charset="-128"/>
              </a:rPr>
              <a:t>μ</a:t>
            </a:r>
            <a:r>
              <a:rPr lang="en-US" sz="2400" baseline="-25000" dirty="0">
                <a:ea typeface="ＭＳ Ｐゴシック" charset="-128"/>
              </a:rPr>
              <a:t>X</a:t>
            </a:r>
            <a:r>
              <a:rPr lang="en-US" sz="2400" dirty="0">
                <a:ea typeface="ＭＳ Ｐゴシック" charset="-128"/>
              </a:rPr>
              <a:t> = (-25)(0.2) +(50)(0.5) + (100)(0.3) = 50</a:t>
            </a:r>
            <a:endParaRPr lang="el-GR" sz="2400" dirty="0">
              <a:ea typeface="ＭＳ Ｐゴシック" charset="-128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916977" y="3989388"/>
            <a:ext cx="7916862" cy="459100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2400" dirty="0">
                <a:solidFill>
                  <a:srgbClr val="111111"/>
                </a:solidFill>
                <a:ea typeface="ＭＳ Ｐゴシック" charset="-128"/>
              </a:rPr>
              <a:t>E(Y) = </a:t>
            </a:r>
            <a:r>
              <a:rPr lang="el-GR" sz="2400" dirty="0">
                <a:solidFill>
                  <a:srgbClr val="111111"/>
                </a:solidFill>
                <a:ea typeface="ＭＳ Ｐゴシック" charset="-128"/>
              </a:rPr>
              <a:t>μ</a:t>
            </a:r>
            <a:r>
              <a:rPr lang="en-US" sz="2400" baseline="-25000" dirty="0">
                <a:solidFill>
                  <a:srgbClr val="111111"/>
                </a:solidFill>
                <a:ea typeface="ＭＳ Ｐゴシック" charset="-128"/>
              </a:rPr>
              <a:t>Y</a:t>
            </a:r>
            <a:r>
              <a:rPr lang="en-US" sz="2400" dirty="0">
                <a:solidFill>
                  <a:srgbClr val="111111"/>
                </a:solidFill>
                <a:ea typeface="ＭＳ Ｐゴシック" charset="-128"/>
              </a:rPr>
              <a:t> = (-200)(0.2) +(60)(0.5) + (350)(0.3) = 95</a:t>
            </a:r>
            <a:endParaRPr lang="el-GR" sz="2400" dirty="0">
              <a:solidFill>
                <a:srgbClr val="111111"/>
              </a:solidFill>
              <a:ea typeface="ＭＳ Ｐゴシック" charset="-128"/>
            </a:endParaRPr>
          </a:p>
        </p:txBody>
      </p:sp>
      <p:graphicFrame>
        <p:nvGraphicFramePr>
          <p:cNvPr id="19" name="Object 16">
            <a:extLst>
              <a:ext uri="{FF2B5EF4-FFF2-40B4-BE49-F238E27FC236}">
                <a16:creationId xmlns:a16="http://schemas.microsoft.com/office/drawing/2014/main" id="{070868FA-6CF5-471F-8CA9-0D9F003FC0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7619730"/>
              </p:ext>
            </p:extLst>
          </p:nvPr>
        </p:nvGraphicFramePr>
        <p:xfrm>
          <a:off x="916977" y="6085049"/>
          <a:ext cx="4925023" cy="64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0" name="Equation" r:id="rId3" imgW="2146300" imgH="431800" progId="Equation.3">
                  <p:embed/>
                </p:oleObj>
              </mc:Choice>
              <mc:Fallback>
                <p:oleObj name="Equation" r:id="rId3" imgW="2146300" imgH="431800" progId="Equation.3">
                  <p:embed/>
                  <p:pic>
                    <p:nvPicPr>
                      <p:cNvPr id="1640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6977" y="6085049"/>
                        <a:ext cx="4925023" cy="642813"/>
                      </a:xfrm>
                      <a:prstGeom prst="rect">
                        <a:avLst/>
                      </a:prstGeom>
                      <a:solidFill>
                        <a:srgbClr val="FF9999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3">
            <a:extLst>
              <a:ext uri="{FF2B5EF4-FFF2-40B4-BE49-F238E27FC236}">
                <a16:creationId xmlns:a16="http://schemas.microsoft.com/office/drawing/2014/main" id="{B22239B1-DAA7-4A94-A3B8-B6B86A17A6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1374434"/>
              </p:ext>
            </p:extLst>
          </p:nvPr>
        </p:nvGraphicFramePr>
        <p:xfrm>
          <a:off x="916977" y="4537389"/>
          <a:ext cx="5598123" cy="7390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1" name="Equation" r:id="rId5" imgW="3848100" imgH="508000" progId="Equation.DSMT4">
                  <p:embed/>
                </p:oleObj>
              </mc:Choice>
              <mc:Fallback>
                <p:oleObj name="Equation" r:id="rId5" imgW="3848100" imgH="508000" progId="Equation.DSMT4">
                  <p:embed/>
                  <p:pic>
                    <p:nvPicPr>
                      <p:cNvPr id="15376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6977" y="4537389"/>
                        <a:ext cx="5598123" cy="739042"/>
                      </a:xfrm>
                      <a:prstGeom prst="rect">
                        <a:avLst/>
                      </a:prstGeom>
                      <a:solidFill>
                        <a:srgbClr val="FF9999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4">
            <a:extLst>
              <a:ext uri="{FF2B5EF4-FFF2-40B4-BE49-F238E27FC236}">
                <a16:creationId xmlns:a16="http://schemas.microsoft.com/office/drawing/2014/main" id="{680E8F83-7017-495E-980A-3594014110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0430936"/>
              </p:ext>
            </p:extLst>
          </p:nvPr>
        </p:nvGraphicFramePr>
        <p:xfrm>
          <a:off x="916977" y="5330827"/>
          <a:ext cx="5814023" cy="6709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2" name="Equation" r:id="rId7" imgW="3937000" imgH="508000" progId="Equation.DSMT4">
                  <p:embed/>
                </p:oleObj>
              </mc:Choice>
              <mc:Fallback>
                <p:oleObj name="Equation" r:id="rId7" imgW="3937000" imgH="508000" progId="Equation.DSMT4">
                  <p:embed/>
                  <p:pic>
                    <p:nvPicPr>
                      <p:cNvPr id="15377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6977" y="5330827"/>
                        <a:ext cx="5814023" cy="670948"/>
                      </a:xfrm>
                      <a:prstGeom prst="rect">
                        <a:avLst/>
                      </a:prstGeom>
                      <a:solidFill>
                        <a:srgbClr val="FF9999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2868655"/>
              </p:ext>
            </p:extLst>
          </p:nvPr>
        </p:nvGraphicFramePr>
        <p:xfrm>
          <a:off x="2260600" y="1506498"/>
          <a:ext cx="6667500" cy="184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0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6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3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06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AU" dirty="0"/>
                        <a:t>INVESTMENT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7862">
                <a:tc>
                  <a:txBody>
                    <a:bodyPr/>
                    <a:lstStyle/>
                    <a:p>
                      <a:r>
                        <a:rPr lang="en-US" sz="1600" b="1" dirty="0">
                          <a:latin typeface="Arial" charset="0"/>
                        </a:rPr>
                        <a:t> </a:t>
                      </a:r>
                      <a:r>
                        <a:rPr lang="en-US" b="1" dirty="0"/>
                        <a:t>P(</a:t>
                      </a:r>
                      <a:r>
                        <a:rPr lang="en-US" b="1" dirty="0" err="1"/>
                        <a:t>X</a:t>
                      </a:r>
                      <a:r>
                        <a:rPr lang="en-US" b="1" baseline="-25000" dirty="0" err="1"/>
                        <a:t>i</a:t>
                      </a:r>
                      <a:r>
                        <a:rPr lang="en-US" b="1" dirty="0" err="1"/>
                        <a:t>Y</a:t>
                      </a:r>
                      <a:r>
                        <a:rPr lang="en-US" b="1" baseline="-25000" dirty="0" err="1"/>
                        <a:t>i</a:t>
                      </a:r>
                      <a:r>
                        <a:rPr lang="en-US" b="1" dirty="0"/>
                        <a:t>)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Economic condition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Passive Fund X 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Aggressive Fund 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Recession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-$25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-$200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Stable Economy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+50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+60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Expanding Economy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+100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+350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0287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2" grpId="0" animBg="1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3219451" y="2809876"/>
            <a:ext cx="4448175" cy="1514475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n-AU"/>
          </a:p>
        </p:txBody>
      </p:sp>
      <p:sp>
        <p:nvSpPr>
          <p:cNvPr id="7" name="Rectangle 6"/>
          <p:cNvSpPr/>
          <p:nvPr/>
        </p:nvSpPr>
        <p:spPr bwMode="auto">
          <a:xfrm>
            <a:off x="3086101" y="2800351"/>
            <a:ext cx="4810125" cy="1724025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en-AU"/>
          </a:p>
        </p:txBody>
      </p:sp>
      <p:sp>
        <p:nvSpPr>
          <p:cNvPr id="1741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3600" b="1" dirty="0">
                <a:solidFill>
                  <a:srgbClr val="2E73C6"/>
                </a:solidFill>
                <a:ea typeface="ＭＳ Ｐゴシック" pitchFamily="34" charset="-128"/>
              </a:rPr>
              <a:t>Interpreting the Results for Mean Returns</a:t>
            </a:r>
          </a:p>
        </p:txBody>
      </p:sp>
      <p:sp>
        <p:nvSpPr>
          <p:cNvPr id="17413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BAED023F-610D-4850-86A1-B50290086C94}" type="slidenum">
              <a:rPr lang="en-GB" sz="900">
                <a:solidFill>
                  <a:srgbClr val="4D4D4D"/>
                </a:solidFill>
              </a:rPr>
              <a:pPr eaLnBrk="1" hangingPunct="1"/>
              <a:t>24</a:t>
            </a:fld>
            <a:endParaRPr lang="en-GB" sz="900">
              <a:solidFill>
                <a:srgbClr val="4D4D4D"/>
              </a:solidFill>
            </a:endParaRPr>
          </a:p>
        </p:txBody>
      </p:sp>
      <p:sp>
        <p:nvSpPr>
          <p:cNvPr id="17414" name="Footer Placeholder 3"/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GB" sz="800" dirty="0">
              <a:solidFill>
                <a:srgbClr val="4D4D4D"/>
              </a:solidFill>
            </a:endParaRPr>
          </a:p>
        </p:txBody>
      </p:sp>
      <p:sp>
        <p:nvSpPr>
          <p:cNvPr id="17415" name="Rectangle 2"/>
          <p:cNvSpPr>
            <a:spLocks noChangeArrowheads="1"/>
          </p:cNvSpPr>
          <p:nvPr/>
        </p:nvSpPr>
        <p:spPr bwMode="auto">
          <a:xfrm>
            <a:off x="3243263" y="2924176"/>
            <a:ext cx="5784850" cy="1800225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1600201" y="1628775"/>
            <a:ext cx="8435975" cy="4662968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defTabSz="8572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800" kern="0" dirty="0"/>
              <a:t>The aggressive fund has a higher expected return (mean), but much more risk.</a:t>
            </a:r>
          </a:p>
          <a:p>
            <a:pPr marL="342900" indent="-342900" defTabSz="8572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endParaRPr lang="en-US" sz="2800" kern="0" dirty="0"/>
          </a:p>
          <a:p>
            <a:pPr marL="342900" indent="-342900" defTabSz="8572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800" kern="0" dirty="0"/>
              <a:t>			</a:t>
            </a:r>
          </a:p>
          <a:p>
            <a:pPr marL="342900" indent="-342900" defTabSz="8572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endParaRPr lang="en-US" sz="2800" kern="0" dirty="0"/>
          </a:p>
          <a:p>
            <a:pPr marL="342900" indent="-342900" defTabSz="8572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endParaRPr lang="en-US" sz="2800" kern="0" dirty="0"/>
          </a:p>
          <a:p>
            <a:pPr defTabSz="8572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800" kern="0" dirty="0"/>
              <a:t>The covariance of 8250 indicates that the two investments are positively related and will vary in the same direction.</a:t>
            </a:r>
          </a:p>
        </p:txBody>
      </p:sp>
      <p:graphicFrame>
        <p:nvGraphicFramePr>
          <p:cNvPr id="17417" name="Object 2"/>
          <p:cNvGraphicFramePr>
            <a:graphicFrameLocks noChangeAspect="1"/>
          </p:cNvGraphicFramePr>
          <p:nvPr/>
        </p:nvGraphicFramePr>
        <p:xfrm>
          <a:off x="3422651" y="2717801"/>
          <a:ext cx="4087813" cy="1387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7" name="Equation" r:id="rId3" imgW="2095500" imgH="711200" progId="Equation.DSMT4">
                  <p:embed/>
                </p:oleObj>
              </mc:Choice>
              <mc:Fallback>
                <p:oleObj name="Equation" r:id="rId3" imgW="2095500" imgH="711200" progId="Equation.DSMT4">
                  <p:embed/>
                  <p:pic>
                    <p:nvPicPr>
                      <p:cNvPr id="1741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2651" y="2717801"/>
                        <a:ext cx="4087813" cy="1387475"/>
                      </a:xfrm>
                      <a:prstGeom prst="rect">
                        <a:avLst/>
                      </a:prstGeom>
                      <a:solidFill>
                        <a:srgbClr val="FF99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828048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3600" b="1" dirty="0">
                <a:solidFill>
                  <a:srgbClr val="2E73C6"/>
                </a:solidFill>
                <a:ea typeface="ＭＳ Ｐゴシック" pitchFamily="34" charset="-128"/>
              </a:rPr>
              <a:t>The Sum of Two Random Variables</a:t>
            </a:r>
          </a:p>
        </p:txBody>
      </p:sp>
      <p:sp>
        <p:nvSpPr>
          <p:cNvPr id="18435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BFF52236-B878-4EB3-B434-092AF0E9BD35}" type="slidenum">
              <a:rPr lang="en-GB" sz="900">
                <a:solidFill>
                  <a:srgbClr val="4D4D4D"/>
                </a:solidFill>
              </a:rPr>
              <a:pPr eaLnBrk="1" hangingPunct="1"/>
              <a:t>25</a:t>
            </a:fld>
            <a:endParaRPr lang="en-GB" sz="900">
              <a:solidFill>
                <a:srgbClr val="4D4D4D"/>
              </a:solidFill>
            </a:endParaRPr>
          </a:p>
        </p:txBody>
      </p:sp>
      <p:sp>
        <p:nvSpPr>
          <p:cNvPr id="18436" name="Footer Placeholder 3"/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GB" sz="800" dirty="0">
              <a:solidFill>
                <a:srgbClr val="4D4D4D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628775" y="1484314"/>
            <a:ext cx="8407400" cy="4968875"/>
          </a:xfrm>
          <a:prstGeom prst="rect">
            <a:avLst/>
          </a:prstGeom>
        </p:spPr>
        <p:txBody>
          <a:bodyPr/>
          <a:lstStyle/>
          <a:p>
            <a:pPr marL="342900" indent="-342900" defTabSz="8572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800" b="1" kern="0" dirty="0"/>
              <a:t>Expected value </a:t>
            </a:r>
            <a:r>
              <a:rPr lang="en-US" sz="2800" kern="0" dirty="0"/>
              <a:t>of the sum of two random variables</a:t>
            </a:r>
          </a:p>
          <a:p>
            <a:pPr marL="342900" indent="-342900" defTabSz="8572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endParaRPr lang="en-US" sz="1400" kern="0" dirty="0"/>
          </a:p>
          <a:p>
            <a:pPr marL="342900" indent="-342900" defTabSz="8572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endParaRPr lang="en-US" sz="1400" kern="0" dirty="0"/>
          </a:p>
          <a:p>
            <a:pPr marL="342900" indent="-342900" defTabSz="8572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endParaRPr lang="en-US" sz="1400" kern="0" dirty="0"/>
          </a:p>
          <a:p>
            <a:pPr marL="342900" indent="-342900" defTabSz="8572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800" b="1" kern="0" dirty="0"/>
              <a:t>Variance</a:t>
            </a:r>
            <a:r>
              <a:rPr lang="en-US" sz="2800" kern="0" dirty="0"/>
              <a:t> of the sum of two random variables</a:t>
            </a:r>
          </a:p>
          <a:p>
            <a:pPr marL="342900" indent="-342900" defTabSz="8572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endParaRPr lang="en-US" sz="2800" kern="0" dirty="0"/>
          </a:p>
          <a:p>
            <a:pPr marL="342900" indent="-342900" defTabSz="8572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endParaRPr lang="en-US" sz="1600" kern="0" dirty="0"/>
          </a:p>
          <a:p>
            <a:pPr marL="342900" indent="-342900" defTabSz="8572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800" b="1" kern="0" dirty="0"/>
              <a:t>Standard deviation </a:t>
            </a:r>
            <a:r>
              <a:rPr lang="en-US" sz="2800" kern="0" dirty="0"/>
              <a:t>of the sum of two random variables</a:t>
            </a:r>
          </a:p>
        </p:txBody>
      </p:sp>
      <p:graphicFrame>
        <p:nvGraphicFramePr>
          <p:cNvPr id="1843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3898393"/>
              </p:ext>
            </p:extLst>
          </p:nvPr>
        </p:nvGraphicFramePr>
        <p:xfrm>
          <a:off x="3030539" y="3448050"/>
          <a:ext cx="6519861" cy="638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3" name="Equation" r:id="rId3" imgW="2324100" imgH="228600" progId="Equation.3">
                  <p:embed/>
                </p:oleObj>
              </mc:Choice>
              <mc:Fallback>
                <p:oleObj name="Equation" r:id="rId3" imgW="2324100" imgH="228600" progId="Equation.3">
                  <p:embed/>
                  <p:pic>
                    <p:nvPicPr>
                      <p:cNvPr id="1843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0539" y="3448050"/>
                        <a:ext cx="6519861" cy="638587"/>
                      </a:xfrm>
                      <a:prstGeom prst="rect">
                        <a:avLst/>
                      </a:prstGeom>
                      <a:solidFill>
                        <a:srgbClr val="FF9999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7256528"/>
              </p:ext>
            </p:extLst>
          </p:nvPr>
        </p:nvGraphicFramePr>
        <p:xfrm>
          <a:off x="3054351" y="2055814"/>
          <a:ext cx="5238749" cy="6677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4" name="Equation" r:id="rId5" imgW="1586811" imgH="203112" progId="Equation.3">
                  <p:embed/>
                </p:oleObj>
              </mc:Choice>
              <mc:Fallback>
                <p:oleObj name="Equation" r:id="rId5" imgW="1586811" imgH="203112" progId="Equation.3">
                  <p:embed/>
                  <p:pic>
                    <p:nvPicPr>
                      <p:cNvPr id="1843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4351" y="2055814"/>
                        <a:ext cx="5238749" cy="667741"/>
                      </a:xfrm>
                      <a:prstGeom prst="rect">
                        <a:avLst/>
                      </a:prstGeom>
                      <a:solidFill>
                        <a:srgbClr val="FF9999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016496"/>
              </p:ext>
            </p:extLst>
          </p:nvPr>
        </p:nvGraphicFramePr>
        <p:xfrm>
          <a:off x="3019427" y="4878388"/>
          <a:ext cx="3508374" cy="8025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55" name="Equation" r:id="rId7" imgW="927100" imgH="279400" progId="Equation.3">
                  <p:embed/>
                </p:oleObj>
              </mc:Choice>
              <mc:Fallback>
                <p:oleObj name="Equation" r:id="rId7" imgW="927100" imgH="279400" progId="Equation.3">
                  <p:embed/>
                  <p:pic>
                    <p:nvPicPr>
                      <p:cNvPr id="1844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9427" y="4878388"/>
                        <a:ext cx="3508374" cy="802589"/>
                      </a:xfrm>
                      <a:prstGeom prst="rect">
                        <a:avLst/>
                      </a:prstGeom>
                      <a:solidFill>
                        <a:srgbClr val="FF9999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898996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AU" sz="3600" b="1" dirty="0">
                <a:solidFill>
                  <a:srgbClr val="2E73C6"/>
                </a:solidFill>
                <a:ea typeface="ＭＳ Ｐゴシック" pitchFamily="34" charset="-128"/>
              </a:rPr>
              <a:t>Portfolio Expected Return and Portfolio Risk</a:t>
            </a:r>
          </a:p>
        </p:txBody>
      </p:sp>
      <p:sp>
        <p:nvSpPr>
          <p:cNvPr id="19459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525547D8-373C-49B8-B3C5-F914BA868A8D}" type="slidenum">
              <a:rPr lang="en-GB" sz="900">
                <a:solidFill>
                  <a:srgbClr val="4D4D4D"/>
                </a:solidFill>
              </a:rPr>
              <a:pPr eaLnBrk="1" hangingPunct="1"/>
              <a:t>26</a:t>
            </a:fld>
            <a:endParaRPr lang="en-GB" sz="900">
              <a:solidFill>
                <a:srgbClr val="4D4D4D"/>
              </a:solidFill>
            </a:endParaRPr>
          </a:p>
        </p:txBody>
      </p:sp>
      <p:sp>
        <p:nvSpPr>
          <p:cNvPr id="19460" name="Footer Placeholder 3"/>
          <p:cNvSpPr>
            <a:spLocks noGrp="1"/>
          </p:cNvSpPr>
          <p:nvPr>
            <p:ph type="ftr" sz="quarter" idx="1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GB" sz="800" dirty="0">
              <a:solidFill>
                <a:srgbClr val="4D4D4D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609725" y="1700214"/>
            <a:ext cx="8281988" cy="4752975"/>
          </a:xfrm>
          <a:prstGeom prst="rect">
            <a:avLst/>
          </a:prstGeom>
        </p:spPr>
        <p:txBody>
          <a:bodyPr/>
          <a:lstStyle/>
          <a:p>
            <a:pPr marL="342900" indent="-342900" defTabSz="8572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800" kern="0" dirty="0"/>
              <a:t>Portfolio expected return (weighted average return)</a:t>
            </a:r>
          </a:p>
          <a:p>
            <a:pPr marL="342900" indent="-342900" defTabSz="857250">
              <a:lnSpc>
                <a:spcPct val="120000"/>
              </a:lnSpc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endParaRPr lang="en-US" sz="2800" kern="0" dirty="0"/>
          </a:p>
          <a:p>
            <a:pPr marL="342900" indent="-342900" defTabSz="857250">
              <a:lnSpc>
                <a:spcPct val="120000"/>
              </a:lnSpc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800" kern="0" dirty="0"/>
              <a:t>Portfolio risk (weighted variability)</a:t>
            </a:r>
          </a:p>
          <a:p>
            <a:pPr marL="342900" indent="-342900" defTabSz="8572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endParaRPr lang="en-US" sz="2800" kern="0" dirty="0"/>
          </a:p>
          <a:p>
            <a:pPr marL="342900" indent="-342900" defTabSz="8572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endParaRPr lang="en-US" sz="2800" kern="0" dirty="0"/>
          </a:p>
          <a:p>
            <a:pPr marL="342900" indent="-342900" defTabSz="8572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800" kern="0" dirty="0"/>
              <a:t>Where E(P)	    = portfolio expected return </a:t>
            </a:r>
          </a:p>
          <a:p>
            <a:pPr marL="342900" indent="-342900" defTabSz="8572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800" kern="0" dirty="0"/>
              <a:t>        	   w 	    = portion of portfolio value in asset X</a:t>
            </a:r>
          </a:p>
          <a:p>
            <a:pPr marL="358775" lvl="1" indent="-244475" defTabSz="8572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defRPr/>
            </a:pPr>
            <a:r>
              <a:rPr lang="en-US" sz="2800" kern="0" dirty="0"/>
              <a:t>     	  (1 - w) = portion of portfolio value in asset Y</a:t>
            </a:r>
          </a:p>
        </p:txBody>
      </p:sp>
      <p:graphicFrame>
        <p:nvGraphicFramePr>
          <p:cNvPr id="1946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4902809"/>
              </p:ext>
            </p:extLst>
          </p:nvPr>
        </p:nvGraphicFramePr>
        <p:xfrm>
          <a:off x="2524125" y="2254250"/>
          <a:ext cx="6453187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8" name="Equation" r:id="rId3" imgW="1841500" imgH="203200" progId="Equation.3">
                  <p:embed/>
                </p:oleObj>
              </mc:Choice>
              <mc:Fallback>
                <p:oleObj name="Equation" r:id="rId3" imgW="1841500" imgH="203200" progId="Equation.3">
                  <p:embed/>
                  <p:pic>
                    <p:nvPicPr>
                      <p:cNvPr id="1946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4125" y="2254250"/>
                        <a:ext cx="6453187" cy="628650"/>
                      </a:xfrm>
                      <a:prstGeom prst="rect">
                        <a:avLst/>
                      </a:prstGeom>
                      <a:solidFill>
                        <a:srgbClr val="FF9999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3347877"/>
              </p:ext>
            </p:extLst>
          </p:nvPr>
        </p:nvGraphicFramePr>
        <p:xfrm>
          <a:off x="2489400" y="3739732"/>
          <a:ext cx="6819900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9" name="Equation" r:id="rId5" imgW="2641600" imgH="279400" progId="Equation.3">
                  <p:embed/>
                </p:oleObj>
              </mc:Choice>
              <mc:Fallback>
                <p:oleObj name="Equation" r:id="rId5" imgW="2641600" imgH="279400" progId="Equation.3">
                  <p:embed/>
                  <p:pic>
                    <p:nvPicPr>
                      <p:cNvPr id="1946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9400" y="3739732"/>
                        <a:ext cx="6819900" cy="719138"/>
                      </a:xfrm>
                      <a:prstGeom prst="rect">
                        <a:avLst/>
                      </a:prstGeom>
                      <a:solidFill>
                        <a:srgbClr val="FF9999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99304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9532"/>
          </a:xfrm>
        </p:spPr>
        <p:txBody>
          <a:bodyPr>
            <a:normAutofit/>
          </a:bodyPr>
          <a:lstStyle/>
          <a:p>
            <a:pPr algn="ctr"/>
            <a:r>
              <a:rPr lang="en-AU" sz="3600" b="1" dirty="0">
                <a:solidFill>
                  <a:srgbClr val="2E73C6"/>
                </a:solidFill>
                <a:ea typeface="ＭＳ Ｐゴシック" pitchFamily="34" charset="-128"/>
              </a:rPr>
              <a:t>Portfolio Example</a:t>
            </a:r>
          </a:p>
        </p:txBody>
      </p:sp>
      <p:sp>
        <p:nvSpPr>
          <p:cNvPr id="20483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B45B6198-678A-4D8B-8044-65BD95AAB0F4}" type="slidenum">
              <a:rPr lang="en-GB" sz="900">
                <a:solidFill>
                  <a:srgbClr val="4D4D4D"/>
                </a:solidFill>
              </a:rPr>
              <a:pPr eaLnBrk="1" hangingPunct="1"/>
              <a:t>27</a:t>
            </a:fld>
            <a:endParaRPr lang="en-GB" sz="900">
              <a:solidFill>
                <a:srgbClr val="4D4D4D"/>
              </a:solidFill>
            </a:endParaRPr>
          </a:p>
        </p:txBody>
      </p:sp>
      <p:sp>
        <p:nvSpPr>
          <p:cNvPr id="20485" name="Rectangle 4"/>
          <p:cNvSpPr txBox="1">
            <a:spLocks noChangeArrowheads="1"/>
          </p:cNvSpPr>
          <p:nvPr/>
        </p:nvSpPr>
        <p:spPr bwMode="auto">
          <a:xfrm>
            <a:off x="635267" y="1522413"/>
            <a:ext cx="11280809" cy="483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defTabSz="85725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defTabSz="85725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defTabSz="85725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defTabSz="85725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defTabSz="857250" eaLnBrk="0" hangingPunct="0"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defTabSz="85725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defTabSz="85725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defTabSz="85725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defTabSz="857250" eaLnBrk="0" fontAlgn="base" hangingPunct="0">
              <a:spcBef>
                <a:spcPct val="5000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Verdana" pitchFamily="34" charset="0"/>
              <a:buNone/>
            </a:pPr>
            <a:r>
              <a:rPr lang="en-US" sz="2800" dirty="0">
                <a:latin typeface="+mn-lt"/>
              </a:rPr>
              <a:t>Investment X:      </a:t>
            </a:r>
            <a:r>
              <a:rPr lang="el-GR" sz="2800" dirty="0">
                <a:latin typeface="+mn-lt"/>
              </a:rPr>
              <a:t>μ</a:t>
            </a:r>
            <a:r>
              <a:rPr lang="en-US" sz="2800" baseline="-25000" dirty="0">
                <a:latin typeface="+mn-lt"/>
              </a:rPr>
              <a:t>X</a:t>
            </a:r>
            <a:r>
              <a:rPr lang="en-US" sz="2800" dirty="0">
                <a:latin typeface="+mn-lt"/>
              </a:rPr>
              <a:t> = 50    </a:t>
            </a:r>
            <a:r>
              <a:rPr lang="el-GR" sz="2800" dirty="0">
                <a:latin typeface="+mn-lt"/>
              </a:rPr>
              <a:t>σ</a:t>
            </a:r>
            <a:r>
              <a:rPr lang="en-US" sz="2800" baseline="-25000" dirty="0">
                <a:latin typeface="+mn-lt"/>
              </a:rPr>
              <a:t>X</a:t>
            </a:r>
            <a:r>
              <a:rPr lang="en-US" sz="2800" dirty="0">
                <a:latin typeface="+mn-lt"/>
              </a:rPr>
              <a:t> = 43.30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Verdana" pitchFamily="34" charset="0"/>
              <a:buNone/>
            </a:pPr>
            <a:r>
              <a:rPr lang="en-US" sz="2800" dirty="0">
                <a:latin typeface="+mn-lt"/>
              </a:rPr>
              <a:t>Investment Y:      </a:t>
            </a:r>
            <a:r>
              <a:rPr lang="el-GR" sz="2800" dirty="0">
                <a:latin typeface="+mn-lt"/>
              </a:rPr>
              <a:t>μ</a:t>
            </a:r>
            <a:r>
              <a:rPr lang="en-US" sz="2800" baseline="-25000" dirty="0">
                <a:latin typeface="+mn-lt"/>
              </a:rPr>
              <a:t>Y</a:t>
            </a:r>
            <a:r>
              <a:rPr lang="en-US" sz="2800" dirty="0">
                <a:latin typeface="+mn-lt"/>
              </a:rPr>
              <a:t> = 95    </a:t>
            </a:r>
            <a:r>
              <a:rPr lang="el-GR" sz="2800" dirty="0">
                <a:latin typeface="+mn-lt"/>
              </a:rPr>
              <a:t>σ</a:t>
            </a:r>
            <a:r>
              <a:rPr lang="en-US" sz="2800" baseline="-25000" dirty="0">
                <a:latin typeface="+mn-lt"/>
              </a:rPr>
              <a:t>Y</a:t>
            </a:r>
            <a:r>
              <a:rPr lang="en-US" sz="2800" dirty="0">
                <a:latin typeface="+mn-lt"/>
              </a:rPr>
              <a:t> = 193.71  </a:t>
            </a:r>
            <a:r>
              <a:rPr lang="el-GR" sz="2800" dirty="0">
                <a:latin typeface="+mn-lt"/>
              </a:rPr>
              <a:t>σ</a:t>
            </a:r>
            <a:r>
              <a:rPr lang="en-US" sz="2800" baseline="-25000" dirty="0">
                <a:latin typeface="+mn-lt"/>
              </a:rPr>
              <a:t>XY</a:t>
            </a:r>
            <a:r>
              <a:rPr lang="en-US" sz="2800" dirty="0">
                <a:latin typeface="+mn-lt"/>
              </a:rPr>
              <a:t> = 8250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Verdana" pitchFamily="34" charset="0"/>
              <a:buNone/>
            </a:pPr>
            <a:r>
              <a:rPr lang="en-US" sz="2800" dirty="0">
                <a:latin typeface="+mn-lt"/>
              </a:rPr>
              <a:t>Suppose 40% of the portfolio is in Investment X and 60% is in Investment Y.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Arial" charset="0"/>
              <a:buNone/>
            </a:pPr>
            <a:endParaRPr lang="en-US" sz="2000" dirty="0"/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Arial" charset="0"/>
              <a:buNone/>
            </a:pPr>
            <a:endParaRPr lang="en-US" sz="2000" dirty="0"/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Arial" charset="0"/>
              <a:buNone/>
            </a:pPr>
            <a:endParaRPr lang="en-US" sz="2000" dirty="0"/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Arial" charset="0"/>
              <a:buNone/>
            </a:pPr>
            <a:endParaRPr lang="en-US" sz="2000" dirty="0"/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Arial" charset="0"/>
              <a:buNone/>
            </a:pPr>
            <a:endParaRPr lang="en-US" sz="2000" dirty="0"/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  <a:buFont typeface="Arial" charset="0"/>
              <a:buNone/>
            </a:pPr>
            <a:endParaRPr lang="en-US" sz="2000" dirty="0"/>
          </a:p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SzPct val="80000"/>
            </a:pPr>
            <a:r>
              <a:rPr lang="en-US" sz="2800" dirty="0">
                <a:latin typeface="+mn-lt"/>
              </a:rPr>
              <a:t>The portfolio return and portfolio variability are between the values for investments X and Y, considered individually.</a:t>
            </a:r>
            <a:endParaRPr lang="en-US" sz="2000" dirty="0">
              <a:latin typeface="+mn-lt"/>
            </a:endParaRPr>
          </a:p>
        </p:txBody>
      </p:sp>
      <p:graphicFrame>
        <p:nvGraphicFramePr>
          <p:cNvPr id="20486" name="Object 5"/>
          <p:cNvGraphicFramePr>
            <a:graphicFrameLocks noChangeAspect="1"/>
          </p:cNvGraphicFramePr>
          <p:nvPr/>
        </p:nvGraphicFramePr>
        <p:xfrm>
          <a:off x="1987550" y="3284539"/>
          <a:ext cx="6032500" cy="45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2" name="Equation" r:id="rId3" imgW="2019300" imgH="203200" progId="Equation.3">
                  <p:embed/>
                </p:oleObj>
              </mc:Choice>
              <mc:Fallback>
                <p:oleObj name="Equation" r:id="rId3" imgW="2019300" imgH="203200" progId="Equation.3">
                  <p:embed/>
                  <p:pic>
                    <p:nvPicPr>
                      <p:cNvPr id="2048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7550" y="3284539"/>
                        <a:ext cx="6032500" cy="452437"/>
                      </a:xfrm>
                      <a:prstGeom prst="rect">
                        <a:avLst/>
                      </a:prstGeom>
                      <a:solidFill>
                        <a:srgbClr val="FF9999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5150397"/>
              </p:ext>
            </p:extLst>
          </p:nvPr>
        </p:nvGraphicFramePr>
        <p:xfrm>
          <a:off x="1975163" y="4145663"/>
          <a:ext cx="789940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3" name="Equation" r:id="rId5" imgW="3670300" imgH="533400" progId="Equation.3">
                  <p:embed/>
                </p:oleObj>
              </mc:Choice>
              <mc:Fallback>
                <p:oleObj name="Equation" r:id="rId5" imgW="3670300" imgH="533400" progId="Equation.3">
                  <p:embed/>
                  <p:pic>
                    <p:nvPicPr>
                      <p:cNvPr id="2048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5163" y="4145663"/>
                        <a:ext cx="7899400" cy="1079500"/>
                      </a:xfrm>
                      <a:prstGeom prst="rect">
                        <a:avLst/>
                      </a:prstGeom>
                      <a:solidFill>
                        <a:srgbClr val="FF9999"/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57369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1924</TotalTime>
  <Words>1547</Words>
  <Application>Microsoft Office PowerPoint</Application>
  <PresentationFormat>Widescreen</PresentationFormat>
  <Paragraphs>267</Paragraphs>
  <Slides>27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Arial</vt:lpstr>
      <vt:lpstr>Calibri</vt:lpstr>
      <vt:lpstr>Calibri Light</vt:lpstr>
      <vt:lpstr>Cambria Math</vt:lpstr>
      <vt:lpstr>Noto Sans Symbols</vt:lpstr>
      <vt:lpstr>Symbol</vt:lpstr>
      <vt:lpstr>Times New Roman</vt:lpstr>
      <vt:lpstr>Verdana</vt:lpstr>
      <vt:lpstr>Office Theme</vt:lpstr>
      <vt:lpstr>Equation</vt:lpstr>
      <vt:lpstr>Lecture 9: </vt:lpstr>
      <vt:lpstr>Basic Business Statistics</vt:lpstr>
      <vt:lpstr>Basic Business Statistics</vt:lpstr>
      <vt:lpstr>Learning objectives</vt:lpstr>
      <vt:lpstr>t Test of Hypothesis for the Mean (σ Unknown)</vt:lpstr>
      <vt:lpstr>Two-tail Test ( Unknown) </vt:lpstr>
      <vt:lpstr>Two-tail Test ( Unknown) </vt:lpstr>
      <vt:lpstr>So far we’ve focussed on 2 tail tests.  Now lets look at One-tail Tests</vt:lpstr>
      <vt:lpstr>Lower-tail Tests</vt:lpstr>
      <vt:lpstr>Upper-tail Tests</vt:lpstr>
      <vt:lpstr>Upper-tail Z Test for Mean  ( Known) </vt:lpstr>
      <vt:lpstr>PowerPoint Presentation</vt:lpstr>
      <vt:lpstr>PowerPoint Presentation</vt:lpstr>
      <vt:lpstr>PowerPoint Presentation</vt:lpstr>
      <vt:lpstr>p-value approach</vt:lpstr>
      <vt:lpstr>Pitfalls and Ethical Considerations</vt:lpstr>
      <vt:lpstr>We will now start by looking at relationships  between 2 variables: say X and Y</vt:lpstr>
      <vt:lpstr>The Sample Covariance</vt:lpstr>
      <vt:lpstr>Correlation</vt:lpstr>
      <vt:lpstr>Features of Correlation Coefficient, r</vt:lpstr>
      <vt:lpstr>Scatter Plots of Data with  Various Correlation Coefficients</vt:lpstr>
      <vt:lpstr>The population Covariance formula</vt:lpstr>
      <vt:lpstr>Example: Computing the Mean, standard deviations and covariance for Investment Returns</vt:lpstr>
      <vt:lpstr>Interpreting the Results for Mean Returns</vt:lpstr>
      <vt:lpstr>The Sum of Two Random Variables</vt:lpstr>
      <vt:lpstr>Portfolio Expected Return and Portfolio Risk</vt:lpstr>
      <vt:lpstr>Portfolio 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9: Hypothesis testing: Part II</dc:title>
  <dc:creator>Michael Kidd</dc:creator>
  <cp:lastModifiedBy>Michael Kidd</cp:lastModifiedBy>
  <cp:revision>26</cp:revision>
  <dcterms:created xsi:type="dcterms:W3CDTF">2019-12-28T12:46:47Z</dcterms:created>
  <dcterms:modified xsi:type="dcterms:W3CDTF">2020-01-04T00:04:44Z</dcterms:modified>
</cp:coreProperties>
</file>