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57" r:id="rId3"/>
    <p:sldId id="263" r:id="rId4"/>
    <p:sldId id="258" r:id="rId5"/>
    <p:sldId id="259" r:id="rId6"/>
    <p:sldId id="260" r:id="rId7"/>
    <p:sldId id="264" r:id="rId8"/>
    <p:sldId id="261" r:id="rId9"/>
    <p:sldId id="265" r:id="rId10"/>
    <p:sldId id="266" r:id="rId11"/>
    <p:sldId id="262"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3" autoAdjust="0"/>
    <p:restoredTop sz="94660"/>
  </p:normalViewPr>
  <p:slideViewPr>
    <p:cSldViewPr snapToGrid="0">
      <p:cViewPr varScale="1">
        <p:scale>
          <a:sx n="86" d="100"/>
          <a:sy n="86" d="100"/>
        </p:scale>
        <p:origin x="9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09000B-4624-4121-9274-1E13393C4B79}" type="datetimeFigureOut">
              <a:rPr lang="en-US" smtClean="0"/>
              <a:t>2018-10-01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D32012-84F2-4A83-A0D7-59161C6C89F8}" type="slidenum">
              <a:rPr lang="en-US" smtClean="0"/>
              <a:t>‹#›</a:t>
            </a:fld>
            <a:endParaRPr lang="en-US"/>
          </a:p>
        </p:txBody>
      </p:sp>
    </p:spTree>
    <p:extLst>
      <p:ext uri="{BB962C8B-B14F-4D97-AF65-F5344CB8AC3E}">
        <p14:creationId xmlns:p14="http://schemas.microsoft.com/office/powerpoint/2010/main" val="2732231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2D32012-84F2-4A83-A0D7-59161C6C89F8}" type="slidenum">
              <a:rPr lang="en-US" smtClean="0"/>
              <a:t>6</a:t>
            </a:fld>
            <a:endParaRPr lang="en-US"/>
          </a:p>
        </p:txBody>
      </p:sp>
    </p:spTree>
    <p:extLst>
      <p:ext uri="{BB962C8B-B14F-4D97-AF65-F5344CB8AC3E}">
        <p14:creationId xmlns:p14="http://schemas.microsoft.com/office/powerpoint/2010/main" val="25753510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980BEE6-3B2A-4202-B81F-5B8FB7D845BA}" type="datetime1">
              <a:rPr lang="en-US" smtClean="0"/>
              <a:t>2018-10-01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6970F9-732E-4602-8748-35D0426B544E}" type="slidenum">
              <a:rPr lang="en-US" smtClean="0"/>
              <a:t>‹#›</a:t>
            </a:fld>
            <a:endParaRPr lang="en-US"/>
          </a:p>
        </p:txBody>
      </p:sp>
    </p:spTree>
    <p:extLst>
      <p:ext uri="{BB962C8B-B14F-4D97-AF65-F5344CB8AC3E}">
        <p14:creationId xmlns:p14="http://schemas.microsoft.com/office/powerpoint/2010/main" val="3414359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1CC8BA6-4BFD-43EB-8B06-CC7C17B32CD0}" type="datetime1">
              <a:rPr lang="en-US" smtClean="0"/>
              <a:t>2018-10-01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6970F9-732E-4602-8748-35D0426B544E}" type="slidenum">
              <a:rPr lang="en-US" smtClean="0"/>
              <a:t>‹#›</a:t>
            </a:fld>
            <a:endParaRPr lang="en-US"/>
          </a:p>
        </p:txBody>
      </p:sp>
    </p:spTree>
    <p:extLst>
      <p:ext uri="{BB962C8B-B14F-4D97-AF65-F5344CB8AC3E}">
        <p14:creationId xmlns:p14="http://schemas.microsoft.com/office/powerpoint/2010/main" val="32599996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8B569F8-8D17-468D-BBE4-5251A68D9B55}" type="datetime1">
              <a:rPr lang="en-US" smtClean="0"/>
              <a:t>2018-10-01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6970F9-732E-4602-8748-35D0426B544E}" type="slidenum">
              <a:rPr lang="en-US" smtClean="0"/>
              <a:t>‹#›</a:t>
            </a:fld>
            <a:endParaRPr lang="en-US"/>
          </a:p>
        </p:txBody>
      </p:sp>
    </p:spTree>
    <p:extLst>
      <p:ext uri="{BB962C8B-B14F-4D97-AF65-F5344CB8AC3E}">
        <p14:creationId xmlns:p14="http://schemas.microsoft.com/office/powerpoint/2010/main" val="24584656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3DC1DE9-E032-4F04-A936-4C598645EAB0}" type="datetime1">
              <a:rPr lang="en-US" smtClean="0"/>
              <a:t>2018-10-01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6970F9-732E-4602-8748-35D0426B544E}" type="slidenum">
              <a:rPr lang="en-US" smtClean="0"/>
              <a:t>‹#›</a:t>
            </a:fld>
            <a:endParaRPr lang="en-US"/>
          </a:p>
        </p:txBody>
      </p:sp>
    </p:spTree>
    <p:extLst>
      <p:ext uri="{BB962C8B-B14F-4D97-AF65-F5344CB8AC3E}">
        <p14:creationId xmlns:p14="http://schemas.microsoft.com/office/powerpoint/2010/main" val="9176111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56CC179-902E-4BEB-B33F-4E1E6814E829}" type="datetime1">
              <a:rPr lang="en-US" smtClean="0"/>
              <a:t>2018-10-01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6970F9-732E-4602-8748-35D0426B544E}" type="slidenum">
              <a:rPr lang="en-US" smtClean="0"/>
              <a:t>‹#›</a:t>
            </a:fld>
            <a:endParaRPr lang="en-US"/>
          </a:p>
        </p:txBody>
      </p:sp>
    </p:spTree>
    <p:extLst>
      <p:ext uri="{BB962C8B-B14F-4D97-AF65-F5344CB8AC3E}">
        <p14:creationId xmlns:p14="http://schemas.microsoft.com/office/powerpoint/2010/main" val="27097022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F547CEA-FB66-4A11-AEB3-F88A33686AD7}" type="datetime1">
              <a:rPr lang="en-US" smtClean="0"/>
              <a:t>2018-10-01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6970F9-732E-4602-8748-35D0426B544E}" type="slidenum">
              <a:rPr lang="en-US" smtClean="0"/>
              <a:t>‹#›</a:t>
            </a:fld>
            <a:endParaRPr lang="en-US"/>
          </a:p>
        </p:txBody>
      </p:sp>
    </p:spTree>
    <p:extLst>
      <p:ext uri="{BB962C8B-B14F-4D97-AF65-F5344CB8AC3E}">
        <p14:creationId xmlns:p14="http://schemas.microsoft.com/office/powerpoint/2010/main" val="42169862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205A5-ED74-416D-BAA8-5929C0C1BAA2}" type="datetime1">
              <a:rPr lang="en-US" smtClean="0"/>
              <a:t>2018-10-01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6970F9-732E-4602-8748-35D0426B544E}" type="slidenum">
              <a:rPr lang="en-US" smtClean="0"/>
              <a:t>‹#›</a:t>
            </a:fld>
            <a:endParaRPr lang="en-US"/>
          </a:p>
        </p:txBody>
      </p:sp>
    </p:spTree>
    <p:extLst>
      <p:ext uri="{BB962C8B-B14F-4D97-AF65-F5344CB8AC3E}">
        <p14:creationId xmlns:p14="http://schemas.microsoft.com/office/powerpoint/2010/main" val="196090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359FAA-B1A9-432D-A045-E88574F8AF04}" type="datetime1">
              <a:rPr lang="en-US" smtClean="0"/>
              <a:t>2018-10-01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6970F9-732E-4602-8748-35D0426B544E}" type="slidenum">
              <a:rPr lang="en-US" smtClean="0"/>
              <a:t>‹#›</a:t>
            </a:fld>
            <a:endParaRPr lang="en-US"/>
          </a:p>
        </p:txBody>
      </p:sp>
    </p:spTree>
    <p:extLst>
      <p:ext uri="{BB962C8B-B14F-4D97-AF65-F5344CB8AC3E}">
        <p14:creationId xmlns:p14="http://schemas.microsoft.com/office/powerpoint/2010/main" val="11812692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DDE5D98-6CA5-47F2-A8F3-CBC8D6C5BDEE}" type="datetime1">
              <a:rPr lang="en-US" smtClean="0"/>
              <a:t>2018-10-01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6970F9-732E-4602-8748-35D0426B544E}" type="slidenum">
              <a:rPr lang="en-US" smtClean="0"/>
              <a:t>‹#›</a:t>
            </a:fld>
            <a:endParaRPr lang="en-US"/>
          </a:p>
        </p:txBody>
      </p:sp>
    </p:spTree>
    <p:extLst>
      <p:ext uri="{BB962C8B-B14F-4D97-AF65-F5344CB8AC3E}">
        <p14:creationId xmlns:p14="http://schemas.microsoft.com/office/powerpoint/2010/main" val="13631041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B7A606-6169-4976-835D-37044F41D01C}" type="datetime1">
              <a:rPr lang="en-US" smtClean="0"/>
              <a:t>2018-10-01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6970F9-732E-4602-8748-35D0426B544E}" type="slidenum">
              <a:rPr lang="en-US" smtClean="0"/>
              <a:t>‹#›</a:t>
            </a:fld>
            <a:endParaRPr lang="en-US"/>
          </a:p>
        </p:txBody>
      </p:sp>
    </p:spTree>
    <p:extLst>
      <p:ext uri="{BB962C8B-B14F-4D97-AF65-F5344CB8AC3E}">
        <p14:creationId xmlns:p14="http://schemas.microsoft.com/office/powerpoint/2010/main" val="33251898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913E42D-5C7F-42C6-B0B7-5BC04E26D774}" type="datetime1">
              <a:rPr lang="en-US" smtClean="0"/>
              <a:t>2018-10-01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6970F9-732E-4602-8748-35D0426B544E}"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8256204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3DB8605-968F-44C8-A9D3-D9EB258B8247}" type="datetime1">
              <a:rPr lang="en-US" smtClean="0"/>
              <a:t>2018-10-01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6970F9-732E-4602-8748-35D0426B544E}" type="slidenum">
              <a:rPr lang="en-US" smtClean="0"/>
              <a:t>‹#›</a:t>
            </a:fld>
            <a:endParaRPr lang="en-US"/>
          </a:p>
        </p:txBody>
      </p:sp>
    </p:spTree>
    <p:extLst>
      <p:ext uri="{BB962C8B-B14F-4D97-AF65-F5344CB8AC3E}">
        <p14:creationId xmlns:p14="http://schemas.microsoft.com/office/powerpoint/2010/main" val="34145179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6C20C90-5842-42BC-B229-07D0FA5A8429}" type="datetime1">
              <a:rPr lang="en-US" smtClean="0"/>
              <a:t>2018-10-01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6970F9-732E-4602-8748-35D0426B544E}"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4569950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199C187-17E5-4BD9-A48C-9C072754B219}" type="datetime1">
              <a:rPr lang="en-US" smtClean="0"/>
              <a:t>2018-10-01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6970F9-732E-4602-8748-35D0426B544E}" type="slidenum">
              <a:rPr lang="en-US" smtClean="0"/>
              <a:t>‹#›</a:t>
            </a:fld>
            <a:endParaRPr lang="en-US"/>
          </a:p>
        </p:txBody>
      </p:sp>
    </p:spTree>
    <p:extLst>
      <p:ext uri="{BB962C8B-B14F-4D97-AF65-F5344CB8AC3E}">
        <p14:creationId xmlns:p14="http://schemas.microsoft.com/office/powerpoint/2010/main" val="36049562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F3E90A4-3B43-41A8-A0F7-933BEF92958D}" type="datetime1">
              <a:rPr lang="en-US" smtClean="0"/>
              <a:t>2018-10-01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6970F9-732E-4602-8748-35D0426B544E}" type="slidenum">
              <a:rPr lang="en-US" smtClean="0"/>
              <a:t>‹#›</a:t>
            </a:fld>
            <a:endParaRPr lang="en-US"/>
          </a:p>
        </p:txBody>
      </p:sp>
    </p:spTree>
    <p:extLst>
      <p:ext uri="{BB962C8B-B14F-4D97-AF65-F5344CB8AC3E}">
        <p14:creationId xmlns:p14="http://schemas.microsoft.com/office/powerpoint/2010/main" val="40883065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52F5BD0-8D96-4B49-A508-C339670E7BF2}" type="datetime1">
              <a:rPr lang="en-US" smtClean="0"/>
              <a:t>2018-10-01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6970F9-732E-4602-8748-35D0426B544E}" type="slidenum">
              <a:rPr lang="en-US" smtClean="0"/>
              <a:t>‹#›</a:t>
            </a:fld>
            <a:endParaRPr lang="en-US"/>
          </a:p>
        </p:txBody>
      </p:sp>
    </p:spTree>
    <p:extLst>
      <p:ext uri="{BB962C8B-B14F-4D97-AF65-F5344CB8AC3E}">
        <p14:creationId xmlns:p14="http://schemas.microsoft.com/office/powerpoint/2010/main" val="3671907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F0AA236-334D-4012-B210-2B95660425B1}" type="datetime1">
              <a:rPr lang="en-US" smtClean="0"/>
              <a:t>2018-10-01</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D6970F9-732E-4602-8748-35D0426B544E}" type="slidenum">
              <a:rPr lang="en-US" smtClean="0"/>
              <a:t>‹#›</a:t>
            </a:fld>
            <a:endParaRPr lang="en-US"/>
          </a:p>
        </p:txBody>
      </p:sp>
    </p:spTree>
    <p:extLst>
      <p:ext uri="{BB962C8B-B14F-4D97-AF65-F5344CB8AC3E}">
        <p14:creationId xmlns:p14="http://schemas.microsoft.com/office/powerpoint/2010/main" val="30089184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1018" y="3854193"/>
            <a:ext cx="7766936" cy="1646302"/>
          </a:xfrm>
        </p:spPr>
        <p:txBody>
          <a:bodyPr>
            <a:normAutofit fontScale="90000"/>
          </a:bodyPr>
          <a:lstStyle/>
          <a:p>
            <a:pPr>
              <a:lnSpc>
                <a:spcPct val="200000"/>
              </a:lnSpc>
            </a:pPr>
            <a:r>
              <a:rPr lang="en-US" sz="4400" dirty="0" smtClean="0">
                <a:latin typeface="Times New Roman" panose="02020603050405020304" pitchFamily="18" charset="0"/>
                <a:cs typeface="Times New Roman" panose="02020603050405020304" pitchFamily="18" charset="0"/>
              </a:rPr>
              <a:t>Name</a:t>
            </a:r>
            <a:br>
              <a:rPr lang="en-US" sz="4400" dirty="0" smtClean="0">
                <a:latin typeface="Times New Roman" panose="02020603050405020304" pitchFamily="18" charset="0"/>
                <a:cs typeface="Times New Roman" panose="02020603050405020304" pitchFamily="18" charset="0"/>
              </a:rPr>
            </a:br>
            <a:r>
              <a:rPr lang="en-US" sz="4400" dirty="0" smtClean="0">
                <a:latin typeface="Times New Roman" panose="02020603050405020304" pitchFamily="18" charset="0"/>
                <a:cs typeface="Times New Roman" panose="02020603050405020304" pitchFamily="18" charset="0"/>
              </a:rPr>
              <a:t>Institution</a:t>
            </a:r>
            <a:br>
              <a:rPr lang="en-US" sz="4400" dirty="0" smtClean="0">
                <a:latin typeface="Times New Roman" panose="02020603050405020304" pitchFamily="18" charset="0"/>
                <a:cs typeface="Times New Roman" panose="02020603050405020304" pitchFamily="18" charset="0"/>
              </a:rPr>
            </a:br>
            <a:r>
              <a:rPr lang="en-US" sz="4400" dirty="0" smtClean="0">
                <a:latin typeface="Times New Roman" panose="02020603050405020304" pitchFamily="18" charset="0"/>
                <a:cs typeface="Times New Roman" panose="02020603050405020304" pitchFamily="18" charset="0"/>
              </a:rPr>
              <a:t>Date</a:t>
            </a:r>
            <a:br>
              <a:rPr lang="en-US" sz="4400" dirty="0" smtClean="0">
                <a:latin typeface="Times New Roman" panose="02020603050405020304" pitchFamily="18" charset="0"/>
                <a:cs typeface="Times New Roman" panose="02020603050405020304" pitchFamily="18" charset="0"/>
              </a:rPr>
            </a:br>
            <a:r>
              <a:rPr lang="en-US" sz="4400" dirty="0" smtClean="0">
                <a:latin typeface="Times New Roman" panose="02020603050405020304" pitchFamily="18" charset="0"/>
                <a:cs typeface="Times New Roman" panose="02020603050405020304" pitchFamily="18" charset="0"/>
              </a:rPr>
              <a:t>Renaissance Tragedy Project</a:t>
            </a:r>
            <a:endParaRPr lang="en-US" sz="4400" dirty="0">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fld id="{AD6970F9-732E-4602-8748-35D0426B544E}" type="slidenum">
              <a:rPr lang="en-US" smtClean="0"/>
              <a:t>1</a:t>
            </a:fld>
            <a:endParaRPr lang="en-US"/>
          </a:p>
        </p:txBody>
      </p:sp>
    </p:spTree>
    <p:extLst>
      <p:ext uri="{BB962C8B-B14F-4D97-AF65-F5344CB8AC3E}">
        <p14:creationId xmlns:p14="http://schemas.microsoft.com/office/powerpoint/2010/main" val="10289218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lnSpc>
                <a:spcPct val="200000"/>
              </a:lnSpc>
            </a:pPr>
            <a:r>
              <a:rPr lang="en-US" dirty="0" smtClean="0">
                <a:latin typeface="Times New Roman" panose="02020603050405020304" pitchFamily="18" charset="0"/>
                <a:cs typeface="Times New Roman" panose="02020603050405020304" pitchFamily="18" charset="0"/>
              </a:rPr>
              <a:t>Introduction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85000" lnSpcReduction="10000"/>
          </a:bodyPr>
          <a:lstStyle/>
          <a:p>
            <a:pPr>
              <a:lnSpc>
                <a:spcPct val="200000"/>
              </a:lnSpc>
            </a:pPr>
            <a:r>
              <a:rPr lang="en-US" sz="1700" dirty="0" smtClean="0">
                <a:latin typeface="Times New Roman" panose="02020603050405020304" pitchFamily="18" charset="0"/>
                <a:cs typeface="Times New Roman" panose="02020603050405020304" pitchFamily="18" charset="0"/>
              </a:rPr>
              <a:t>The Aristotle definition of a tragedy is best illustrated by this quote,” tragedy then, is an imitation of an action that is serious and complete, and which has some greatness about it. It imitates in words with pleasant accompaniments, each type belonging separately to the different parts of the work. It imitates people performing actions and does not rely on narration. It achieves, through pity and fear, the catharsis of these sorts of feelings.”</a:t>
            </a:r>
          </a:p>
          <a:p>
            <a:pPr>
              <a:lnSpc>
                <a:spcPct val="200000"/>
              </a:lnSpc>
            </a:pPr>
            <a:r>
              <a:rPr lang="en-US" sz="1700" dirty="0" smtClean="0">
                <a:latin typeface="Times New Roman" panose="02020603050405020304" pitchFamily="18" charset="0"/>
                <a:cs typeface="Times New Roman" panose="02020603050405020304" pitchFamily="18" charset="0"/>
              </a:rPr>
              <a:t>When Macbeth is evaluated through the seven elements that Aristotle believes makes a genre of work a tragedy, it fits the definition in a precise way. “Macbeth displays all the seven aspects that were suggested by Aristotle as the elements of a true tragedy in a genre of work.” (</a:t>
            </a:r>
            <a:r>
              <a:rPr lang="en-US" sz="1600" dirty="0" smtClean="0"/>
              <a:t>Shakespeare et al, pg. 13</a:t>
            </a:r>
            <a:r>
              <a:rPr lang="en-US" sz="1700" dirty="0" smtClean="0">
                <a:latin typeface="Times New Roman" panose="02020603050405020304" pitchFamily="18" charset="0"/>
                <a:cs typeface="Times New Roman" panose="02020603050405020304" pitchFamily="18" charset="0"/>
              </a:rPr>
              <a:t>)</a:t>
            </a:r>
            <a:endParaRPr lang="en-US" sz="17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AD6970F9-732E-4602-8748-35D0426B544E}" type="slidenum">
              <a:rPr lang="en-US" smtClean="0"/>
              <a:t>2</a:t>
            </a:fld>
            <a:endParaRPr lang="en-US"/>
          </a:p>
        </p:txBody>
      </p:sp>
    </p:spTree>
    <p:extLst>
      <p:ext uri="{BB962C8B-B14F-4D97-AF65-F5344CB8AC3E}">
        <p14:creationId xmlns:p14="http://schemas.microsoft.com/office/powerpoint/2010/main" val="16684997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Macbeth</a:t>
            </a:r>
            <a:r>
              <a:rPr lang="en-US" dirty="0" smtClean="0"/>
              <a:t> as a Tragedy</a:t>
            </a:r>
            <a:endParaRPr lang="en-US" dirty="0"/>
          </a:p>
        </p:txBody>
      </p:sp>
      <p:pic>
        <p:nvPicPr>
          <p:cNvPr id="6" name="Content Placeholder 5"/>
          <p:cNvPicPr>
            <a:picLocks noGrp="1" noChangeAspect="1"/>
          </p:cNvPicPr>
          <p:nvPr>
            <p:ph idx="1"/>
          </p:nvPr>
        </p:nvPicPr>
        <p:blipFill>
          <a:blip r:embed="rId2"/>
          <a:stretch>
            <a:fillRect/>
          </a:stretch>
        </p:blipFill>
        <p:spPr>
          <a:xfrm>
            <a:off x="1" y="2069432"/>
            <a:ext cx="9274001" cy="4668251"/>
          </a:xfrm>
          <a:prstGeom prst="rect">
            <a:avLst/>
          </a:prstGeom>
        </p:spPr>
      </p:pic>
      <p:sp>
        <p:nvSpPr>
          <p:cNvPr id="4" name="Slide Number Placeholder 3"/>
          <p:cNvSpPr>
            <a:spLocks noGrp="1"/>
          </p:cNvSpPr>
          <p:nvPr>
            <p:ph type="sldNum" sz="quarter" idx="12"/>
          </p:nvPr>
        </p:nvSpPr>
        <p:spPr/>
        <p:txBody>
          <a:bodyPr/>
          <a:lstStyle/>
          <a:p>
            <a:fld id="{AD6970F9-732E-4602-8748-35D0426B544E}" type="slidenum">
              <a:rPr lang="en-US" smtClean="0"/>
              <a:t>3</a:t>
            </a:fld>
            <a:endParaRPr lang="en-US"/>
          </a:p>
        </p:txBody>
      </p:sp>
    </p:spTree>
    <p:extLst>
      <p:ext uri="{BB962C8B-B14F-4D97-AF65-F5344CB8AC3E}">
        <p14:creationId xmlns:p14="http://schemas.microsoft.com/office/powerpoint/2010/main" val="31885424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lnSpc>
                <a:spcPct val="200000"/>
              </a:lnSpc>
            </a:pPr>
            <a:r>
              <a:rPr lang="en-US" dirty="0" smtClean="0">
                <a:latin typeface="Times New Roman" panose="02020603050405020304" pitchFamily="18" charset="0"/>
                <a:cs typeface="Times New Roman" panose="02020603050405020304" pitchFamily="18" charset="0"/>
              </a:rPr>
              <a:t>Macbeth as a Tragedy</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pPr>
              <a:lnSpc>
                <a:spcPct val="200000"/>
              </a:lnSpc>
            </a:pPr>
            <a:r>
              <a:rPr lang="en-US" sz="1700" dirty="0">
                <a:latin typeface="Times New Roman" panose="02020603050405020304" pitchFamily="18" charset="0"/>
                <a:cs typeface="Times New Roman" panose="02020603050405020304" pitchFamily="18" charset="0"/>
              </a:rPr>
              <a:t>The first element of Aristotle`s definition of a tragedy is that a genre should be serious. Macbeth is a serious story. This can be seen from the first line of the book where the mood features witches that speaks more of witchcraft, apparitions, and potions. Macbeth is not only made a serious story by the three witches but them appealing to Elizabethans who believed in such phenomena them also makes it a serious story. War taking place between Scotland and Norway which occurred for many centuries provided a dark component. This represented feuding and killing. “Murder that happens throughout the Macbeth story is an aspect that is very essential in helping us approve that indeed Macbeth is a serious play.” (Hollingsworth et al, pg. 22)</a:t>
            </a:r>
          </a:p>
        </p:txBody>
      </p:sp>
      <p:sp>
        <p:nvSpPr>
          <p:cNvPr id="4" name="Slide Number Placeholder 3"/>
          <p:cNvSpPr>
            <a:spLocks noGrp="1"/>
          </p:cNvSpPr>
          <p:nvPr>
            <p:ph type="sldNum" sz="quarter" idx="12"/>
          </p:nvPr>
        </p:nvSpPr>
        <p:spPr/>
        <p:txBody>
          <a:bodyPr/>
          <a:lstStyle/>
          <a:p>
            <a:fld id="{AD6970F9-732E-4602-8748-35D0426B544E}" type="slidenum">
              <a:rPr lang="en-US" smtClean="0"/>
              <a:t>4</a:t>
            </a:fld>
            <a:endParaRPr lang="en-US"/>
          </a:p>
        </p:txBody>
      </p:sp>
    </p:spTree>
    <p:extLst>
      <p:ext uri="{BB962C8B-B14F-4D97-AF65-F5344CB8AC3E}">
        <p14:creationId xmlns:p14="http://schemas.microsoft.com/office/powerpoint/2010/main" val="33796091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lnSpc>
                <a:spcPct val="200000"/>
              </a:lnSpc>
            </a:pPr>
            <a:r>
              <a:rPr lang="en-US" dirty="0" smtClean="0">
                <a:latin typeface="Times New Roman" panose="02020603050405020304" pitchFamily="18" charset="0"/>
                <a:cs typeface="Times New Roman" panose="02020603050405020304" pitchFamily="18" charset="0"/>
              </a:rPr>
              <a:t>Macbeth as a Tragedy</a:t>
            </a:r>
            <a:endParaRPr lang="en-US" dirty="0">
              <a:latin typeface="Times New Roman" panose="02020603050405020304" pitchFamily="18" charset="0"/>
              <a:cs typeface="Times New Roman" panose="02020603050405020304" pitchFamily="18" charset="0"/>
            </a:endParaRPr>
          </a:p>
        </p:txBody>
      </p:sp>
      <p:pic>
        <p:nvPicPr>
          <p:cNvPr id="7" name="Content Placeholder 6"/>
          <p:cNvPicPr>
            <a:picLocks noGrp="1" noChangeAspect="1"/>
          </p:cNvPicPr>
          <p:nvPr>
            <p:ph idx="1"/>
          </p:nvPr>
        </p:nvPicPr>
        <p:blipFill>
          <a:blip r:embed="rId2"/>
          <a:stretch>
            <a:fillRect/>
          </a:stretch>
        </p:blipFill>
        <p:spPr>
          <a:xfrm>
            <a:off x="336884" y="2256841"/>
            <a:ext cx="9601199" cy="4601159"/>
          </a:xfrm>
          <a:prstGeom prst="rect">
            <a:avLst/>
          </a:prstGeom>
        </p:spPr>
      </p:pic>
      <p:sp>
        <p:nvSpPr>
          <p:cNvPr id="4" name="Slide Number Placeholder 3"/>
          <p:cNvSpPr>
            <a:spLocks noGrp="1"/>
          </p:cNvSpPr>
          <p:nvPr>
            <p:ph type="sldNum" sz="quarter" idx="12"/>
          </p:nvPr>
        </p:nvSpPr>
        <p:spPr/>
        <p:txBody>
          <a:bodyPr/>
          <a:lstStyle/>
          <a:p>
            <a:fld id="{AD6970F9-732E-4602-8748-35D0426B544E}" type="slidenum">
              <a:rPr lang="en-US" smtClean="0"/>
              <a:t>5</a:t>
            </a:fld>
            <a:endParaRPr lang="en-US"/>
          </a:p>
        </p:txBody>
      </p:sp>
    </p:spTree>
    <p:extLst>
      <p:ext uri="{BB962C8B-B14F-4D97-AF65-F5344CB8AC3E}">
        <p14:creationId xmlns:p14="http://schemas.microsoft.com/office/powerpoint/2010/main" val="31777761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lnSpc>
                <a:spcPct val="200000"/>
              </a:lnSpc>
            </a:pPr>
            <a:r>
              <a:rPr lang="en-US" dirty="0" smtClean="0">
                <a:latin typeface="Times New Roman" panose="02020603050405020304" pitchFamily="18" charset="0"/>
                <a:cs typeface="Times New Roman" panose="02020603050405020304" pitchFamily="18" charset="0"/>
              </a:rPr>
              <a:t>Macbeth as a Tragedy</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85000" lnSpcReduction="20000"/>
          </a:bodyPr>
          <a:lstStyle/>
          <a:p>
            <a:pPr>
              <a:lnSpc>
                <a:spcPct val="200000"/>
              </a:lnSpc>
            </a:pPr>
            <a:r>
              <a:rPr lang="en-US" sz="1700" dirty="0" smtClean="0">
                <a:latin typeface="Times New Roman" panose="02020603050405020304" pitchFamily="18" charset="0"/>
                <a:cs typeface="Times New Roman" panose="02020603050405020304" pitchFamily="18" charset="0"/>
              </a:rPr>
              <a:t>The Macbeth story follows through with its theme which is blood where at the end of the story, both its leads characters dies. Lady Macbeth commits suicide after feeling guilty for the bloodshed. Macbeth is beheaded by Macduff who is a noble from Scotland.  Despite what happens to Macbeth at the end of the story he was a great and a good man  which is one element of a tragedy according to Aristotle. He was a man of honor whose position was Thane of Glams and was very victorious in the battle. Every great man must have a flaw, his flaw was ambition which was breathed to him by lady Macbeth and the witches. They created him as a bold, valiant, and a triumphant king. His flaw led to a disaster, deceit, treachery, and murder. It is unfortunate that he could not overcome this flaw even by fate. This is another element in Aristotle`s definition of a tragedy </a:t>
            </a:r>
            <a:r>
              <a:rPr lang="en-US" sz="2000" dirty="0">
                <a:latin typeface="Times New Roman" panose="02020603050405020304" pitchFamily="18" charset="0"/>
                <a:cs typeface="Times New Roman" panose="02020603050405020304" pitchFamily="18" charset="0"/>
              </a:rPr>
              <a:t>(</a:t>
            </a:r>
            <a:r>
              <a:rPr lang="en-US" sz="1400" dirty="0"/>
              <a:t>Shakespeare et al, pg. </a:t>
            </a:r>
            <a:r>
              <a:rPr lang="en-US" sz="1400" dirty="0" smtClean="0"/>
              <a:t>70</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pPr>
              <a:lnSpc>
                <a:spcPct val="200000"/>
              </a:lnSpc>
            </a:pPr>
            <a:endParaRPr lang="en-US" sz="17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AD6970F9-732E-4602-8748-35D0426B544E}" type="slidenum">
              <a:rPr lang="en-US" smtClean="0"/>
              <a:t>6</a:t>
            </a:fld>
            <a:endParaRPr lang="en-US"/>
          </a:p>
        </p:txBody>
      </p:sp>
    </p:spTree>
    <p:extLst>
      <p:ext uri="{BB962C8B-B14F-4D97-AF65-F5344CB8AC3E}">
        <p14:creationId xmlns:p14="http://schemas.microsoft.com/office/powerpoint/2010/main" val="1699435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Macbeth as a Tragedy</a:t>
            </a:r>
            <a:endParaRPr lang="en-US" dirty="0">
              <a:latin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idx="1"/>
          </p:nvPr>
        </p:nvPicPr>
        <p:blipFill>
          <a:blip r:embed="rId2"/>
          <a:stretch>
            <a:fillRect/>
          </a:stretch>
        </p:blipFill>
        <p:spPr>
          <a:xfrm>
            <a:off x="204537" y="2233280"/>
            <a:ext cx="11851105" cy="4624719"/>
          </a:xfrm>
          <a:prstGeom prst="rect">
            <a:avLst/>
          </a:prstGeom>
        </p:spPr>
      </p:pic>
      <p:sp>
        <p:nvSpPr>
          <p:cNvPr id="4" name="Slide Number Placeholder 3"/>
          <p:cNvSpPr>
            <a:spLocks noGrp="1"/>
          </p:cNvSpPr>
          <p:nvPr>
            <p:ph type="sldNum" sz="quarter" idx="12"/>
          </p:nvPr>
        </p:nvSpPr>
        <p:spPr/>
        <p:txBody>
          <a:bodyPr/>
          <a:lstStyle/>
          <a:p>
            <a:fld id="{AD6970F9-732E-4602-8748-35D0426B544E}" type="slidenum">
              <a:rPr lang="en-US" smtClean="0"/>
              <a:t>7</a:t>
            </a:fld>
            <a:endParaRPr lang="en-US"/>
          </a:p>
        </p:txBody>
      </p:sp>
    </p:spTree>
    <p:extLst>
      <p:ext uri="{BB962C8B-B14F-4D97-AF65-F5344CB8AC3E}">
        <p14:creationId xmlns:p14="http://schemas.microsoft.com/office/powerpoint/2010/main" val="12872517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lnSpc>
                <a:spcPct val="200000"/>
              </a:lnSpc>
            </a:pPr>
            <a:r>
              <a:rPr lang="en-US" dirty="0" smtClean="0">
                <a:latin typeface="Times New Roman" panose="02020603050405020304" pitchFamily="18" charset="0"/>
                <a:cs typeface="Times New Roman" panose="02020603050405020304" pitchFamily="18" charset="0"/>
              </a:rPr>
              <a:t>Macbeth as a Tragedy</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nSpc>
                <a:spcPct val="200000"/>
              </a:lnSpc>
            </a:pPr>
            <a:r>
              <a:rPr lang="en-US" sz="1700" dirty="0" smtClean="0">
                <a:latin typeface="Times New Roman" panose="02020603050405020304" pitchFamily="18" charset="0"/>
                <a:cs typeface="Times New Roman" panose="02020603050405020304" pitchFamily="18" charset="0"/>
              </a:rPr>
              <a:t>The last element of the Aristotle`s definition of a tragedy is seen in Macbeth where the Macbeth`s circumstances are described. He suffers and is punished. He gets the worst form of punishment which is beheading. Death is what his ambitions costs him.</a:t>
            </a:r>
          </a:p>
          <a:p>
            <a:pPr>
              <a:lnSpc>
                <a:spcPct val="200000"/>
              </a:lnSpc>
            </a:pPr>
            <a:r>
              <a:rPr lang="en-US" sz="1700" dirty="0" smtClean="0">
                <a:latin typeface="Times New Roman" panose="02020603050405020304" pitchFamily="18" charset="0"/>
                <a:cs typeface="Times New Roman" panose="02020603050405020304" pitchFamily="18" charset="0"/>
              </a:rPr>
              <a:t>Macbeth play fits all the seven elements of Aristotle`s definition of a tragedy. One can argue that the seven elements of a tragedy as written by Aristotle were written specifically for Macbeth (</a:t>
            </a:r>
            <a:r>
              <a:rPr lang="en-US" sz="1600" dirty="0"/>
              <a:t>Bloom, </a:t>
            </a:r>
            <a:r>
              <a:rPr lang="en-US" sz="1600" dirty="0" smtClean="0"/>
              <a:t>Harold, pg. 78</a:t>
            </a:r>
            <a:r>
              <a:rPr lang="en-US" sz="1700" dirty="0" smtClean="0">
                <a:latin typeface="Times New Roman" panose="02020603050405020304" pitchFamily="18" charset="0"/>
                <a:cs typeface="Times New Roman" panose="02020603050405020304" pitchFamily="18" charset="0"/>
              </a:rPr>
              <a:t>)</a:t>
            </a:r>
            <a:endParaRPr lang="en-US" sz="17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AD6970F9-732E-4602-8748-35D0426B544E}" type="slidenum">
              <a:rPr lang="en-US" smtClean="0"/>
              <a:t>8</a:t>
            </a:fld>
            <a:endParaRPr lang="en-US"/>
          </a:p>
        </p:txBody>
      </p:sp>
    </p:spTree>
    <p:extLst>
      <p:ext uri="{BB962C8B-B14F-4D97-AF65-F5344CB8AC3E}">
        <p14:creationId xmlns:p14="http://schemas.microsoft.com/office/powerpoint/2010/main" val="21981444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Macbeth as a Tragedy</a:t>
            </a:r>
            <a:endParaRPr lang="en-US" dirty="0">
              <a:latin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idx="1"/>
          </p:nvPr>
        </p:nvPicPr>
        <p:blipFill>
          <a:blip r:embed="rId2"/>
          <a:stretch>
            <a:fillRect/>
          </a:stretch>
        </p:blipFill>
        <p:spPr>
          <a:xfrm>
            <a:off x="0" y="2057400"/>
            <a:ext cx="9274001" cy="4800600"/>
          </a:xfrm>
          <a:prstGeom prst="rect">
            <a:avLst/>
          </a:prstGeom>
        </p:spPr>
      </p:pic>
      <p:sp>
        <p:nvSpPr>
          <p:cNvPr id="4" name="Slide Number Placeholder 3"/>
          <p:cNvSpPr>
            <a:spLocks noGrp="1"/>
          </p:cNvSpPr>
          <p:nvPr>
            <p:ph type="sldNum" sz="quarter" idx="12"/>
          </p:nvPr>
        </p:nvSpPr>
        <p:spPr/>
        <p:txBody>
          <a:bodyPr/>
          <a:lstStyle/>
          <a:p>
            <a:fld id="{AD6970F9-732E-4602-8748-35D0426B544E}" type="slidenum">
              <a:rPr lang="en-US" smtClean="0"/>
              <a:t>9</a:t>
            </a:fld>
            <a:endParaRPr lang="en-US"/>
          </a:p>
        </p:txBody>
      </p:sp>
    </p:spTree>
    <p:extLst>
      <p:ext uri="{BB962C8B-B14F-4D97-AF65-F5344CB8AC3E}">
        <p14:creationId xmlns:p14="http://schemas.microsoft.com/office/powerpoint/2010/main" val="9892847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Macbeth as a Tragedy</a:t>
            </a:r>
            <a:endParaRPr lang="en-US" dirty="0">
              <a:latin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idx="1"/>
          </p:nvPr>
        </p:nvPicPr>
        <p:blipFill>
          <a:blip r:embed="rId2"/>
          <a:stretch>
            <a:fillRect/>
          </a:stretch>
        </p:blipFill>
        <p:spPr>
          <a:xfrm>
            <a:off x="156411" y="2160588"/>
            <a:ext cx="9117591" cy="4697412"/>
          </a:xfrm>
          <a:prstGeom prst="rect">
            <a:avLst/>
          </a:prstGeom>
        </p:spPr>
      </p:pic>
      <p:sp>
        <p:nvSpPr>
          <p:cNvPr id="4" name="Slide Number Placeholder 3"/>
          <p:cNvSpPr>
            <a:spLocks noGrp="1"/>
          </p:cNvSpPr>
          <p:nvPr>
            <p:ph type="sldNum" sz="quarter" idx="12"/>
          </p:nvPr>
        </p:nvSpPr>
        <p:spPr/>
        <p:txBody>
          <a:bodyPr/>
          <a:lstStyle/>
          <a:p>
            <a:fld id="{AD6970F9-732E-4602-8748-35D0426B544E}" type="slidenum">
              <a:rPr lang="en-US" smtClean="0"/>
              <a:t>10</a:t>
            </a:fld>
            <a:endParaRPr lang="en-US"/>
          </a:p>
        </p:txBody>
      </p:sp>
    </p:spTree>
    <p:extLst>
      <p:ext uri="{BB962C8B-B14F-4D97-AF65-F5344CB8AC3E}">
        <p14:creationId xmlns:p14="http://schemas.microsoft.com/office/powerpoint/2010/main" val="31070050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lnSpc>
                <a:spcPct val="200000"/>
              </a:lnSpc>
            </a:pPr>
            <a:r>
              <a:rPr lang="en-US" dirty="0" smtClean="0">
                <a:latin typeface="Times New Roman" panose="02020603050405020304" pitchFamily="18" charset="0"/>
                <a:cs typeface="Times New Roman" panose="02020603050405020304" pitchFamily="18" charset="0"/>
              </a:rPr>
              <a:t>Works Cited</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nSpc>
                <a:spcPct val="200000"/>
              </a:lnSpc>
            </a:pPr>
            <a:r>
              <a:rPr lang="en-US" sz="1600" dirty="0"/>
              <a:t>Shakespeare, William, James </a:t>
            </a:r>
            <a:r>
              <a:rPr lang="en-US" sz="1600" dirty="0" err="1"/>
              <a:t>Marsters</a:t>
            </a:r>
            <a:r>
              <a:rPr lang="en-US" sz="1600" dirty="0"/>
              <a:t>, Joanne </a:t>
            </a:r>
            <a:r>
              <a:rPr lang="en-US" sz="1600" dirty="0" err="1"/>
              <a:t>Whalley</a:t>
            </a:r>
            <a:r>
              <a:rPr lang="en-US" sz="1600" dirty="0"/>
              <a:t>, and Martin Jenkins. </a:t>
            </a:r>
            <a:r>
              <a:rPr lang="en-US" sz="1600" i="1" dirty="0"/>
              <a:t>Macbeth</a:t>
            </a:r>
            <a:r>
              <a:rPr lang="en-US" sz="1600" dirty="0"/>
              <a:t>. Los Angeles: L.A. Theatre Works, 2011. Sound recording</a:t>
            </a:r>
            <a:r>
              <a:rPr lang="en-US" sz="1600" dirty="0" smtClean="0"/>
              <a:t>.</a:t>
            </a:r>
          </a:p>
          <a:p>
            <a:pPr>
              <a:lnSpc>
                <a:spcPct val="200000"/>
              </a:lnSpc>
            </a:pPr>
            <a:r>
              <a:rPr lang="en-US" sz="1600" dirty="0"/>
              <a:t>Hollingsworth, Tamara, Harriet </a:t>
            </a:r>
            <a:r>
              <a:rPr lang="en-US" sz="1600" dirty="0" err="1"/>
              <a:t>Isecke</a:t>
            </a:r>
            <a:r>
              <a:rPr lang="en-US" sz="1600" dirty="0"/>
              <a:t>, and William Shakespeare. </a:t>
            </a:r>
            <a:r>
              <a:rPr lang="en-US" sz="1600" i="1" dirty="0"/>
              <a:t>William Shakespeare's the Tragedy of Macbeth</a:t>
            </a:r>
            <a:r>
              <a:rPr lang="en-US" sz="1600" dirty="0"/>
              <a:t>. Huntington Beach, CA: Teacher Created Materials, 2010. Print</a:t>
            </a:r>
            <a:r>
              <a:rPr lang="en-US" sz="1600" dirty="0" smtClean="0"/>
              <a:t>.</a:t>
            </a:r>
          </a:p>
          <a:p>
            <a:pPr>
              <a:lnSpc>
                <a:spcPct val="200000"/>
              </a:lnSpc>
            </a:pPr>
            <a:r>
              <a:rPr lang="en-US" sz="1600" dirty="0"/>
              <a:t>Bloom, Harold. </a:t>
            </a:r>
            <a:r>
              <a:rPr lang="en-US" sz="1600" i="1" dirty="0"/>
              <a:t>Macbeth</a:t>
            </a:r>
            <a:r>
              <a:rPr lang="en-US" sz="1600" dirty="0"/>
              <a:t>. Philadelphia: Chelsea House Publishers, 2005. Print.</a:t>
            </a:r>
            <a:endParaRPr lang="en-US" sz="17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AD6970F9-732E-4602-8748-35D0426B544E}" type="slidenum">
              <a:rPr lang="en-US" smtClean="0"/>
              <a:t>11</a:t>
            </a:fld>
            <a:endParaRPr lang="en-US"/>
          </a:p>
        </p:txBody>
      </p:sp>
    </p:spTree>
    <p:extLst>
      <p:ext uri="{BB962C8B-B14F-4D97-AF65-F5344CB8AC3E}">
        <p14:creationId xmlns:p14="http://schemas.microsoft.com/office/powerpoint/2010/main" val="328644177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154</TotalTime>
  <Words>618</Words>
  <Application>Microsoft Office PowerPoint</Application>
  <PresentationFormat>Widescreen</PresentationFormat>
  <Paragraphs>32</Paragraphs>
  <Slides>11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Times New Roman</vt:lpstr>
      <vt:lpstr>Trebuchet MS</vt:lpstr>
      <vt:lpstr>Wingdings 3</vt:lpstr>
      <vt:lpstr>Facet</vt:lpstr>
      <vt:lpstr>Name Institution Date Renaissance Tragedy Project</vt:lpstr>
      <vt:lpstr>Introduction</vt:lpstr>
      <vt:lpstr>Macbeth as a Tragedy</vt:lpstr>
      <vt:lpstr>Macbeth as a Tragedy</vt:lpstr>
      <vt:lpstr>Macbeth as a Tragedy</vt:lpstr>
      <vt:lpstr>Macbeth as a Tragedy</vt:lpstr>
      <vt:lpstr>Macbeth as a Tragedy</vt:lpstr>
      <vt:lpstr>Macbeth as a Tragedy</vt:lpstr>
      <vt:lpstr>Macbeth as a Tragedy</vt:lpstr>
      <vt:lpstr>Macbeth as a Tragedy</vt:lpstr>
      <vt:lpstr>Works Cited</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Renaissance Tragedy Project</dc:title>
  <dc:creator>i</dc:creator>
  <cp:lastModifiedBy>samuel kibe</cp:lastModifiedBy>
  <cp:revision>21</cp:revision>
  <dcterms:created xsi:type="dcterms:W3CDTF">2018-09-30T16:30:00Z</dcterms:created>
  <dcterms:modified xsi:type="dcterms:W3CDTF">2018-09-30T21:48:35Z</dcterms:modified>
</cp:coreProperties>
</file>