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485" autoAdjust="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8A6C7-80C5-4589-9CE2-68F88EBC706A}" type="datetimeFigureOut">
              <a:rPr lang="en-US" smtClean="0"/>
              <a:t>2/22/2020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7C6A37-121F-41EF-ABC3-8B30231FB2F3}" type="slidenum">
              <a:rPr lang="en-US" smtClean="0"/>
              <a:t>‹#›</a:t>
            </a:fld>
            <a:endParaRPr lang="en-US"/>
          </a:p>
        </p:txBody>
      </p:sp>
    </p:spTree>
    <p:extLst>
      <p:ext uri="{BB962C8B-B14F-4D97-AF65-F5344CB8AC3E}">
        <p14:creationId xmlns:p14="http://schemas.microsoft.com/office/powerpoint/2010/main" val="1742627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in</a:t>
            </a:r>
            <a:r>
              <a:rPr lang="en-US" baseline="0" dirty="0" smtClean="0"/>
              <a:t> the US, a</a:t>
            </a:r>
            <a:r>
              <a:rPr lang="en-US" dirty="0" smtClean="0"/>
              <a:t>s the government has some arbitrary powers themselves, and the demands of the public further control the absolute powers of the government.  </a:t>
            </a:r>
            <a:endParaRPr lang="en-US" dirty="0"/>
          </a:p>
        </p:txBody>
      </p:sp>
      <p:sp>
        <p:nvSpPr>
          <p:cNvPr id="4" name="Slide Number Placeholder 3"/>
          <p:cNvSpPr>
            <a:spLocks noGrp="1"/>
          </p:cNvSpPr>
          <p:nvPr>
            <p:ph type="sldNum" sz="quarter" idx="10"/>
          </p:nvPr>
        </p:nvSpPr>
        <p:spPr/>
        <p:txBody>
          <a:bodyPr/>
          <a:lstStyle/>
          <a:p>
            <a:fld id="{A97C6A37-121F-41EF-ABC3-8B30231FB2F3}" type="slidenum">
              <a:rPr lang="en-US" smtClean="0"/>
              <a:t>2</a:t>
            </a:fld>
            <a:endParaRPr lang="en-US"/>
          </a:p>
        </p:txBody>
      </p:sp>
    </p:spTree>
    <p:extLst>
      <p:ext uri="{BB962C8B-B14F-4D97-AF65-F5344CB8AC3E}">
        <p14:creationId xmlns:p14="http://schemas.microsoft.com/office/powerpoint/2010/main" val="3613110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Almost all journalists from North Korea are members of the Workers' Party except a few. Candidates for journalism school must not only prove themselves ideologically clean but also come from politically reliable families. This is not the case in America, as it only requires qualifications and the will of an individual to be a journalist.  </a:t>
            </a:r>
            <a:endParaRPr lang="en-US" dirty="0"/>
          </a:p>
        </p:txBody>
      </p:sp>
      <p:sp>
        <p:nvSpPr>
          <p:cNvPr id="4" name="Slide Number Placeholder 3"/>
          <p:cNvSpPr>
            <a:spLocks noGrp="1"/>
          </p:cNvSpPr>
          <p:nvPr>
            <p:ph type="sldNum" sz="quarter" idx="10"/>
          </p:nvPr>
        </p:nvSpPr>
        <p:spPr/>
        <p:txBody>
          <a:bodyPr/>
          <a:lstStyle/>
          <a:p>
            <a:fld id="{A97C6A37-121F-41EF-ABC3-8B30231FB2F3}" type="slidenum">
              <a:rPr lang="en-US" smtClean="0"/>
              <a:t>3</a:t>
            </a:fld>
            <a:endParaRPr lang="en-US"/>
          </a:p>
        </p:txBody>
      </p:sp>
    </p:spTree>
    <p:extLst>
      <p:ext uri="{BB962C8B-B14F-4D97-AF65-F5344CB8AC3E}">
        <p14:creationId xmlns:p14="http://schemas.microsoft.com/office/powerpoint/2010/main" val="3945396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because in the US, there are various checks and balances on the FCC by Congress but in North Korea, the Korean Worker's Party controls the press and other mass media in North Korea. No dissenting voice is permitted in the news media. North Korea recognizes freedom of the media as a Constitutional right of its citizens.</a:t>
            </a:r>
            <a:endParaRPr lang="en-US" dirty="0"/>
          </a:p>
        </p:txBody>
      </p:sp>
      <p:sp>
        <p:nvSpPr>
          <p:cNvPr id="4" name="Slide Number Placeholder 3"/>
          <p:cNvSpPr>
            <a:spLocks noGrp="1"/>
          </p:cNvSpPr>
          <p:nvPr>
            <p:ph type="sldNum" sz="quarter" idx="10"/>
          </p:nvPr>
        </p:nvSpPr>
        <p:spPr/>
        <p:txBody>
          <a:bodyPr/>
          <a:lstStyle/>
          <a:p>
            <a:fld id="{A97C6A37-121F-41EF-ABC3-8B30231FB2F3}" type="slidenum">
              <a:rPr lang="en-US" smtClean="0"/>
              <a:t>4</a:t>
            </a:fld>
            <a:endParaRPr lang="en-US"/>
          </a:p>
        </p:txBody>
      </p:sp>
    </p:spTree>
    <p:extLst>
      <p:ext uri="{BB962C8B-B14F-4D97-AF65-F5344CB8AC3E}">
        <p14:creationId xmlns:p14="http://schemas.microsoft.com/office/powerpoint/2010/main" val="657373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Practically from its inception, in the US, the broadcast media has been subject to regulation. During the early days of radio, stations operated on the same frequencies and often jammed each other's signals. The Federal Radio Act (1927) set up licensing procedures to allocate frequencies under the premise that the airwaves belong to the public. </a:t>
            </a:r>
            <a:endParaRPr lang="en-US" dirty="0"/>
          </a:p>
        </p:txBody>
      </p:sp>
      <p:sp>
        <p:nvSpPr>
          <p:cNvPr id="4" name="Slide Number Placeholder 3"/>
          <p:cNvSpPr>
            <a:spLocks noGrp="1"/>
          </p:cNvSpPr>
          <p:nvPr>
            <p:ph type="sldNum" sz="quarter" idx="10"/>
          </p:nvPr>
        </p:nvSpPr>
        <p:spPr/>
        <p:txBody>
          <a:bodyPr/>
          <a:lstStyle/>
          <a:p>
            <a:fld id="{A97C6A37-121F-41EF-ABC3-8B30231FB2F3}" type="slidenum">
              <a:rPr lang="en-US" smtClean="0"/>
              <a:t>5</a:t>
            </a:fld>
            <a:endParaRPr lang="en-US"/>
          </a:p>
        </p:txBody>
      </p:sp>
    </p:spTree>
    <p:extLst>
      <p:ext uri="{BB962C8B-B14F-4D97-AF65-F5344CB8AC3E}">
        <p14:creationId xmlns:p14="http://schemas.microsoft.com/office/powerpoint/2010/main" val="1636980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internet access service is limited in North Korea while in America it is not limited as most of the people are free to access the internet.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97C6A37-121F-41EF-ABC3-8B30231FB2F3}" type="slidenum">
              <a:rPr lang="en-US" smtClean="0"/>
              <a:t>6</a:t>
            </a:fld>
            <a:endParaRPr lang="en-US"/>
          </a:p>
        </p:txBody>
      </p:sp>
    </p:spTree>
    <p:extLst>
      <p:ext uri="{BB962C8B-B14F-4D97-AF65-F5344CB8AC3E}">
        <p14:creationId xmlns:p14="http://schemas.microsoft.com/office/powerpoint/2010/main" val="1957920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67425"/>
            <a:ext cx="7766936" cy="6387921"/>
          </a:xfrm>
        </p:spPr>
        <p:txBody>
          <a:bodyPr/>
          <a:lstStyle/>
          <a:p>
            <a:pPr algn="ctr"/>
            <a:r>
              <a:rPr lang="en-US" sz="4400" dirty="0"/>
              <a:t>The regulation of media in the US and North Korea</a:t>
            </a:r>
            <a:r>
              <a:rPr lang="en-US" sz="4400" dirty="0" smtClean="0"/>
              <a:t>.</a:t>
            </a:r>
            <a:br>
              <a:rPr lang="en-US" sz="4400" dirty="0" smtClean="0"/>
            </a:br>
            <a:r>
              <a:rPr lang="en-US" sz="4400" dirty="0" smtClean="0"/>
              <a:t/>
            </a:r>
            <a:br>
              <a:rPr lang="en-US" sz="4400" dirty="0" smtClean="0"/>
            </a:br>
            <a:r>
              <a:rPr lang="en-US" sz="4400" dirty="0" smtClean="0"/>
              <a:t>Institution Affiliation</a:t>
            </a:r>
            <a:br>
              <a:rPr lang="en-US" sz="4400" dirty="0" smtClean="0"/>
            </a:br>
            <a:r>
              <a:rPr lang="en-US" sz="4400" dirty="0" smtClean="0"/>
              <a:t/>
            </a:r>
            <a:br>
              <a:rPr lang="en-US" sz="4400" dirty="0" smtClean="0"/>
            </a:br>
            <a:r>
              <a:rPr lang="en-US" sz="4400" dirty="0" smtClean="0"/>
              <a:t>Students’ Name</a:t>
            </a:r>
            <a:br>
              <a:rPr lang="en-US" sz="4400" dirty="0" smtClean="0"/>
            </a:br>
            <a:r>
              <a:rPr lang="en-US" sz="4400" dirty="0" smtClean="0"/>
              <a:t/>
            </a:r>
            <a:br>
              <a:rPr lang="en-US" sz="4400" dirty="0" smtClean="0"/>
            </a:br>
            <a:r>
              <a:rPr lang="en-US" sz="4400" dirty="0" smtClean="0"/>
              <a:t>Date of Presentation</a:t>
            </a:r>
            <a:br>
              <a:rPr lang="en-US" sz="4400" dirty="0" smtClean="0"/>
            </a:br>
            <a:endParaRPr lang="en-US" sz="4400" dirty="0"/>
          </a:p>
        </p:txBody>
      </p:sp>
      <p:sp>
        <p:nvSpPr>
          <p:cNvPr id="3" name="Subtitle 2"/>
          <p:cNvSpPr>
            <a:spLocks noGrp="1"/>
          </p:cNvSpPr>
          <p:nvPr>
            <p:ph type="subTitle" idx="1"/>
          </p:nvPr>
        </p:nvSpPr>
        <p:spPr>
          <a:xfrm>
            <a:off x="1507067" y="6711872"/>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4113788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The regulation of media in the US and North Korea.</a:t>
            </a:r>
          </a:p>
        </p:txBody>
      </p:sp>
      <p:sp>
        <p:nvSpPr>
          <p:cNvPr id="3" name="Content Placeholder 2"/>
          <p:cNvSpPr>
            <a:spLocks noGrp="1"/>
          </p:cNvSpPr>
          <p:nvPr>
            <p:ph idx="1"/>
          </p:nvPr>
        </p:nvSpPr>
        <p:spPr/>
        <p:txBody>
          <a:bodyPr/>
          <a:lstStyle/>
          <a:p>
            <a:r>
              <a:rPr lang="en-US" dirty="0"/>
              <a:t>In the United States, the Federal Communication Commission (FCC) is the foremost authority that is responsible for drawing up, implementing, and monitoring of media policies. </a:t>
            </a:r>
            <a:r>
              <a:rPr lang="en-US" dirty="0" smtClean="0"/>
              <a:t> </a:t>
            </a:r>
          </a:p>
          <a:p>
            <a:r>
              <a:rPr lang="en-US" dirty="0"/>
              <a:t>Contrary, the media of North Korea is amongst the most strictly controlled in the world. The constitution nominally provides for freedom of speech and the press. However, the government prohibits the exercise of these rights in practice, unless it is in praise of the country and its government and leader</a:t>
            </a:r>
            <a:r>
              <a:rPr lang="en-US" dirty="0" smtClean="0"/>
              <a:t>.  </a:t>
            </a:r>
            <a:endParaRPr lang="en-US" dirty="0"/>
          </a:p>
        </p:txBody>
      </p:sp>
    </p:spTree>
    <p:extLst>
      <p:ext uri="{BB962C8B-B14F-4D97-AF65-F5344CB8AC3E}">
        <p14:creationId xmlns:p14="http://schemas.microsoft.com/office/powerpoint/2010/main" val="2103764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113731"/>
          </a:xfrm>
        </p:spPr>
        <p:txBody>
          <a:bodyPr>
            <a:normAutofit fontScale="90000"/>
          </a:bodyPr>
          <a:lstStyle/>
          <a:p>
            <a:endParaRPr lang="en-US" dirty="0"/>
          </a:p>
        </p:txBody>
      </p:sp>
      <p:sp>
        <p:nvSpPr>
          <p:cNvPr id="3" name="Content Placeholder 2"/>
          <p:cNvSpPr>
            <a:spLocks noGrp="1"/>
          </p:cNvSpPr>
          <p:nvPr>
            <p:ph idx="1"/>
          </p:nvPr>
        </p:nvSpPr>
        <p:spPr>
          <a:xfrm>
            <a:off x="677334" y="736979"/>
            <a:ext cx="8596668" cy="5304383"/>
          </a:xfrm>
        </p:spPr>
        <p:txBody>
          <a:bodyPr/>
          <a:lstStyle/>
          <a:p>
            <a:endParaRPr lang="en-US" dirty="0" smtClean="0"/>
          </a:p>
          <a:p>
            <a:endParaRPr lang="en-US" dirty="0"/>
          </a:p>
          <a:p>
            <a:r>
              <a:rPr lang="en-US" dirty="0" smtClean="0"/>
              <a:t>In </a:t>
            </a:r>
            <a:r>
              <a:rPr lang="en-US" dirty="0"/>
              <a:t>America, most of the media are controlled by large for-profit corporations that collect revenue from advertising, subscriptions, and sale of copyrighted material, but there is also some state control. </a:t>
            </a:r>
            <a:endParaRPr lang="en-US" dirty="0" smtClean="0"/>
          </a:p>
          <a:p>
            <a:r>
              <a:rPr lang="en-US" dirty="0" smtClean="0"/>
              <a:t>But </a:t>
            </a:r>
            <a:r>
              <a:rPr lang="en-US" dirty="0"/>
              <a:t>in North Korea, the media is controlled by the state through Article 67 of the North Korean Constitution that protects the freedom of speech and freedom of the press. </a:t>
            </a:r>
          </a:p>
        </p:txBody>
      </p:sp>
    </p:spTree>
    <p:extLst>
      <p:ext uri="{BB962C8B-B14F-4D97-AF65-F5344CB8AC3E}">
        <p14:creationId xmlns:p14="http://schemas.microsoft.com/office/powerpoint/2010/main" val="2716627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914400"/>
          </a:xfrm>
        </p:spPr>
        <p:txBody>
          <a:bodyPr>
            <a:normAutofit/>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 North Korean government’s direct and complete control of the media, the opinions in line with the regime underlie all news within the country. The government imposes a singular worldview on the citizens without allowing any exposure to other views and opinions</a:t>
            </a:r>
            <a:r>
              <a:rPr lang="en-US" dirty="0" smtClean="0"/>
              <a:t>.</a:t>
            </a:r>
          </a:p>
          <a:p>
            <a:r>
              <a:rPr lang="en-US" dirty="0" smtClean="0"/>
              <a:t>In the US, the </a:t>
            </a:r>
            <a:r>
              <a:rPr lang="en-US" dirty="0"/>
              <a:t>Agenda of the FCC is set by a chairperson who is directly elected by the president and thus shows that it stands independent of change in governments. However, it is not the only body that influences the final policy. Therefore, the official body in command would be the lawmakers, but the popular opinion of the public indirectly influences these decisions.  </a:t>
            </a:r>
          </a:p>
        </p:txBody>
      </p:sp>
    </p:spTree>
    <p:extLst>
      <p:ext uri="{BB962C8B-B14F-4D97-AF65-F5344CB8AC3E}">
        <p14:creationId xmlns:p14="http://schemas.microsoft.com/office/powerpoint/2010/main" val="880779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Control of the media system</a:t>
            </a:r>
            <a:endParaRPr lang="en-US" dirty="0"/>
          </a:p>
        </p:txBody>
      </p:sp>
      <p:sp>
        <p:nvSpPr>
          <p:cNvPr id="3" name="Content Placeholder 2"/>
          <p:cNvSpPr>
            <a:spLocks noGrp="1"/>
          </p:cNvSpPr>
          <p:nvPr>
            <p:ph idx="1"/>
          </p:nvPr>
        </p:nvSpPr>
        <p:spPr/>
        <p:txBody>
          <a:bodyPr/>
          <a:lstStyle/>
          <a:p>
            <a:r>
              <a:rPr lang="en-US" dirty="0"/>
              <a:t>The FCC regulates the industry in several ways. It limits the number of radio and television stations a company can own, has rules governing public service and local programming, and reviews station operations as part of the licensing process. </a:t>
            </a:r>
            <a:endParaRPr lang="en-US" dirty="0" smtClean="0"/>
          </a:p>
          <a:p>
            <a:r>
              <a:rPr lang="en-US" dirty="0"/>
              <a:t>The Central Broadcasting Committee of Korea manages the television broadcasting (until 2009 called Radio and Television Committee of the DPRK). Radio and TV sets in North Korea are supplied pre-tuned to North Korean stations and must be checked and registered with the </a:t>
            </a:r>
            <a:r>
              <a:rPr lang="en-US" dirty="0" smtClean="0"/>
              <a:t>police. </a:t>
            </a:r>
            <a:endParaRPr lang="en-US" dirty="0"/>
          </a:p>
        </p:txBody>
      </p:sp>
    </p:spTree>
    <p:extLst>
      <p:ext uri="{BB962C8B-B14F-4D97-AF65-F5344CB8AC3E}">
        <p14:creationId xmlns:p14="http://schemas.microsoft.com/office/powerpoint/2010/main" val="1768732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Internet access in North Korea is restricted to Internet cafés or hotels designated for foreign tourists in Pyongyang, connected via a satellite link. A few of the government elite with state approval are connected to the internet via a link to </a:t>
            </a:r>
            <a:r>
              <a:rPr lang="en-US" dirty="0" smtClean="0"/>
              <a:t>China. </a:t>
            </a:r>
          </a:p>
          <a:p>
            <a:r>
              <a:rPr lang="en-US" dirty="0" smtClean="0"/>
              <a:t>In the US, internet access is available to almost everyone and there are no strict regulations over the </a:t>
            </a:r>
            <a:r>
              <a:rPr lang="en-US" dirty="0"/>
              <a:t>internet </a:t>
            </a:r>
            <a:r>
              <a:rPr lang="en-US" dirty="0" smtClean="0"/>
              <a:t>but North </a:t>
            </a:r>
            <a:r>
              <a:rPr lang="en-US" dirty="0"/>
              <a:t>Korea itself has a limited presence on the internet, with several sites on their national .</a:t>
            </a:r>
            <a:r>
              <a:rPr lang="en-US" dirty="0" err="1"/>
              <a:t>kp</a:t>
            </a:r>
            <a:r>
              <a:rPr lang="en-US" dirty="0"/>
              <a:t> </a:t>
            </a:r>
            <a:r>
              <a:rPr lang="en-US" dirty="0" smtClean="0"/>
              <a:t>domain.</a:t>
            </a:r>
            <a:endParaRPr lang="en-US" dirty="0"/>
          </a:p>
        </p:txBody>
      </p:sp>
    </p:spTree>
    <p:extLst>
      <p:ext uri="{BB962C8B-B14F-4D97-AF65-F5344CB8AC3E}">
        <p14:creationId xmlns:p14="http://schemas.microsoft.com/office/powerpoint/2010/main" val="628330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marL="0" indent="0">
              <a:buNone/>
            </a:pPr>
            <a:r>
              <a:rPr lang="en-US" dirty="0"/>
              <a:t>Feintuck, M. (2006). Media regulation, public interest and the law. Edinburgh University Press.</a:t>
            </a:r>
          </a:p>
          <a:p>
            <a:pPr marL="0" indent="0">
              <a:buNone/>
            </a:pPr>
            <a:r>
              <a:rPr lang="en-US" dirty="0"/>
              <a:t>https://freedomhouse.org/report/freedom-press/2016/north-korea </a:t>
            </a:r>
          </a:p>
          <a:p>
            <a:pPr marL="0" indent="0">
              <a:buNone/>
            </a:pPr>
            <a:r>
              <a:rPr lang="en-US" dirty="0"/>
              <a:t>Medium Magazine, (2020). Retrieved from: https://mediummagazine.nl/media-regulation-in-the-united-states/</a:t>
            </a:r>
          </a:p>
          <a:p>
            <a:pPr marL="0" indent="0">
              <a:buNone/>
            </a:pPr>
            <a:endParaRPr lang="en-US" dirty="0"/>
          </a:p>
        </p:txBody>
      </p:sp>
    </p:spTree>
    <p:extLst>
      <p:ext uri="{BB962C8B-B14F-4D97-AF65-F5344CB8AC3E}">
        <p14:creationId xmlns:p14="http://schemas.microsoft.com/office/powerpoint/2010/main" val="11198508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68</TotalTime>
  <Words>762</Words>
  <Application>Microsoft Office PowerPoint</Application>
  <PresentationFormat>Widescreen</PresentationFormat>
  <Paragraphs>31</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The regulation of media in the US and North Korea.  Institution Affiliation  Students’ Name  Date of Presentation </vt:lpstr>
      <vt:lpstr>The regulation of media in the US and North Korea.</vt:lpstr>
      <vt:lpstr>PowerPoint Presentation</vt:lpstr>
      <vt:lpstr>Cont.…</vt:lpstr>
      <vt:lpstr>Control of the media system</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regulation of media in the US and North Korea.  Institution Affiliation  Students’ Name  Date of Presentation</dc:title>
  <dc:creator>m</dc:creator>
  <cp:lastModifiedBy>m</cp:lastModifiedBy>
  <cp:revision>6</cp:revision>
  <dcterms:created xsi:type="dcterms:W3CDTF">2020-02-22T14:57:14Z</dcterms:created>
  <dcterms:modified xsi:type="dcterms:W3CDTF">2020-02-22T16:05:35Z</dcterms:modified>
</cp:coreProperties>
</file>