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10"/>
  </p:notesMasterIdLst>
  <p:sldIdLst>
    <p:sldId id="256" r:id="rId2"/>
    <p:sldId id="257" r:id="rId3"/>
    <p:sldId id="258" r:id="rId4"/>
    <p:sldId id="272" r:id="rId5"/>
    <p:sldId id="259" r:id="rId6"/>
    <p:sldId id="273" r:id="rId7"/>
    <p:sldId id="274" r:id="rId8"/>
    <p:sldId id="270" r:id="rId9"/>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660"/>
  </p:normalViewPr>
  <p:slideViewPr>
    <p:cSldViewPr snapToGrid="0">
      <p:cViewPr>
        <p:scale>
          <a:sx n="76" d="100"/>
          <a:sy n="76" d="100"/>
        </p:scale>
        <p:origin x="-474" y="1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9A1432C-C903-4016-852D-BCC3073B27E0}" type="datetimeFigureOut">
              <a:rPr lang="en-US" smtClean="0"/>
              <a:t>6/21/2018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EA43FB0-9488-40A3-AC6F-4B0543A246A5}" type="slidenum">
              <a:rPr lang="en-US" smtClean="0"/>
              <a:t>‹#›</a:t>
            </a:fld>
            <a:endParaRPr lang="en-US"/>
          </a:p>
        </p:txBody>
      </p:sp>
    </p:spTree>
    <p:extLst>
      <p:ext uri="{BB962C8B-B14F-4D97-AF65-F5344CB8AC3E}">
        <p14:creationId xmlns:p14="http://schemas.microsoft.com/office/powerpoint/2010/main" val="2072916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Evidence</a:t>
            </a:r>
            <a:r>
              <a:rPr lang="en-US" baseline="0" dirty="0" smtClean="0"/>
              <a:t> based nursing practice has proven to be a powerful too to treat various serious medical conditions such as heart failure and asthma, diabetes and heart failure. </a:t>
            </a:r>
          </a:p>
          <a:p>
            <a:endParaRPr lang="en-US" baseline="0" dirty="0" smtClean="0"/>
          </a:p>
          <a:p>
            <a:r>
              <a:rPr lang="en-US" baseline="0" dirty="0" smtClean="0"/>
              <a:t>In our case, abuse of drugs meant for treatment has a significant amount on weight on the health standards of the country. The brings the need for the use of information acquired from the field in relation to the treatment of situations related to this issue. Through EBP, nurses are able to be in apposition to use this information accordingly and deliver positive results from their patients </a:t>
            </a:r>
            <a:endParaRPr lang="en-US" dirty="0"/>
          </a:p>
        </p:txBody>
      </p:sp>
      <p:sp>
        <p:nvSpPr>
          <p:cNvPr id="4" name="Slide Number Placeholder 3"/>
          <p:cNvSpPr>
            <a:spLocks noGrp="1"/>
          </p:cNvSpPr>
          <p:nvPr>
            <p:ph type="sldNum" sz="quarter" idx="10"/>
          </p:nvPr>
        </p:nvSpPr>
        <p:spPr/>
        <p:txBody>
          <a:bodyPr/>
          <a:lstStyle/>
          <a:p>
            <a:fld id="{BEA43FB0-9488-40A3-AC6F-4B0543A246A5}" type="slidenum">
              <a:rPr lang="en-US" smtClean="0"/>
              <a:t>2</a:t>
            </a:fld>
            <a:endParaRPr lang="en-US"/>
          </a:p>
        </p:txBody>
      </p:sp>
    </p:spTree>
    <p:extLst>
      <p:ext uri="{BB962C8B-B14F-4D97-AF65-F5344CB8AC3E}">
        <p14:creationId xmlns:p14="http://schemas.microsoft.com/office/powerpoint/2010/main" val="3284576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These applications of the</a:t>
            </a:r>
            <a:r>
              <a:rPr lang="en-US" baseline="0" dirty="0" smtClean="0"/>
              <a:t> knowledge gained during this cause are general, discussing the particular models and procedures which will be used is done on the next slides.</a:t>
            </a:r>
          </a:p>
          <a:p>
            <a:r>
              <a:rPr lang="en-US" baseline="0" dirty="0" smtClean="0"/>
              <a:t>Use of the information gained from the research will play an integral part in developing my ability to </a:t>
            </a:r>
            <a:r>
              <a:rPr lang="en-US" baseline="0" dirty="0" err="1" smtClean="0"/>
              <a:t>deliveer</a:t>
            </a:r>
            <a:r>
              <a:rPr lang="en-US" baseline="0" dirty="0" smtClean="0"/>
              <a:t> quality health care to the patients.</a:t>
            </a:r>
          </a:p>
        </p:txBody>
      </p:sp>
      <p:sp>
        <p:nvSpPr>
          <p:cNvPr id="4" name="Slide Number Placeholder 3"/>
          <p:cNvSpPr>
            <a:spLocks noGrp="1"/>
          </p:cNvSpPr>
          <p:nvPr>
            <p:ph type="sldNum" sz="quarter" idx="10"/>
          </p:nvPr>
        </p:nvSpPr>
        <p:spPr/>
        <p:txBody>
          <a:bodyPr/>
          <a:lstStyle/>
          <a:p>
            <a:fld id="{BEA43FB0-9488-40A3-AC6F-4B0543A246A5}" type="slidenum">
              <a:rPr lang="en-US" smtClean="0"/>
              <a:t>3</a:t>
            </a:fld>
            <a:endParaRPr lang="en-US"/>
          </a:p>
        </p:txBody>
      </p:sp>
    </p:spTree>
    <p:extLst>
      <p:ext uri="{BB962C8B-B14F-4D97-AF65-F5344CB8AC3E}">
        <p14:creationId xmlns:p14="http://schemas.microsoft.com/office/powerpoint/2010/main" val="38989451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Building trusts</a:t>
            </a:r>
            <a:r>
              <a:rPr lang="en-US" baseline="0" dirty="0" smtClean="0"/>
              <a:t> and relationships with your patients gives you a clean access to all the important information that each and every nurse needs to be able to prescribe treatments to their patient</a:t>
            </a:r>
            <a:endParaRPr lang="en-US" dirty="0"/>
          </a:p>
        </p:txBody>
      </p:sp>
      <p:sp>
        <p:nvSpPr>
          <p:cNvPr id="4" name="Slide Number Placeholder 3"/>
          <p:cNvSpPr>
            <a:spLocks noGrp="1"/>
          </p:cNvSpPr>
          <p:nvPr>
            <p:ph type="sldNum" sz="quarter" idx="10"/>
          </p:nvPr>
        </p:nvSpPr>
        <p:spPr/>
        <p:txBody>
          <a:bodyPr/>
          <a:lstStyle/>
          <a:p>
            <a:fld id="{BEA43FB0-9488-40A3-AC6F-4B0543A246A5}" type="slidenum">
              <a:rPr lang="en-US" smtClean="0"/>
              <a:t>4</a:t>
            </a:fld>
            <a:endParaRPr lang="en-US"/>
          </a:p>
        </p:txBody>
      </p:sp>
    </p:spTree>
    <p:extLst>
      <p:ext uri="{BB962C8B-B14F-4D97-AF65-F5344CB8AC3E}">
        <p14:creationId xmlns:p14="http://schemas.microsoft.com/office/powerpoint/2010/main" val="29238117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Through sharing of findings,</a:t>
            </a:r>
            <a:r>
              <a:rPr lang="en-US" baseline="0" dirty="0" smtClean="0"/>
              <a:t> as a nurse I will be developing the knowledge base of the overall health care system. This will in turn result to an improved healthcare system with the ability to treat  medical conditions with </a:t>
            </a:r>
            <a:r>
              <a:rPr lang="en-US" baseline="0" dirty="0" err="1" smtClean="0"/>
              <a:t>etreme</a:t>
            </a:r>
            <a:r>
              <a:rPr lang="en-US" baseline="0" dirty="0" smtClean="0"/>
              <a:t> expertise.</a:t>
            </a:r>
            <a:endParaRPr lang="en-US" dirty="0"/>
          </a:p>
        </p:txBody>
      </p:sp>
      <p:sp>
        <p:nvSpPr>
          <p:cNvPr id="4" name="Slide Number Placeholder 3"/>
          <p:cNvSpPr>
            <a:spLocks noGrp="1"/>
          </p:cNvSpPr>
          <p:nvPr>
            <p:ph type="sldNum" sz="quarter" idx="10"/>
          </p:nvPr>
        </p:nvSpPr>
        <p:spPr/>
        <p:txBody>
          <a:bodyPr/>
          <a:lstStyle/>
          <a:p>
            <a:fld id="{BEA43FB0-9488-40A3-AC6F-4B0543A246A5}" type="slidenum">
              <a:rPr lang="en-US" smtClean="0"/>
              <a:t>5</a:t>
            </a:fld>
            <a:endParaRPr lang="en-US"/>
          </a:p>
        </p:txBody>
      </p:sp>
    </p:spTree>
    <p:extLst>
      <p:ext uri="{BB962C8B-B14F-4D97-AF65-F5344CB8AC3E}">
        <p14:creationId xmlns:p14="http://schemas.microsoft.com/office/powerpoint/2010/main" val="39602481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Confidentiality forms the core of establishing</a:t>
            </a:r>
            <a:r>
              <a:rPr lang="en-US" baseline="0" dirty="0" smtClean="0"/>
              <a:t> an interpersonal relationship. Through this course I have been able to appreciate the need to uphold it. This will translate to a high success rate in patient treatment.</a:t>
            </a:r>
            <a:endParaRPr lang="en-US" dirty="0"/>
          </a:p>
        </p:txBody>
      </p:sp>
      <p:sp>
        <p:nvSpPr>
          <p:cNvPr id="4" name="Slide Number Placeholder 3"/>
          <p:cNvSpPr>
            <a:spLocks noGrp="1"/>
          </p:cNvSpPr>
          <p:nvPr>
            <p:ph type="sldNum" sz="quarter" idx="10"/>
          </p:nvPr>
        </p:nvSpPr>
        <p:spPr/>
        <p:txBody>
          <a:bodyPr/>
          <a:lstStyle/>
          <a:p>
            <a:fld id="{BEA43FB0-9488-40A3-AC6F-4B0543A246A5}" type="slidenum">
              <a:rPr lang="en-US" smtClean="0"/>
              <a:t>6</a:t>
            </a:fld>
            <a:endParaRPr lang="en-US"/>
          </a:p>
        </p:txBody>
      </p:sp>
    </p:spTree>
    <p:extLst>
      <p:ext uri="{BB962C8B-B14F-4D97-AF65-F5344CB8AC3E}">
        <p14:creationId xmlns:p14="http://schemas.microsoft.com/office/powerpoint/2010/main" val="12332128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EA43FB0-9488-40A3-AC6F-4B0543A246A5}" type="slidenum">
              <a:rPr lang="en-US" smtClean="0"/>
              <a:t>7</a:t>
            </a:fld>
            <a:endParaRPr lang="en-US"/>
          </a:p>
        </p:txBody>
      </p:sp>
    </p:spTree>
    <p:extLst>
      <p:ext uri="{BB962C8B-B14F-4D97-AF65-F5344CB8AC3E}">
        <p14:creationId xmlns:p14="http://schemas.microsoft.com/office/powerpoint/2010/main" val="65723611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n-US" smtClean="0"/>
              <a:t>Click to edit Master title style</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tx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n-US" smtClean="0"/>
              <a:t>Click to edit Master title style</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tx1">
                    <a:lumMod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48A87A34-81AB-432B-8DAE-1953F412C126}" type="datetimeFigureOut">
              <a:rPr lang="en-US" dirty="0"/>
              <a:t>6/21/2018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6/21/2018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Content Placeholder 3"/>
          <p:cNvSpPr>
            <a:spLocks noGrp="1"/>
          </p:cNvSpPr>
          <p:nvPr>
            <p:ph sz="quarter" idx="13"/>
          </p:nvPr>
        </p:nvSpPr>
        <p:spPr>
          <a:xfrm>
            <a:off x="913774" y="3051012"/>
            <a:ext cx="5106027"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3" name="Content Placeholder 5"/>
          <p:cNvSpPr>
            <a:spLocks noGrp="1"/>
          </p:cNvSpPr>
          <p:nvPr>
            <p:ph sz="quarter" idx="14"/>
          </p:nvPr>
        </p:nvSpPr>
        <p:spPr>
          <a:xfrm>
            <a:off x="6172200" y="3051012"/>
            <a:ext cx="5105401" cy="2740187"/>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6/21/2018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6/21/2018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6/21/2018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n-US" smtClean="0"/>
              <a:t>Click to edit Master title style</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n-US" smtClean="0"/>
              <a:t>Click to edit Master title style</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n-US" smtClean="0"/>
              <a:t>Click to edit Master title style</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48A87A34-81AB-432B-8DAE-1953F412C126}" type="datetimeFigureOut">
              <a:rPr lang="en-US" dirty="0"/>
              <a:t>6/21/2018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n-US" smtClean="0"/>
              <a:t>Click to edit Master title style</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n-US" smtClean="0"/>
              <a:t>Click to edit Master title style</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3" name="Date Placeholder 2"/>
          <p:cNvSpPr>
            <a:spLocks noGrp="1"/>
          </p:cNvSpPr>
          <p:nvPr>
            <p:ph type="dt" sz="half" idx="10"/>
          </p:nvPr>
        </p:nvSpPr>
        <p:spPr/>
        <p:txBody>
          <a:bodyPr/>
          <a:lstStyle/>
          <a:p>
            <a:fld id="{48A87A34-81AB-432B-8DAE-1953F412C126}" type="datetimeFigureOut">
              <a:rPr lang="en-US" dirty="0"/>
              <a:t>6/21/2018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n-US" smtClean="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n-US" smtClean="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6/21/2018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4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6/21/2018</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outerShdw blurRad="38100" dist="38100" dir="2700000" algn="tl">
              <a:srgbClr val="000000">
                <a:alpha val="43137"/>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outerShdw blurRad="47625" dist="12700" dir="2700000" algn="tl" rotWithShape="0">
              <a:srgbClr val="000000">
                <a:alpha val="36000"/>
              </a:srgbClr>
            </a:outerShdw>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outerShdw blurRad="47625" dist="12700" dir="2700000" algn="tl" rotWithShape="0">
              <a:srgbClr val="000000">
                <a:alpha val="36000"/>
              </a:srgbClr>
            </a:outerShdw>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outerShdw blurRad="47625" dist="12700" dir="2700000" algn="tl" rotWithShape="0">
              <a:srgbClr val="000000">
                <a:alpha val="36000"/>
              </a:srgbClr>
            </a:outerShdw>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alpha val="86000"/>
          </a:schemeClr>
        </a:solidFill>
        <a:effectLst/>
      </p:bgPr>
    </p:bg>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021080" y="731520"/>
            <a:ext cx="10088880" cy="5318760"/>
          </a:xfrm>
        </p:spPr>
        <p:txBody>
          <a:bodyPr>
            <a:normAutofit/>
          </a:bodyPr>
          <a:lstStyle/>
          <a:p>
            <a:r>
              <a:rPr lang="en-US" sz="2800" dirty="0" smtClean="0">
                <a:solidFill>
                  <a:schemeClr val="accent3">
                    <a:lumMod val="75000"/>
                  </a:schemeClr>
                </a:solidFill>
              </a:rPr>
              <a:t>Evidence based nursing practice</a:t>
            </a:r>
          </a:p>
          <a:p>
            <a:endParaRPr lang="en-US" sz="2800" dirty="0" smtClean="0"/>
          </a:p>
          <a:p>
            <a:r>
              <a:rPr lang="en-US" sz="2800" dirty="0" smtClean="0"/>
              <a:t>(name)</a:t>
            </a:r>
          </a:p>
          <a:p>
            <a:r>
              <a:rPr lang="en-US" sz="2800" dirty="0" smtClean="0"/>
              <a:t>(institutional affiliation)</a:t>
            </a:r>
            <a:endParaRPr lang="en-US" sz="2800" dirty="0"/>
          </a:p>
          <a:p>
            <a:r>
              <a:rPr lang="en-US" sz="2800" dirty="0" smtClean="0"/>
              <a:t>(date)</a:t>
            </a:r>
            <a:endParaRPr lang="en-US" sz="2800" dirty="0"/>
          </a:p>
        </p:txBody>
      </p:sp>
    </p:spTree>
    <p:extLst>
      <p:ext uri="{BB962C8B-B14F-4D97-AF65-F5344CB8AC3E}">
        <p14:creationId xmlns:p14="http://schemas.microsoft.com/office/powerpoint/2010/main" val="1307535085"/>
      </p:ext>
    </p:extLst>
  </p:cSld>
  <p:clrMapOvr>
    <a:masterClrMapping/>
  </p:clrMapOvr>
  <p:transition spd="slow">
    <p:push di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4" y="712647"/>
            <a:ext cx="10364451" cy="890243"/>
          </a:xfrm>
        </p:spPr>
        <p:txBody>
          <a:bodyPr/>
          <a:lstStyle/>
          <a:p>
            <a:r>
              <a:rPr lang="en-US" dirty="0" smtClean="0">
                <a:solidFill>
                  <a:srgbClr val="FFC000"/>
                </a:solidFill>
              </a:rPr>
              <a:t>the need for evidence based practice</a:t>
            </a:r>
            <a:endParaRPr lang="en-US" dirty="0">
              <a:solidFill>
                <a:srgbClr val="FFC000"/>
              </a:solidFill>
            </a:endParaRPr>
          </a:p>
        </p:txBody>
      </p:sp>
      <p:sp>
        <p:nvSpPr>
          <p:cNvPr id="3" name="Content Placeholder 2"/>
          <p:cNvSpPr>
            <a:spLocks noGrp="1"/>
          </p:cNvSpPr>
          <p:nvPr>
            <p:ph sz="quarter" idx="13"/>
          </p:nvPr>
        </p:nvSpPr>
        <p:spPr>
          <a:xfrm>
            <a:off x="913774" y="1508760"/>
            <a:ext cx="10363826" cy="4861560"/>
          </a:xfrm>
        </p:spPr>
        <p:txBody>
          <a:bodyPr>
            <a:noAutofit/>
          </a:bodyPr>
          <a:lstStyle/>
          <a:p>
            <a:r>
              <a:rPr lang="en-US" sz="3200" cap="none" dirty="0" smtClean="0">
                <a:solidFill>
                  <a:srgbClr val="0070C0"/>
                </a:solidFill>
              </a:rPr>
              <a:t>it gives a room for treatment and management of critical medical conditions</a:t>
            </a:r>
          </a:p>
          <a:p>
            <a:r>
              <a:rPr lang="en-US" sz="3200" cap="none" dirty="0" smtClean="0">
                <a:solidFill>
                  <a:srgbClr val="0070C0"/>
                </a:solidFill>
              </a:rPr>
              <a:t>Involves the application the information gained through research</a:t>
            </a:r>
          </a:p>
          <a:p>
            <a:r>
              <a:rPr lang="en-US" sz="3200" cap="none" dirty="0" smtClean="0">
                <a:solidFill>
                  <a:srgbClr val="0070C0"/>
                </a:solidFill>
              </a:rPr>
              <a:t>It complements nursing expertise through use of external data in patient treatment</a:t>
            </a:r>
          </a:p>
        </p:txBody>
      </p:sp>
    </p:spTree>
    <p:extLst>
      <p:ext uri="{BB962C8B-B14F-4D97-AF65-F5344CB8AC3E}">
        <p14:creationId xmlns:p14="http://schemas.microsoft.com/office/powerpoint/2010/main" val="1764578179"/>
      </p:ext>
    </p:extLst>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890243"/>
          </a:xfrm>
        </p:spPr>
        <p:txBody>
          <a:bodyPr/>
          <a:lstStyle/>
          <a:p>
            <a:r>
              <a:rPr lang="en-US" dirty="0" smtClean="0">
                <a:solidFill>
                  <a:srgbClr val="FFC000"/>
                </a:solidFill>
              </a:rPr>
              <a:t>Applying the Knowledge…</a:t>
            </a:r>
            <a:endParaRPr lang="en-US" dirty="0">
              <a:solidFill>
                <a:srgbClr val="FFC000"/>
              </a:solidFill>
            </a:endParaRPr>
          </a:p>
        </p:txBody>
      </p:sp>
      <p:sp>
        <p:nvSpPr>
          <p:cNvPr id="3" name="Content Placeholder 2"/>
          <p:cNvSpPr>
            <a:spLocks noGrp="1"/>
          </p:cNvSpPr>
          <p:nvPr>
            <p:ph sz="quarter" idx="13"/>
          </p:nvPr>
        </p:nvSpPr>
        <p:spPr>
          <a:xfrm>
            <a:off x="913774" y="1508760"/>
            <a:ext cx="10363826" cy="4450080"/>
          </a:xfrm>
        </p:spPr>
        <p:txBody>
          <a:bodyPr>
            <a:normAutofit/>
          </a:bodyPr>
          <a:lstStyle/>
          <a:p>
            <a:r>
              <a:rPr lang="en-US" sz="3200" cap="none" dirty="0" smtClean="0">
                <a:solidFill>
                  <a:srgbClr val="0070C0"/>
                </a:solidFill>
              </a:rPr>
              <a:t>the knowledge will be used to create a conducive environment for rehabilitation of the patients</a:t>
            </a:r>
            <a:endParaRPr lang="en-US" sz="3200" cap="none" dirty="0">
              <a:solidFill>
                <a:srgbClr val="0070C0"/>
              </a:solidFill>
            </a:endParaRPr>
          </a:p>
          <a:p>
            <a:r>
              <a:rPr lang="en-US" sz="3200" cap="none" dirty="0" smtClean="0">
                <a:solidFill>
                  <a:srgbClr val="0070C0"/>
                </a:solidFill>
              </a:rPr>
              <a:t>To use the information to be able to answer patient’s concerns about alternative treatments</a:t>
            </a:r>
            <a:endParaRPr lang="en-US" sz="3200" cap="none" dirty="0">
              <a:solidFill>
                <a:srgbClr val="0070C0"/>
              </a:solidFill>
            </a:endParaRPr>
          </a:p>
          <a:p>
            <a:r>
              <a:rPr lang="en-US" sz="3200" cap="none" dirty="0" smtClean="0">
                <a:solidFill>
                  <a:srgbClr val="0070C0"/>
                </a:solidFill>
              </a:rPr>
              <a:t>Use it to be able to develop a good working ethic at work</a:t>
            </a:r>
            <a:endParaRPr lang="en-US" sz="3200" dirty="0">
              <a:solidFill>
                <a:srgbClr val="0070C0"/>
              </a:solidFill>
            </a:endParaRPr>
          </a:p>
        </p:txBody>
      </p:sp>
    </p:spTree>
    <p:extLst>
      <p:ext uri="{BB962C8B-B14F-4D97-AF65-F5344CB8AC3E}">
        <p14:creationId xmlns:p14="http://schemas.microsoft.com/office/powerpoint/2010/main" val="534116853"/>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890243"/>
          </a:xfrm>
        </p:spPr>
        <p:txBody>
          <a:bodyPr>
            <a:normAutofit fontScale="90000"/>
          </a:bodyPr>
          <a:lstStyle/>
          <a:p>
            <a:r>
              <a:rPr lang="en-US" dirty="0" smtClean="0">
                <a:solidFill>
                  <a:srgbClr val="FFC000"/>
                </a:solidFill>
              </a:rPr>
              <a:t>Applications: </a:t>
            </a:r>
            <a:r>
              <a:rPr lang="en-US" dirty="0" smtClean="0">
                <a:solidFill>
                  <a:schemeClr val="tx1">
                    <a:lumMod val="95000"/>
                  </a:schemeClr>
                </a:solidFill>
              </a:rPr>
              <a:t/>
            </a:r>
            <a:br>
              <a:rPr lang="en-US" dirty="0" smtClean="0">
                <a:solidFill>
                  <a:schemeClr val="tx1">
                    <a:lumMod val="95000"/>
                  </a:schemeClr>
                </a:solidFill>
              </a:rPr>
            </a:br>
            <a:r>
              <a:rPr lang="en-US" dirty="0" smtClean="0">
                <a:solidFill>
                  <a:schemeClr val="accent4">
                    <a:lumMod val="75000"/>
                  </a:schemeClr>
                </a:solidFill>
              </a:rPr>
              <a:t>Establishing interpersonal Relationship</a:t>
            </a:r>
            <a:endParaRPr lang="en-US" dirty="0">
              <a:solidFill>
                <a:schemeClr val="accent4">
                  <a:lumMod val="75000"/>
                </a:schemeClr>
              </a:solidFill>
            </a:endParaRPr>
          </a:p>
        </p:txBody>
      </p:sp>
      <p:sp>
        <p:nvSpPr>
          <p:cNvPr id="3" name="Content Placeholder 2"/>
          <p:cNvSpPr>
            <a:spLocks noGrp="1"/>
          </p:cNvSpPr>
          <p:nvPr>
            <p:ph sz="quarter" idx="13"/>
          </p:nvPr>
        </p:nvSpPr>
        <p:spPr>
          <a:xfrm>
            <a:off x="913774" y="1508760"/>
            <a:ext cx="10363826" cy="4450080"/>
          </a:xfrm>
        </p:spPr>
        <p:txBody>
          <a:bodyPr>
            <a:normAutofit/>
          </a:bodyPr>
          <a:lstStyle/>
          <a:p>
            <a:r>
              <a:rPr lang="en-US" sz="3200" cap="none" dirty="0" smtClean="0">
                <a:solidFill>
                  <a:schemeClr val="tx1">
                    <a:lumMod val="95000"/>
                  </a:schemeClr>
                </a:solidFill>
              </a:rPr>
              <a:t>Establishing a relationship with my patients will be key to letting them be able to feel free with me.</a:t>
            </a:r>
          </a:p>
          <a:p>
            <a:r>
              <a:rPr lang="en-US" sz="3200" cap="none" dirty="0" smtClean="0">
                <a:solidFill>
                  <a:schemeClr val="tx1">
                    <a:lumMod val="95000"/>
                  </a:schemeClr>
                </a:solidFill>
              </a:rPr>
              <a:t>This provides a clear way of communication and also establishes a sense of trust with the patient.</a:t>
            </a:r>
          </a:p>
          <a:p>
            <a:r>
              <a:rPr lang="en-US" sz="3200" cap="none" dirty="0" smtClean="0">
                <a:solidFill>
                  <a:schemeClr val="tx1">
                    <a:lumMod val="95000"/>
                  </a:schemeClr>
                </a:solidFill>
              </a:rPr>
              <a:t>Its importance will be to be able to get to know the exact addiction condition of my patient.</a:t>
            </a:r>
          </a:p>
        </p:txBody>
      </p:sp>
    </p:spTree>
    <p:extLst>
      <p:ext uri="{BB962C8B-B14F-4D97-AF65-F5344CB8AC3E}">
        <p14:creationId xmlns:p14="http://schemas.microsoft.com/office/powerpoint/2010/main" val="2394119007"/>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890243"/>
          </a:xfrm>
        </p:spPr>
        <p:txBody>
          <a:bodyPr>
            <a:normAutofit fontScale="90000"/>
          </a:bodyPr>
          <a:lstStyle/>
          <a:p>
            <a:r>
              <a:rPr lang="en-US" dirty="0" smtClean="0">
                <a:solidFill>
                  <a:srgbClr val="FFC000"/>
                </a:solidFill>
              </a:rPr>
              <a:t>Application:</a:t>
            </a:r>
            <a:r>
              <a:rPr lang="en-US" dirty="0" smtClean="0">
                <a:solidFill>
                  <a:schemeClr val="accent4">
                    <a:lumMod val="75000"/>
                  </a:schemeClr>
                </a:solidFill>
              </a:rPr>
              <a:t/>
            </a:r>
            <a:br>
              <a:rPr lang="en-US" dirty="0" smtClean="0">
                <a:solidFill>
                  <a:schemeClr val="accent4">
                    <a:lumMod val="75000"/>
                  </a:schemeClr>
                </a:solidFill>
              </a:rPr>
            </a:br>
            <a:r>
              <a:rPr lang="en-US" dirty="0" smtClean="0">
                <a:solidFill>
                  <a:schemeClr val="accent4">
                    <a:lumMod val="75000"/>
                  </a:schemeClr>
                </a:solidFill>
              </a:rPr>
              <a:t>Developing a positive work ethic</a:t>
            </a:r>
            <a:endParaRPr lang="en-US" dirty="0">
              <a:solidFill>
                <a:schemeClr val="accent4">
                  <a:lumMod val="75000"/>
                </a:schemeClr>
              </a:solidFill>
            </a:endParaRPr>
          </a:p>
        </p:txBody>
      </p:sp>
      <p:sp>
        <p:nvSpPr>
          <p:cNvPr id="3" name="Content Placeholder 2"/>
          <p:cNvSpPr>
            <a:spLocks noGrp="1"/>
          </p:cNvSpPr>
          <p:nvPr>
            <p:ph sz="quarter" idx="13"/>
          </p:nvPr>
        </p:nvSpPr>
        <p:spPr>
          <a:xfrm>
            <a:off x="913774" y="1508760"/>
            <a:ext cx="9855825" cy="4180840"/>
          </a:xfrm>
        </p:spPr>
        <p:txBody>
          <a:bodyPr>
            <a:normAutofit/>
          </a:bodyPr>
          <a:lstStyle/>
          <a:p>
            <a:r>
              <a:rPr lang="en-US" sz="2800" cap="none" dirty="0" smtClean="0"/>
              <a:t>This will be done through having positive feedbacks and having a non-judgmental attitude </a:t>
            </a:r>
          </a:p>
          <a:p>
            <a:r>
              <a:rPr lang="en-US" sz="2800" cap="none" dirty="0" smtClean="0"/>
              <a:t>Sharing my findings on discovered ways of administering treatment</a:t>
            </a:r>
          </a:p>
          <a:p>
            <a:r>
              <a:rPr lang="en-US" sz="2800" cap="none" dirty="0" smtClean="0"/>
              <a:t>The importance of this being the ability to uphold the ethical standards of effective healthcare</a:t>
            </a:r>
          </a:p>
          <a:p>
            <a:pPr algn="just"/>
            <a:endParaRPr lang="en-US" sz="2800" cap="none" dirty="0"/>
          </a:p>
        </p:txBody>
      </p:sp>
    </p:spTree>
    <p:extLst>
      <p:ext uri="{BB962C8B-B14F-4D97-AF65-F5344CB8AC3E}">
        <p14:creationId xmlns:p14="http://schemas.microsoft.com/office/powerpoint/2010/main" val="1802904486"/>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890243"/>
          </a:xfrm>
        </p:spPr>
        <p:txBody>
          <a:bodyPr>
            <a:normAutofit fontScale="90000"/>
          </a:bodyPr>
          <a:lstStyle/>
          <a:p>
            <a:r>
              <a:rPr lang="en-US" dirty="0" smtClean="0">
                <a:solidFill>
                  <a:srgbClr val="FFC000"/>
                </a:solidFill>
              </a:rPr>
              <a:t>Application:</a:t>
            </a:r>
            <a:r>
              <a:rPr lang="en-US" dirty="0" smtClean="0">
                <a:solidFill>
                  <a:schemeClr val="accent4">
                    <a:lumMod val="75000"/>
                  </a:schemeClr>
                </a:solidFill>
              </a:rPr>
              <a:t/>
            </a:r>
            <a:br>
              <a:rPr lang="en-US" dirty="0" smtClean="0">
                <a:solidFill>
                  <a:schemeClr val="accent4">
                    <a:lumMod val="75000"/>
                  </a:schemeClr>
                </a:solidFill>
              </a:rPr>
            </a:br>
            <a:r>
              <a:rPr lang="en-US" dirty="0" smtClean="0">
                <a:solidFill>
                  <a:schemeClr val="accent4">
                    <a:lumMod val="75000"/>
                  </a:schemeClr>
                </a:solidFill>
              </a:rPr>
              <a:t>promoting confidentiality</a:t>
            </a:r>
            <a:endParaRPr lang="en-US" dirty="0">
              <a:solidFill>
                <a:schemeClr val="accent4">
                  <a:lumMod val="75000"/>
                </a:schemeClr>
              </a:solidFill>
            </a:endParaRPr>
          </a:p>
        </p:txBody>
      </p:sp>
      <p:sp>
        <p:nvSpPr>
          <p:cNvPr id="3" name="Content Placeholder 2"/>
          <p:cNvSpPr>
            <a:spLocks noGrp="1"/>
          </p:cNvSpPr>
          <p:nvPr>
            <p:ph sz="quarter" idx="13"/>
          </p:nvPr>
        </p:nvSpPr>
        <p:spPr>
          <a:xfrm>
            <a:off x="913774" y="1508760"/>
            <a:ext cx="9855825" cy="4180840"/>
          </a:xfrm>
        </p:spPr>
        <p:txBody>
          <a:bodyPr>
            <a:normAutofit/>
          </a:bodyPr>
          <a:lstStyle/>
          <a:p>
            <a:r>
              <a:rPr lang="en-US" sz="2800" cap="none" dirty="0" smtClean="0"/>
              <a:t>Although the main purpose of the course is to use information gathered from various fields, confidentiality is retained.</a:t>
            </a:r>
          </a:p>
          <a:p>
            <a:r>
              <a:rPr lang="en-US" sz="2800" cap="none" dirty="0" smtClean="0"/>
              <a:t>This prompted me to spearhead promoting confidentiality in sharing my findings</a:t>
            </a:r>
          </a:p>
          <a:p>
            <a:r>
              <a:rPr lang="en-US" sz="2800" cap="none" dirty="0" smtClean="0"/>
              <a:t>This will be a great step to establishing a sense of trust hence being able to get all the necessary information from the patient.</a:t>
            </a:r>
            <a:endParaRPr lang="en-US" sz="2800" cap="none" dirty="0"/>
          </a:p>
        </p:txBody>
      </p:sp>
    </p:spTree>
    <p:extLst>
      <p:ext uri="{BB962C8B-B14F-4D97-AF65-F5344CB8AC3E}">
        <p14:creationId xmlns:p14="http://schemas.microsoft.com/office/powerpoint/2010/main" val="712457351"/>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890243"/>
          </a:xfrm>
        </p:spPr>
        <p:txBody>
          <a:bodyPr>
            <a:normAutofit/>
          </a:bodyPr>
          <a:lstStyle/>
          <a:p>
            <a:r>
              <a:rPr lang="en-US" dirty="0" smtClean="0">
                <a:solidFill>
                  <a:schemeClr val="accent4">
                    <a:lumMod val="75000"/>
                  </a:schemeClr>
                </a:solidFill>
              </a:rPr>
              <a:t>Sharing the knowledge</a:t>
            </a:r>
            <a:endParaRPr lang="en-US" dirty="0">
              <a:solidFill>
                <a:schemeClr val="accent4">
                  <a:lumMod val="75000"/>
                </a:schemeClr>
              </a:solidFill>
            </a:endParaRPr>
          </a:p>
        </p:txBody>
      </p:sp>
      <p:sp>
        <p:nvSpPr>
          <p:cNvPr id="3" name="Content Placeholder 2"/>
          <p:cNvSpPr>
            <a:spLocks noGrp="1"/>
          </p:cNvSpPr>
          <p:nvPr>
            <p:ph sz="quarter" idx="13"/>
          </p:nvPr>
        </p:nvSpPr>
        <p:spPr>
          <a:xfrm>
            <a:off x="913774" y="1508760"/>
            <a:ext cx="9855825" cy="4180840"/>
          </a:xfrm>
        </p:spPr>
        <p:txBody>
          <a:bodyPr>
            <a:normAutofit/>
          </a:bodyPr>
          <a:lstStyle/>
          <a:p>
            <a:r>
              <a:rPr lang="en-US" sz="2800" cap="none" dirty="0" smtClean="0"/>
              <a:t>Share the knowledge with my colleagues, to expand their knowledge base.</a:t>
            </a:r>
          </a:p>
          <a:p>
            <a:pPr marL="0" indent="0">
              <a:buNone/>
            </a:pPr>
            <a:endParaRPr lang="en-US" sz="2800" cap="none" dirty="0" smtClean="0"/>
          </a:p>
          <a:p>
            <a:r>
              <a:rPr lang="en-US" sz="2800" cap="none" dirty="0" smtClean="0"/>
              <a:t>Through this new findings will be used to treat future patients. With time higher efficiency and throughput will be achieved, which is simply the definition of success.</a:t>
            </a:r>
            <a:endParaRPr lang="en-US" sz="2800" cap="none" dirty="0"/>
          </a:p>
        </p:txBody>
      </p:sp>
    </p:spTree>
    <p:extLst>
      <p:ext uri="{BB962C8B-B14F-4D97-AF65-F5344CB8AC3E}">
        <p14:creationId xmlns:p14="http://schemas.microsoft.com/office/powerpoint/2010/main" val="799420393"/>
      </p:ext>
    </p:extLst>
  </p:cSld>
  <p:clrMapOvr>
    <a:masterClrMapping/>
  </p:clrMapOvr>
  <p:transition spd="slow">
    <p:fad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13775" y="618517"/>
            <a:ext cx="10364451" cy="890243"/>
          </a:xfrm>
        </p:spPr>
        <p:txBody>
          <a:bodyPr/>
          <a:lstStyle/>
          <a:p>
            <a:r>
              <a:rPr lang="en-US" dirty="0" smtClean="0"/>
              <a:t>References</a:t>
            </a:r>
            <a:endParaRPr lang="en-US" dirty="0"/>
          </a:p>
        </p:txBody>
      </p:sp>
      <p:sp>
        <p:nvSpPr>
          <p:cNvPr id="3" name="Content Placeholder 2"/>
          <p:cNvSpPr>
            <a:spLocks noGrp="1"/>
          </p:cNvSpPr>
          <p:nvPr>
            <p:ph sz="quarter" idx="13"/>
          </p:nvPr>
        </p:nvSpPr>
        <p:spPr>
          <a:xfrm>
            <a:off x="913774" y="1508760"/>
            <a:ext cx="10363826" cy="4450080"/>
          </a:xfrm>
        </p:spPr>
        <p:txBody>
          <a:bodyPr>
            <a:normAutofit/>
          </a:bodyPr>
          <a:lstStyle/>
          <a:p>
            <a:r>
              <a:rPr lang="en-US" cap="none" dirty="0" smtClean="0">
                <a:effectLst/>
              </a:rPr>
              <a:t>Quinlan, J., &amp; Cox, F. (2017). Acute Pain Management In Patients With Drug Dependence Syndrome. </a:t>
            </a:r>
            <a:r>
              <a:rPr lang="en-US" i="1" cap="none" dirty="0" smtClean="0">
                <a:effectLst/>
              </a:rPr>
              <a:t>Pain Reports</a:t>
            </a:r>
            <a:r>
              <a:rPr lang="en-US" cap="none" dirty="0" smtClean="0">
                <a:effectLst/>
              </a:rPr>
              <a:t>, </a:t>
            </a:r>
            <a:r>
              <a:rPr lang="en-US" i="1" cap="none" dirty="0" smtClean="0">
                <a:effectLst/>
              </a:rPr>
              <a:t>2</a:t>
            </a:r>
            <a:r>
              <a:rPr lang="en-US" cap="none" dirty="0" smtClean="0">
                <a:effectLst/>
              </a:rPr>
              <a:t>(4), E611.</a:t>
            </a:r>
          </a:p>
          <a:p>
            <a:pPr marL="0" indent="0">
              <a:buNone/>
            </a:pPr>
            <a:endParaRPr lang="en-US" sz="2600" dirty="0" smtClean="0"/>
          </a:p>
          <a:p>
            <a:r>
              <a:rPr lang="en-US" cap="none" dirty="0" smtClean="0">
                <a:effectLst/>
              </a:rPr>
              <a:t>Worley, S. L. (2016). New Directions In The Treatment Of Chronic Pain. </a:t>
            </a:r>
            <a:r>
              <a:rPr lang="en-US" i="1" cap="none" dirty="0" smtClean="0">
                <a:effectLst/>
              </a:rPr>
              <a:t>P&amp;T: A Peer-reviewed Journal For Managed Care &amp; Formulary Management</a:t>
            </a:r>
            <a:r>
              <a:rPr lang="en-US" cap="none" dirty="0" smtClean="0">
                <a:effectLst/>
              </a:rPr>
              <a:t>, </a:t>
            </a:r>
            <a:r>
              <a:rPr lang="en-US" i="1" cap="none" dirty="0" smtClean="0">
                <a:effectLst/>
              </a:rPr>
              <a:t>41</a:t>
            </a:r>
            <a:r>
              <a:rPr lang="en-US" cap="none" dirty="0" smtClean="0">
                <a:effectLst/>
              </a:rPr>
              <a:t>(2), 107-114.</a:t>
            </a:r>
          </a:p>
          <a:p>
            <a:endParaRPr lang="en-US" cap="none" dirty="0" smtClean="0">
              <a:effectLst/>
            </a:endParaRPr>
          </a:p>
          <a:p>
            <a:endParaRPr lang="en-US" dirty="0">
              <a:effectLst/>
            </a:endParaRPr>
          </a:p>
        </p:txBody>
      </p:sp>
    </p:spTree>
    <p:extLst>
      <p:ext uri="{BB962C8B-B14F-4D97-AF65-F5344CB8AC3E}">
        <p14:creationId xmlns:p14="http://schemas.microsoft.com/office/powerpoint/2010/main" val="2319369923"/>
      </p:ext>
    </p:extLst>
  </p:cSld>
  <p:clrMapOvr>
    <a:masterClrMapping/>
  </p:clrMapOvr>
  <mc:AlternateContent xmlns:mc="http://schemas.openxmlformats.org/markup-compatibility/2006" xmlns:p14="http://schemas.microsoft.com/office/powerpoint/2010/main">
    <mc:Choice Requires="p14">
      <p:transition spd="slow" p14:dur="1600">
        <p14:conveyor dir="l"/>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Droplet">
  <a:themeElements>
    <a:clrScheme name="Droplet">
      <a:dk1>
        <a:sysClr val="windowText" lastClr="000000"/>
      </a:dk1>
      <a:lt1>
        <a:sysClr val="window" lastClr="FFFFFF"/>
      </a:lt1>
      <a:dk2>
        <a:srgbClr val="4B4B4B"/>
      </a:dk2>
      <a:lt2>
        <a:srgbClr val="B5B5B5"/>
      </a:lt2>
      <a:accent1>
        <a:srgbClr val="9AC43E"/>
      </a:accent1>
      <a:accent2>
        <a:srgbClr val="44BA98"/>
      </a:accent2>
      <a:accent3>
        <a:srgbClr val="43A9D9"/>
      </a:accent3>
      <a:accent4>
        <a:srgbClr val="6274D8"/>
      </a:accent4>
      <a:accent5>
        <a:srgbClr val="AB54D7"/>
      </a:accent5>
      <a:accent6>
        <a:srgbClr val="D15B37"/>
      </a:accent6>
      <a:hlink>
        <a:srgbClr val="BFE962"/>
      </a:hlink>
      <a:folHlink>
        <a:srgbClr val="C0D591"/>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xmlns="" name="Droplet" id="{8984A317-299A-4E50-B45D-BFC9EDE2337A}" vid="{892FADA9-420D-4323-A7A4-C106016652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Droplet</Template>
  <TotalTime>277</TotalTime>
  <Words>596</Words>
  <Application>Microsoft Office PowerPoint</Application>
  <PresentationFormat>Custom</PresentationFormat>
  <Paragraphs>47</Paragraphs>
  <Slides>8</Slides>
  <Notes>6</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Droplet</vt:lpstr>
      <vt:lpstr>PowerPoint Presentation</vt:lpstr>
      <vt:lpstr>the need for evidence based practice</vt:lpstr>
      <vt:lpstr>Applying the Knowledge…</vt:lpstr>
      <vt:lpstr>Applications:  Establishing interpersonal Relationship</vt:lpstr>
      <vt:lpstr>Application: Developing a positive work ethic</vt:lpstr>
      <vt:lpstr>Application: promoting confidentiality</vt:lpstr>
      <vt:lpstr>Sharing the knowledge</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Antonny Mwendwa</dc:creator>
  <cp:lastModifiedBy>d</cp:lastModifiedBy>
  <cp:revision>41</cp:revision>
  <dcterms:created xsi:type="dcterms:W3CDTF">2017-04-06T10:39:18Z</dcterms:created>
  <dcterms:modified xsi:type="dcterms:W3CDTF">2018-06-21T16:32:59Z</dcterms:modified>
</cp:coreProperties>
</file>