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p:scale>
          <a:sx n="60" d="100"/>
          <a:sy n="60" d="100"/>
        </p:scale>
        <p:origin x="1140" y="4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E0239-8C09-4133-ADCB-667EAE21E2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C9F62C-B8A6-4D18-B989-E3534B9871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9F4F83C-F959-4C7E-A387-D8DA823E6C4A}"/>
              </a:ext>
            </a:extLst>
          </p:cNvPr>
          <p:cNvSpPr>
            <a:spLocks noGrp="1"/>
          </p:cNvSpPr>
          <p:nvPr>
            <p:ph type="dt" sz="half" idx="10"/>
          </p:nvPr>
        </p:nvSpPr>
        <p:spPr/>
        <p:txBody>
          <a:bodyPr/>
          <a:lstStyle/>
          <a:p>
            <a:fld id="{E7E47BD0-8E12-4D65-A14A-BCA898D28657}" type="datetimeFigureOut">
              <a:rPr lang="en-US" smtClean="0"/>
              <a:t>4/5/2021</a:t>
            </a:fld>
            <a:endParaRPr lang="en-US"/>
          </a:p>
        </p:txBody>
      </p:sp>
      <p:sp>
        <p:nvSpPr>
          <p:cNvPr id="5" name="Footer Placeholder 4">
            <a:extLst>
              <a:ext uri="{FF2B5EF4-FFF2-40B4-BE49-F238E27FC236}">
                <a16:creationId xmlns:a16="http://schemas.microsoft.com/office/drawing/2014/main" id="{0599D24A-F789-45C3-993B-97C6E0C0F5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C66FDB-D9D2-4A23-BCE2-60DC59592B1D}"/>
              </a:ext>
            </a:extLst>
          </p:cNvPr>
          <p:cNvSpPr>
            <a:spLocks noGrp="1"/>
          </p:cNvSpPr>
          <p:nvPr>
            <p:ph type="sldNum" sz="quarter" idx="12"/>
          </p:nvPr>
        </p:nvSpPr>
        <p:spPr/>
        <p:txBody>
          <a:bodyPr/>
          <a:lstStyle/>
          <a:p>
            <a:fld id="{C58FB21F-7903-4C21-8953-BCC5C104E598}" type="slidenum">
              <a:rPr lang="en-US" smtClean="0"/>
              <a:t>‹#›</a:t>
            </a:fld>
            <a:endParaRPr lang="en-US"/>
          </a:p>
        </p:txBody>
      </p:sp>
    </p:spTree>
    <p:extLst>
      <p:ext uri="{BB962C8B-B14F-4D97-AF65-F5344CB8AC3E}">
        <p14:creationId xmlns:p14="http://schemas.microsoft.com/office/powerpoint/2010/main" val="2062916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E201D-631C-40D7-8FA0-45BD177C071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3D4DD22-0306-4ADD-855A-428E2DF824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6A998D-61DD-47E1-A3FE-726A2AB1B7C5}"/>
              </a:ext>
            </a:extLst>
          </p:cNvPr>
          <p:cNvSpPr>
            <a:spLocks noGrp="1"/>
          </p:cNvSpPr>
          <p:nvPr>
            <p:ph type="dt" sz="half" idx="10"/>
          </p:nvPr>
        </p:nvSpPr>
        <p:spPr/>
        <p:txBody>
          <a:bodyPr/>
          <a:lstStyle/>
          <a:p>
            <a:fld id="{E7E47BD0-8E12-4D65-A14A-BCA898D28657}" type="datetimeFigureOut">
              <a:rPr lang="en-US" smtClean="0"/>
              <a:t>4/5/2021</a:t>
            </a:fld>
            <a:endParaRPr lang="en-US"/>
          </a:p>
        </p:txBody>
      </p:sp>
      <p:sp>
        <p:nvSpPr>
          <p:cNvPr id="5" name="Footer Placeholder 4">
            <a:extLst>
              <a:ext uri="{FF2B5EF4-FFF2-40B4-BE49-F238E27FC236}">
                <a16:creationId xmlns:a16="http://schemas.microsoft.com/office/drawing/2014/main" id="{836DBDF0-EFE1-421F-A748-A8F25EB351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57090E-A360-4AB3-BA0D-B0775C35F8AE}"/>
              </a:ext>
            </a:extLst>
          </p:cNvPr>
          <p:cNvSpPr>
            <a:spLocks noGrp="1"/>
          </p:cNvSpPr>
          <p:nvPr>
            <p:ph type="sldNum" sz="quarter" idx="12"/>
          </p:nvPr>
        </p:nvSpPr>
        <p:spPr/>
        <p:txBody>
          <a:bodyPr/>
          <a:lstStyle/>
          <a:p>
            <a:fld id="{C58FB21F-7903-4C21-8953-BCC5C104E598}" type="slidenum">
              <a:rPr lang="en-US" smtClean="0"/>
              <a:t>‹#›</a:t>
            </a:fld>
            <a:endParaRPr lang="en-US"/>
          </a:p>
        </p:txBody>
      </p:sp>
    </p:spTree>
    <p:extLst>
      <p:ext uri="{BB962C8B-B14F-4D97-AF65-F5344CB8AC3E}">
        <p14:creationId xmlns:p14="http://schemas.microsoft.com/office/powerpoint/2010/main" val="1539377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A05098-399B-4C2F-8CEA-E538F30A565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CAC052C-F2A1-4E96-9071-7E7A7687FDF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346313-4D47-4CA3-BA64-CEB6F7265EEC}"/>
              </a:ext>
            </a:extLst>
          </p:cNvPr>
          <p:cNvSpPr>
            <a:spLocks noGrp="1"/>
          </p:cNvSpPr>
          <p:nvPr>
            <p:ph type="dt" sz="half" idx="10"/>
          </p:nvPr>
        </p:nvSpPr>
        <p:spPr/>
        <p:txBody>
          <a:bodyPr/>
          <a:lstStyle/>
          <a:p>
            <a:fld id="{E7E47BD0-8E12-4D65-A14A-BCA898D28657}" type="datetimeFigureOut">
              <a:rPr lang="en-US" smtClean="0"/>
              <a:t>4/5/2021</a:t>
            </a:fld>
            <a:endParaRPr lang="en-US"/>
          </a:p>
        </p:txBody>
      </p:sp>
      <p:sp>
        <p:nvSpPr>
          <p:cNvPr id="5" name="Footer Placeholder 4">
            <a:extLst>
              <a:ext uri="{FF2B5EF4-FFF2-40B4-BE49-F238E27FC236}">
                <a16:creationId xmlns:a16="http://schemas.microsoft.com/office/drawing/2014/main" id="{3ECE2CBB-E0AC-4D98-B9F7-4DB29BA1B1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AB96C0-BFEF-48E2-8FF4-A41AFBFA434C}"/>
              </a:ext>
            </a:extLst>
          </p:cNvPr>
          <p:cNvSpPr>
            <a:spLocks noGrp="1"/>
          </p:cNvSpPr>
          <p:nvPr>
            <p:ph type="sldNum" sz="quarter" idx="12"/>
          </p:nvPr>
        </p:nvSpPr>
        <p:spPr/>
        <p:txBody>
          <a:bodyPr/>
          <a:lstStyle/>
          <a:p>
            <a:fld id="{C58FB21F-7903-4C21-8953-BCC5C104E598}" type="slidenum">
              <a:rPr lang="en-US" smtClean="0"/>
              <a:t>‹#›</a:t>
            </a:fld>
            <a:endParaRPr lang="en-US"/>
          </a:p>
        </p:txBody>
      </p:sp>
    </p:spTree>
    <p:extLst>
      <p:ext uri="{BB962C8B-B14F-4D97-AF65-F5344CB8AC3E}">
        <p14:creationId xmlns:p14="http://schemas.microsoft.com/office/powerpoint/2010/main" val="447881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9A79C-CCA1-4C49-B1E5-4BC80E5446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B94F499-7523-4258-B919-828D725E33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8BEBAC-81CF-420E-AAC9-38B1CC9A7C99}"/>
              </a:ext>
            </a:extLst>
          </p:cNvPr>
          <p:cNvSpPr>
            <a:spLocks noGrp="1"/>
          </p:cNvSpPr>
          <p:nvPr>
            <p:ph type="dt" sz="half" idx="10"/>
          </p:nvPr>
        </p:nvSpPr>
        <p:spPr/>
        <p:txBody>
          <a:bodyPr/>
          <a:lstStyle/>
          <a:p>
            <a:fld id="{E7E47BD0-8E12-4D65-A14A-BCA898D28657}" type="datetimeFigureOut">
              <a:rPr lang="en-US" smtClean="0"/>
              <a:t>4/5/2021</a:t>
            </a:fld>
            <a:endParaRPr lang="en-US"/>
          </a:p>
        </p:txBody>
      </p:sp>
      <p:sp>
        <p:nvSpPr>
          <p:cNvPr id="5" name="Footer Placeholder 4">
            <a:extLst>
              <a:ext uri="{FF2B5EF4-FFF2-40B4-BE49-F238E27FC236}">
                <a16:creationId xmlns:a16="http://schemas.microsoft.com/office/drawing/2014/main" id="{02D5DBA9-7879-486E-AEB6-2D9FFF1E2C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6D8E26-E55A-4406-9671-6A55B8BBCD51}"/>
              </a:ext>
            </a:extLst>
          </p:cNvPr>
          <p:cNvSpPr>
            <a:spLocks noGrp="1"/>
          </p:cNvSpPr>
          <p:nvPr>
            <p:ph type="sldNum" sz="quarter" idx="12"/>
          </p:nvPr>
        </p:nvSpPr>
        <p:spPr/>
        <p:txBody>
          <a:bodyPr/>
          <a:lstStyle/>
          <a:p>
            <a:fld id="{C58FB21F-7903-4C21-8953-BCC5C104E598}" type="slidenum">
              <a:rPr lang="en-US" smtClean="0"/>
              <a:t>‹#›</a:t>
            </a:fld>
            <a:endParaRPr lang="en-US"/>
          </a:p>
        </p:txBody>
      </p:sp>
    </p:spTree>
    <p:extLst>
      <p:ext uri="{BB962C8B-B14F-4D97-AF65-F5344CB8AC3E}">
        <p14:creationId xmlns:p14="http://schemas.microsoft.com/office/powerpoint/2010/main" val="3252286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DCA3A-7EF2-483C-9976-0C69A84823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1E302AE-8224-4CA6-954C-926927E477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A62E91-31E7-47D0-8AA8-F572AF470194}"/>
              </a:ext>
            </a:extLst>
          </p:cNvPr>
          <p:cNvSpPr>
            <a:spLocks noGrp="1"/>
          </p:cNvSpPr>
          <p:nvPr>
            <p:ph type="dt" sz="half" idx="10"/>
          </p:nvPr>
        </p:nvSpPr>
        <p:spPr/>
        <p:txBody>
          <a:bodyPr/>
          <a:lstStyle/>
          <a:p>
            <a:fld id="{E7E47BD0-8E12-4D65-A14A-BCA898D28657}" type="datetimeFigureOut">
              <a:rPr lang="en-US" smtClean="0"/>
              <a:t>4/5/2021</a:t>
            </a:fld>
            <a:endParaRPr lang="en-US"/>
          </a:p>
        </p:txBody>
      </p:sp>
      <p:sp>
        <p:nvSpPr>
          <p:cNvPr id="5" name="Footer Placeholder 4">
            <a:extLst>
              <a:ext uri="{FF2B5EF4-FFF2-40B4-BE49-F238E27FC236}">
                <a16:creationId xmlns:a16="http://schemas.microsoft.com/office/drawing/2014/main" id="{92245112-39A4-4673-8671-D33399D7F1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3B9839-9D48-4EA8-9D16-C87D92CB1036}"/>
              </a:ext>
            </a:extLst>
          </p:cNvPr>
          <p:cNvSpPr>
            <a:spLocks noGrp="1"/>
          </p:cNvSpPr>
          <p:nvPr>
            <p:ph type="sldNum" sz="quarter" idx="12"/>
          </p:nvPr>
        </p:nvSpPr>
        <p:spPr/>
        <p:txBody>
          <a:bodyPr/>
          <a:lstStyle/>
          <a:p>
            <a:fld id="{C58FB21F-7903-4C21-8953-BCC5C104E598}" type="slidenum">
              <a:rPr lang="en-US" smtClean="0"/>
              <a:t>‹#›</a:t>
            </a:fld>
            <a:endParaRPr lang="en-US"/>
          </a:p>
        </p:txBody>
      </p:sp>
    </p:spTree>
    <p:extLst>
      <p:ext uri="{BB962C8B-B14F-4D97-AF65-F5344CB8AC3E}">
        <p14:creationId xmlns:p14="http://schemas.microsoft.com/office/powerpoint/2010/main" val="1507245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EDF8E-59DA-4CB3-90B6-8776B9EC19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449E02-5763-42E3-B9D5-06053BAEA9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2C2C39-FD00-45D4-AF08-F8EB605E0C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414B3AB-C838-42D7-AABA-3C28476342FF}"/>
              </a:ext>
            </a:extLst>
          </p:cNvPr>
          <p:cNvSpPr>
            <a:spLocks noGrp="1"/>
          </p:cNvSpPr>
          <p:nvPr>
            <p:ph type="dt" sz="half" idx="10"/>
          </p:nvPr>
        </p:nvSpPr>
        <p:spPr/>
        <p:txBody>
          <a:bodyPr/>
          <a:lstStyle/>
          <a:p>
            <a:fld id="{E7E47BD0-8E12-4D65-A14A-BCA898D28657}" type="datetimeFigureOut">
              <a:rPr lang="en-US" smtClean="0"/>
              <a:t>4/5/2021</a:t>
            </a:fld>
            <a:endParaRPr lang="en-US"/>
          </a:p>
        </p:txBody>
      </p:sp>
      <p:sp>
        <p:nvSpPr>
          <p:cNvPr id="6" name="Footer Placeholder 5">
            <a:extLst>
              <a:ext uri="{FF2B5EF4-FFF2-40B4-BE49-F238E27FC236}">
                <a16:creationId xmlns:a16="http://schemas.microsoft.com/office/drawing/2014/main" id="{43A13F15-016A-4AB7-8A63-B419E9E43A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73BE7E-B812-4B5B-8BA4-A0A96A5680F4}"/>
              </a:ext>
            </a:extLst>
          </p:cNvPr>
          <p:cNvSpPr>
            <a:spLocks noGrp="1"/>
          </p:cNvSpPr>
          <p:nvPr>
            <p:ph type="sldNum" sz="quarter" idx="12"/>
          </p:nvPr>
        </p:nvSpPr>
        <p:spPr/>
        <p:txBody>
          <a:bodyPr/>
          <a:lstStyle/>
          <a:p>
            <a:fld id="{C58FB21F-7903-4C21-8953-BCC5C104E598}" type="slidenum">
              <a:rPr lang="en-US" smtClean="0"/>
              <a:t>‹#›</a:t>
            </a:fld>
            <a:endParaRPr lang="en-US"/>
          </a:p>
        </p:txBody>
      </p:sp>
    </p:spTree>
    <p:extLst>
      <p:ext uri="{BB962C8B-B14F-4D97-AF65-F5344CB8AC3E}">
        <p14:creationId xmlns:p14="http://schemas.microsoft.com/office/powerpoint/2010/main" val="1140261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87067-8CD2-42BC-A0A3-73CC30A12C4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CBC78C9-46BE-401B-A0F3-F60880870B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5E8E13-86CD-4453-841D-51F7658686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2795BA4-F472-4A6C-8631-53A702060D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C61522-FF00-4961-924B-A50EC86E647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ECBEDC8-3A34-449D-9E55-9CFF38EDFA9B}"/>
              </a:ext>
            </a:extLst>
          </p:cNvPr>
          <p:cNvSpPr>
            <a:spLocks noGrp="1"/>
          </p:cNvSpPr>
          <p:nvPr>
            <p:ph type="dt" sz="half" idx="10"/>
          </p:nvPr>
        </p:nvSpPr>
        <p:spPr/>
        <p:txBody>
          <a:bodyPr/>
          <a:lstStyle/>
          <a:p>
            <a:fld id="{E7E47BD0-8E12-4D65-A14A-BCA898D28657}" type="datetimeFigureOut">
              <a:rPr lang="en-US" smtClean="0"/>
              <a:t>4/5/2021</a:t>
            </a:fld>
            <a:endParaRPr lang="en-US"/>
          </a:p>
        </p:txBody>
      </p:sp>
      <p:sp>
        <p:nvSpPr>
          <p:cNvPr id="8" name="Footer Placeholder 7">
            <a:extLst>
              <a:ext uri="{FF2B5EF4-FFF2-40B4-BE49-F238E27FC236}">
                <a16:creationId xmlns:a16="http://schemas.microsoft.com/office/drawing/2014/main" id="{26F35A13-5EC5-4841-82D0-43A34C37858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40EDCD0-B6B0-4063-AE30-82708480E969}"/>
              </a:ext>
            </a:extLst>
          </p:cNvPr>
          <p:cNvSpPr>
            <a:spLocks noGrp="1"/>
          </p:cNvSpPr>
          <p:nvPr>
            <p:ph type="sldNum" sz="quarter" idx="12"/>
          </p:nvPr>
        </p:nvSpPr>
        <p:spPr/>
        <p:txBody>
          <a:bodyPr/>
          <a:lstStyle/>
          <a:p>
            <a:fld id="{C58FB21F-7903-4C21-8953-BCC5C104E598}" type="slidenum">
              <a:rPr lang="en-US" smtClean="0"/>
              <a:t>‹#›</a:t>
            </a:fld>
            <a:endParaRPr lang="en-US"/>
          </a:p>
        </p:txBody>
      </p:sp>
    </p:spTree>
    <p:extLst>
      <p:ext uri="{BB962C8B-B14F-4D97-AF65-F5344CB8AC3E}">
        <p14:creationId xmlns:p14="http://schemas.microsoft.com/office/powerpoint/2010/main" val="2425244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84A44-6E1D-4671-8950-C5FC0A50AA7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8EDD6A8-D2C8-468A-BDF0-92A8EC69D8E8}"/>
              </a:ext>
            </a:extLst>
          </p:cNvPr>
          <p:cNvSpPr>
            <a:spLocks noGrp="1"/>
          </p:cNvSpPr>
          <p:nvPr>
            <p:ph type="dt" sz="half" idx="10"/>
          </p:nvPr>
        </p:nvSpPr>
        <p:spPr/>
        <p:txBody>
          <a:bodyPr/>
          <a:lstStyle/>
          <a:p>
            <a:fld id="{E7E47BD0-8E12-4D65-A14A-BCA898D28657}" type="datetimeFigureOut">
              <a:rPr lang="en-US" smtClean="0"/>
              <a:t>4/5/2021</a:t>
            </a:fld>
            <a:endParaRPr lang="en-US"/>
          </a:p>
        </p:txBody>
      </p:sp>
      <p:sp>
        <p:nvSpPr>
          <p:cNvPr id="4" name="Footer Placeholder 3">
            <a:extLst>
              <a:ext uri="{FF2B5EF4-FFF2-40B4-BE49-F238E27FC236}">
                <a16:creationId xmlns:a16="http://schemas.microsoft.com/office/drawing/2014/main" id="{1E1A93AF-8EB4-4CAA-8B2B-DAFDCC56FE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9D59689-52C2-446E-86F2-E36289AF3BF7}"/>
              </a:ext>
            </a:extLst>
          </p:cNvPr>
          <p:cNvSpPr>
            <a:spLocks noGrp="1"/>
          </p:cNvSpPr>
          <p:nvPr>
            <p:ph type="sldNum" sz="quarter" idx="12"/>
          </p:nvPr>
        </p:nvSpPr>
        <p:spPr/>
        <p:txBody>
          <a:bodyPr/>
          <a:lstStyle/>
          <a:p>
            <a:fld id="{C58FB21F-7903-4C21-8953-BCC5C104E598}" type="slidenum">
              <a:rPr lang="en-US" smtClean="0"/>
              <a:t>‹#›</a:t>
            </a:fld>
            <a:endParaRPr lang="en-US"/>
          </a:p>
        </p:txBody>
      </p:sp>
    </p:spTree>
    <p:extLst>
      <p:ext uri="{BB962C8B-B14F-4D97-AF65-F5344CB8AC3E}">
        <p14:creationId xmlns:p14="http://schemas.microsoft.com/office/powerpoint/2010/main" val="982499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FCB49D-9553-417F-A31E-6BB50BF95F93}"/>
              </a:ext>
            </a:extLst>
          </p:cNvPr>
          <p:cNvSpPr>
            <a:spLocks noGrp="1"/>
          </p:cNvSpPr>
          <p:nvPr>
            <p:ph type="dt" sz="half" idx="10"/>
          </p:nvPr>
        </p:nvSpPr>
        <p:spPr/>
        <p:txBody>
          <a:bodyPr/>
          <a:lstStyle/>
          <a:p>
            <a:fld id="{E7E47BD0-8E12-4D65-A14A-BCA898D28657}" type="datetimeFigureOut">
              <a:rPr lang="en-US" smtClean="0"/>
              <a:t>4/5/2021</a:t>
            </a:fld>
            <a:endParaRPr lang="en-US"/>
          </a:p>
        </p:txBody>
      </p:sp>
      <p:sp>
        <p:nvSpPr>
          <p:cNvPr id="3" name="Footer Placeholder 2">
            <a:extLst>
              <a:ext uri="{FF2B5EF4-FFF2-40B4-BE49-F238E27FC236}">
                <a16:creationId xmlns:a16="http://schemas.microsoft.com/office/drawing/2014/main" id="{91D0DE7B-BD81-49FF-94F2-AF396F42536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50908EE-6DB1-4BB7-99CA-2BCD95E02163}"/>
              </a:ext>
            </a:extLst>
          </p:cNvPr>
          <p:cNvSpPr>
            <a:spLocks noGrp="1"/>
          </p:cNvSpPr>
          <p:nvPr>
            <p:ph type="sldNum" sz="quarter" idx="12"/>
          </p:nvPr>
        </p:nvSpPr>
        <p:spPr/>
        <p:txBody>
          <a:bodyPr/>
          <a:lstStyle/>
          <a:p>
            <a:fld id="{C58FB21F-7903-4C21-8953-BCC5C104E598}" type="slidenum">
              <a:rPr lang="en-US" smtClean="0"/>
              <a:t>‹#›</a:t>
            </a:fld>
            <a:endParaRPr lang="en-US"/>
          </a:p>
        </p:txBody>
      </p:sp>
    </p:spTree>
    <p:extLst>
      <p:ext uri="{BB962C8B-B14F-4D97-AF65-F5344CB8AC3E}">
        <p14:creationId xmlns:p14="http://schemas.microsoft.com/office/powerpoint/2010/main" val="1759686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9F6B1-8BF3-4305-B880-21EFFCD5F2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86A0D71-DE7B-4A95-BDEB-D0E840AD52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F8B521-B142-483F-BB6E-B4F04A1080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DB26C1-F11B-49D0-8E49-F67638B49943}"/>
              </a:ext>
            </a:extLst>
          </p:cNvPr>
          <p:cNvSpPr>
            <a:spLocks noGrp="1"/>
          </p:cNvSpPr>
          <p:nvPr>
            <p:ph type="dt" sz="half" idx="10"/>
          </p:nvPr>
        </p:nvSpPr>
        <p:spPr/>
        <p:txBody>
          <a:bodyPr/>
          <a:lstStyle/>
          <a:p>
            <a:fld id="{E7E47BD0-8E12-4D65-A14A-BCA898D28657}" type="datetimeFigureOut">
              <a:rPr lang="en-US" smtClean="0"/>
              <a:t>4/5/2021</a:t>
            </a:fld>
            <a:endParaRPr lang="en-US"/>
          </a:p>
        </p:txBody>
      </p:sp>
      <p:sp>
        <p:nvSpPr>
          <p:cNvPr id="6" name="Footer Placeholder 5">
            <a:extLst>
              <a:ext uri="{FF2B5EF4-FFF2-40B4-BE49-F238E27FC236}">
                <a16:creationId xmlns:a16="http://schemas.microsoft.com/office/drawing/2014/main" id="{26A82A4C-5598-4867-A101-CF10304190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1FC492-CF5B-4AD6-9AE0-EAD8403730F1}"/>
              </a:ext>
            </a:extLst>
          </p:cNvPr>
          <p:cNvSpPr>
            <a:spLocks noGrp="1"/>
          </p:cNvSpPr>
          <p:nvPr>
            <p:ph type="sldNum" sz="quarter" idx="12"/>
          </p:nvPr>
        </p:nvSpPr>
        <p:spPr/>
        <p:txBody>
          <a:bodyPr/>
          <a:lstStyle/>
          <a:p>
            <a:fld id="{C58FB21F-7903-4C21-8953-BCC5C104E598}" type="slidenum">
              <a:rPr lang="en-US" smtClean="0"/>
              <a:t>‹#›</a:t>
            </a:fld>
            <a:endParaRPr lang="en-US"/>
          </a:p>
        </p:txBody>
      </p:sp>
    </p:spTree>
    <p:extLst>
      <p:ext uri="{BB962C8B-B14F-4D97-AF65-F5344CB8AC3E}">
        <p14:creationId xmlns:p14="http://schemas.microsoft.com/office/powerpoint/2010/main" val="907871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492A5-0D1F-41EF-B253-E75E911CB3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B4435A4-7CF7-4E66-9893-39AFA46106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B23312-624C-446B-95A7-8C93FA0D8B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AB09D1-E6F0-4ED3-9F5B-55C649076ACE}"/>
              </a:ext>
            </a:extLst>
          </p:cNvPr>
          <p:cNvSpPr>
            <a:spLocks noGrp="1"/>
          </p:cNvSpPr>
          <p:nvPr>
            <p:ph type="dt" sz="half" idx="10"/>
          </p:nvPr>
        </p:nvSpPr>
        <p:spPr/>
        <p:txBody>
          <a:bodyPr/>
          <a:lstStyle/>
          <a:p>
            <a:fld id="{E7E47BD0-8E12-4D65-A14A-BCA898D28657}" type="datetimeFigureOut">
              <a:rPr lang="en-US" smtClean="0"/>
              <a:t>4/5/2021</a:t>
            </a:fld>
            <a:endParaRPr lang="en-US"/>
          </a:p>
        </p:txBody>
      </p:sp>
      <p:sp>
        <p:nvSpPr>
          <p:cNvPr id="6" name="Footer Placeholder 5">
            <a:extLst>
              <a:ext uri="{FF2B5EF4-FFF2-40B4-BE49-F238E27FC236}">
                <a16:creationId xmlns:a16="http://schemas.microsoft.com/office/drawing/2014/main" id="{598257A3-B4E0-44C8-8F12-C65F8E4423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263006-916D-4172-8B03-A0EB208EC87E}"/>
              </a:ext>
            </a:extLst>
          </p:cNvPr>
          <p:cNvSpPr>
            <a:spLocks noGrp="1"/>
          </p:cNvSpPr>
          <p:nvPr>
            <p:ph type="sldNum" sz="quarter" idx="12"/>
          </p:nvPr>
        </p:nvSpPr>
        <p:spPr/>
        <p:txBody>
          <a:bodyPr/>
          <a:lstStyle/>
          <a:p>
            <a:fld id="{C58FB21F-7903-4C21-8953-BCC5C104E598}" type="slidenum">
              <a:rPr lang="en-US" smtClean="0"/>
              <a:t>‹#›</a:t>
            </a:fld>
            <a:endParaRPr lang="en-US"/>
          </a:p>
        </p:txBody>
      </p:sp>
    </p:spTree>
    <p:extLst>
      <p:ext uri="{BB962C8B-B14F-4D97-AF65-F5344CB8AC3E}">
        <p14:creationId xmlns:p14="http://schemas.microsoft.com/office/powerpoint/2010/main" val="1508875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45ABC1-3437-415E-A1DB-EEF81690E3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627FD13-8F63-44ED-85C4-81B003579C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8F0F06-91F5-424B-B908-212FDBE5AD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E47BD0-8E12-4D65-A14A-BCA898D28657}" type="datetimeFigureOut">
              <a:rPr lang="en-US" smtClean="0"/>
              <a:t>4/5/2021</a:t>
            </a:fld>
            <a:endParaRPr lang="en-US"/>
          </a:p>
        </p:txBody>
      </p:sp>
      <p:sp>
        <p:nvSpPr>
          <p:cNvPr id="5" name="Footer Placeholder 4">
            <a:extLst>
              <a:ext uri="{FF2B5EF4-FFF2-40B4-BE49-F238E27FC236}">
                <a16:creationId xmlns:a16="http://schemas.microsoft.com/office/drawing/2014/main" id="{271A5061-033B-46AD-B716-4A0A6E3032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F70A349-E378-42AA-9331-8A596CA7F0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8FB21F-7903-4C21-8953-BCC5C104E598}" type="slidenum">
              <a:rPr lang="en-US" smtClean="0"/>
              <a:t>‹#›</a:t>
            </a:fld>
            <a:endParaRPr lang="en-US"/>
          </a:p>
        </p:txBody>
      </p:sp>
    </p:spTree>
    <p:extLst>
      <p:ext uri="{BB962C8B-B14F-4D97-AF65-F5344CB8AC3E}">
        <p14:creationId xmlns:p14="http://schemas.microsoft.com/office/powerpoint/2010/main" val="12527914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19B6445-9745-439C-9C3F-C011B1B392D2}"/>
              </a:ext>
            </a:extLst>
          </p:cNvPr>
          <p:cNvSpPr/>
          <p:nvPr/>
        </p:nvSpPr>
        <p:spPr>
          <a:xfrm>
            <a:off x="0" y="490330"/>
            <a:ext cx="3127513" cy="22131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046D202B-ABAE-43FE-9170-9F22E7176417}"/>
              </a:ext>
            </a:extLst>
          </p:cNvPr>
          <p:cNvPicPr>
            <a:picLocks noChangeAspect="1"/>
          </p:cNvPicPr>
          <p:nvPr/>
        </p:nvPicPr>
        <p:blipFill>
          <a:blip r:embed="rId2"/>
          <a:stretch>
            <a:fillRect/>
          </a:stretch>
        </p:blipFill>
        <p:spPr>
          <a:xfrm>
            <a:off x="996811" y="809003"/>
            <a:ext cx="1809751" cy="1575766"/>
          </a:xfrm>
          <a:prstGeom prst="rect">
            <a:avLst/>
          </a:prstGeom>
        </p:spPr>
      </p:pic>
      <p:sp>
        <p:nvSpPr>
          <p:cNvPr id="7" name="Rectangle 6">
            <a:extLst>
              <a:ext uri="{FF2B5EF4-FFF2-40B4-BE49-F238E27FC236}">
                <a16:creationId xmlns:a16="http://schemas.microsoft.com/office/drawing/2014/main" id="{C21ABBDD-9E27-4510-9640-F842B69B8851}"/>
              </a:ext>
            </a:extLst>
          </p:cNvPr>
          <p:cNvSpPr/>
          <p:nvPr/>
        </p:nvSpPr>
        <p:spPr>
          <a:xfrm>
            <a:off x="3127512" y="490330"/>
            <a:ext cx="4797289" cy="21510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Poster for quality improvement</a:t>
            </a:r>
          </a:p>
          <a:p>
            <a:pPr algn="ctr"/>
            <a:r>
              <a:rPr lang="en-US" dirty="0"/>
              <a:t>Name </a:t>
            </a:r>
          </a:p>
          <a:p>
            <a:pPr algn="ctr"/>
            <a:r>
              <a:rPr lang="en-US" dirty="0"/>
              <a:t>Capella University </a:t>
            </a:r>
          </a:p>
          <a:p>
            <a:pPr algn="ctr"/>
            <a:r>
              <a:rPr lang="en-US" dirty="0"/>
              <a:t>Course title </a:t>
            </a:r>
          </a:p>
          <a:p>
            <a:pPr algn="ctr"/>
            <a:r>
              <a:rPr lang="en-US" dirty="0"/>
              <a:t>Date of submission </a:t>
            </a:r>
          </a:p>
        </p:txBody>
      </p:sp>
      <p:sp>
        <p:nvSpPr>
          <p:cNvPr id="8" name="Rectangle 7">
            <a:extLst>
              <a:ext uri="{FF2B5EF4-FFF2-40B4-BE49-F238E27FC236}">
                <a16:creationId xmlns:a16="http://schemas.microsoft.com/office/drawing/2014/main" id="{2CC88B11-EFDF-4EFE-A8EB-3D5163C6F89E}"/>
              </a:ext>
            </a:extLst>
          </p:cNvPr>
          <p:cNvSpPr/>
          <p:nvPr/>
        </p:nvSpPr>
        <p:spPr>
          <a:xfrm>
            <a:off x="1" y="2641411"/>
            <a:ext cx="4267200" cy="10336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Abstract </a:t>
            </a:r>
          </a:p>
        </p:txBody>
      </p:sp>
      <p:sp>
        <p:nvSpPr>
          <p:cNvPr id="9" name="Rectangle 8">
            <a:extLst>
              <a:ext uri="{FF2B5EF4-FFF2-40B4-BE49-F238E27FC236}">
                <a16:creationId xmlns:a16="http://schemas.microsoft.com/office/drawing/2014/main" id="{B2AB44FF-C78C-4E47-8782-FC53BEA277BE}"/>
              </a:ext>
            </a:extLst>
          </p:cNvPr>
          <p:cNvSpPr/>
          <p:nvPr/>
        </p:nvSpPr>
        <p:spPr>
          <a:xfrm>
            <a:off x="1" y="3638950"/>
            <a:ext cx="4267200" cy="57833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200000"/>
              </a:lnSpc>
              <a:spcBef>
                <a:spcPts val="0"/>
              </a:spcBef>
              <a:spcAft>
                <a:spcPts val="800"/>
              </a:spcAft>
            </a:pPr>
            <a:r>
              <a:rPr lang="en-GB" sz="1100" dirty="0">
                <a:solidFill>
                  <a:srgbClr val="222222"/>
                </a:solidFill>
                <a:effectLst/>
                <a:latin typeface="Times New Roman" panose="02020603050405020304" pitchFamily="18" charset="0"/>
                <a:ea typeface="Calibri" panose="020F0502020204030204" pitchFamily="34" charset="0"/>
              </a:rPr>
              <a:t>Gestational diabetes is a disease that affects the majority of pregnant women in the world. The statistics show that at least 10% of the world's women have gestational diabetes during their first-time pregnancy. Gestational diabetes is associated with an increase in the blood sugar of pregnant women. The analysis below shows that poor diet is the primary cause of this type of diabetes. The patient's poor diet is majorly contributed by a lack of knowledge about the correct diet type to consume. Educating the patient on the healthy strategies to reduce the disease's infection is one of the effective strategies discussed in this report. The expected outcome after implementing the strategies shows that gestational diabetes patients will have access to cheaper food products to boost their health. Improving the patient's diet is essential in controlling gestational diabetes. Lastly, interprofessional collaboration is essential in controlling gestational diabetes. </a:t>
            </a:r>
            <a:endParaRPr lang="en-US" sz="1100" dirty="0">
              <a:solidFill>
                <a:srgbClr val="222222"/>
              </a:solidFill>
              <a:effectLst/>
              <a:latin typeface="Times New Roman" panose="02020603050405020304" pitchFamily="18" charset="0"/>
              <a:ea typeface="Calibri" panose="020F0502020204030204" pitchFamily="34" charset="0"/>
            </a:endParaRPr>
          </a:p>
        </p:txBody>
      </p:sp>
      <p:sp>
        <p:nvSpPr>
          <p:cNvPr id="10" name="Rectangle 9">
            <a:extLst>
              <a:ext uri="{FF2B5EF4-FFF2-40B4-BE49-F238E27FC236}">
                <a16:creationId xmlns:a16="http://schemas.microsoft.com/office/drawing/2014/main" id="{087A0BEF-8BA3-457A-B17A-4A9EC412D3D4}"/>
              </a:ext>
            </a:extLst>
          </p:cNvPr>
          <p:cNvSpPr/>
          <p:nvPr/>
        </p:nvSpPr>
        <p:spPr>
          <a:xfrm>
            <a:off x="-1" y="9422295"/>
            <a:ext cx="4267201" cy="5963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n-US" dirty="0"/>
              <a:t>Quality improvement methods </a:t>
            </a:r>
          </a:p>
        </p:txBody>
      </p:sp>
      <p:sp>
        <p:nvSpPr>
          <p:cNvPr id="11" name="Rectangle 10">
            <a:extLst>
              <a:ext uri="{FF2B5EF4-FFF2-40B4-BE49-F238E27FC236}">
                <a16:creationId xmlns:a16="http://schemas.microsoft.com/office/drawing/2014/main" id="{5BC4748F-B9CC-45CA-9FF7-2533616BE9A2}"/>
              </a:ext>
            </a:extLst>
          </p:cNvPr>
          <p:cNvSpPr/>
          <p:nvPr/>
        </p:nvSpPr>
        <p:spPr>
          <a:xfrm flipH="1">
            <a:off x="-5" y="10018642"/>
            <a:ext cx="4267199" cy="42333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50000"/>
              </a:lnSpc>
              <a:spcBef>
                <a:spcPts val="0"/>
              </a:spcBef>
              <a:spcAft>
                <a:spcPts val="800"/>
              </a:spcAft>
            </a:pPr>
            <a:endParaRPr lang="en-GB" sz="1100" dirty="0">
              <a:solidFill>
                <a:srgbClr val="222222"/>
              </a:solidFill>
              <a:effectLst/>
              <a:latin typeface="Times New Roman" panose="02020603050405020304" pitchFamily="18" charset="0"/>
              <a:ea typeface="Calibri" panose="020F0502020204030204" pitchFamily="34" charset="0"/>
            </a:endParaRPr>
          </a:p>
          <a:p>
            <a:pPr marL="171450" marR="0" indent="-171450">
              <a:lnSpc>
                <a:spcPct val="150000"/>
              </a:lnSpc>
              <a:spcBef>
                <a:spcPts val="0"/>
              </a:spcBef>
              <a:spcAft>
                <a:spcPts val="800"/>
              </a:spcAft>
              <a:buFont typeface="Arial" panose="020B0604020202020204" pitchFamily="34" charset="0"/>
              <a:buChar char="•"/>
            </a:pPr>
            <a:r>
              <a:rPr lang="en-GB" sz="1100" dirty="0">
                <a:solidFill>
                  <a:srgbClr val="222222"/>
                </a:solidFill>
                <a:effectLst/>
                <a:latin typeface="Times New Roman" panose="02020603050405020304" pitchFamily="18" charset="0"/>
                <a:ea typeface="Calibri" panose="020F0502020204030204" pitchFamily="34" charset="0"/>
              </a:rPr>
              <a:t>Maintaining the proper blood sugar for gestational diabetes patients is the essential element. </a:t>
            </a:r>
            <a:endParaRPr lang="en-US" sz="1100" dirty="0">
              <a:solidFill>
                <a:srgbClr val="222222"/>
              </a:solidFill>
              <a:effectLst/>
              <a:latin typeface="Times New Roman" panose="02020603050405020304" pitchFamily="18" charset="0"/>
              <a:ea typeface="Calibri" panose="020F0502020204030204" pitchFamily="34" charset="0"/>
            </a:endParaRPr>
          </a:p>
          <a:p>
            <a:pPr marL="171450" marR="0" indent="-171450">
              <a:lnSpc>
                <a:spcPct val="150000"/>
              </a:lnSpc>
              <a:spcBef>
                <a:spcPts val="0"/>
              </a:spcBef>
              <a:spcAft>
                <a:spcPts val="800"/>
              </a:spcAft>
              <a:buFont typeface="Arial" panose="020B0604020202020204" pitchFamily="34" charset="0"/>
              <a:buChar char="•"/>
            </a:pPr>
            <a:r>
              <a:rPr lang="en-GB" sz="1100" dirty="0">
                <a:solidFill>
                  <a:srgbClr val="222222"/>
                </a:solidFill>
                <a:effectLst/>
                <a:latin typeface="Times New Roman" panose="02020603050405020304" pitchFamily="18" charset="0"/>
                <a:ea typeface="Calibri" panose="020F0502020204030204" pitchFamily="34" charset="0"/>
              </a:rPr>
              <a:t>The patient's blood sugar is regularly monitored by using gadgets that measure the patients' blood sugar at their most convenient place. </a:t>
            </a:r>
            <a:endParaRPr lang="en-US" sz="1100" dirty="0">
              <a:solidFill>
                <a:srgbClr val="222222"/>
              </a:solidFill>
              <a:effectLst/>
              <a:latin typeface="Times New Roman" panose="02020603050405020304" pitchFamily="18" charset="0"/>
              <a:ea typeface="Calibri" panose="020F0502020204030204" pitchFamily="34" charset="0"/>
            </a:endParaRPr>
          </a:p>
          <a:p>
            <a:pPr marL="171450" marR="0" indent="-171450">
              <a:lnSpc>
                <a:spcPct val="150000"/>
              </a:lnSpc>
              <a:spcBef>
                <a:spcPts val="0"/>
              </a:spcBef>
              <a:spcAft>
                <a:spcPts val="800"/>
              </a:spcAft>
              <a:buFont typeface="Arial" panose="020B0604020202020204" pitchFamily="34" charset="0"/>
              <a:buChar char="•"/>
            </a:pPr>
            <a:r>
              <a:rPr lang="en-GB" sz="1100" dirty="0">
                <a:solidFill>
                  <a:srgbClr val="222222"/>
                </a:solidFill>
                <a:effectLst/>
                <a:latin typeface="Times New Roman" panose="02020603050405020304" pitchFamily="18" charset="0"/>
                <a:ea typeface="Calibri" panose="020F0502020204030204" pitchFamily="34" charset="0"/>
              </a:rPr>
              <a:t>According to most current research, most gestational diabetes patients come from low social and economic status. </a:t>
            </a:r>
            <a:endParaRPr lang="en-US" sz="1100" dirty="0">
              <a:solidFill>
                <a:srgbClr val="222222"/>
              </a:solidFill>
              <a:effectLst/>
              <a:latin typeface="Times New Roman" panose="02020603050405020304" pitchFamily="18" charset="0"/>
              <a:ea typeface="Calibri" panose="020F0502020204030204" pitchFamily="34" charset="0"/>
            </a:endParaRPr>
          </a:p>
          <a:p>
            <a:pPr marL="171450" marR="0" indent="-171450">
              <a:lnSpc>
                <a:spcPct val="150000"/>
              </a:lnSpc>
              <a:spcBef>
                <a:spcPts val="0"/>
              </a:spcBef>
              <a:spcAft>
                <a:spcPts val="800"/>
              </a:spcAft>
              <a:buFont typeface="Arial" panose="020B0604020202020204" pitchFamily="34" charset="0"/>
              <a:buChar char="•"/>
            </a:pPr>
            <a:r>
              <a:rPr lang="en-GB" sz="1100" dirty="0">
                <a:solidFill>
                  <a:srgbClr val="222222"/>
                </a:solidFill>
                <a:effectLst/>
                <a:latin typeface="Times New Roman" panose="02020603050405020304" pitchFamily="18" charset="0"/>
                <a:ea typeface="Calibri" panose="020F0502020204030204" pitchFamily="34" charset="0"/>
              </a:rPr>
              <a:t>Hence, they encounter difficulties in managing the disease (Gray et al., .2017). </a:t>
            </a:r>
            <a:endParaRPr lang="en-US" sz="1100" dirty="0">
              <a:solidFill>
                <a:srgbClr val="222222"/>
              </a:solidFill>
              <a:effectLst/>
              <a:latin typeface="Times New Roman" panose="02020603050405020304" pitchFamily="18" charset="0"/>
              <a:ea typeface="Calibri" panose="020F0502020204030204" pitchFamily="34" charset="0"/>
            </a:endParaRPr>
          </a:p>
          <a:p>
            <a:pPr marL="171450" indent="-171450">
              <a:lnSpc>
                <a:spcPct val="150000"/>
              </a:lnSpc>
              <a:buFont typeface="Arial" panose="020B0604020202020204" pitchFamily="34" charset="0"/>
              <a:buChar char="•"/>
            </a:pPr>
            <a:r>
              <a:rPr lang="en-GB" sz="1100" dirty="0">
                <a:solidFill>
                  <a:srgbClr val="222222"/>
                </a:solidFill>
                <a:effectLst/>
                <a:latin typeface="Times New Roman" panose="02020603050405020304" pitchFamily="18" charset="0"/>
                <a:ea typeface="Calibri" panose="020F0502020204030204" pitchFamily="34" charset="0"/>
              </a:rPr>
              <a:t>The introduction of community-based health care facilities and community gyms will reduce the disparity in disease monitoring and control to the patients</a:t>
            </a:r>
            <a:endParaRPr lang="en-US" sz="1100" dirty="0">
              <a:solidFill>
                <a:srgbClr val="222222"/>
              </a:solidFill>
              <a:effectLst/>
              <a:latin typeface="Times New Roman" panose="02020603050405020304" pitchFamily="18" charset="0"/>
              <a:ea typeface="Calibri" panose="020F0502020204030204" pitchFamily="34" charset="0"/>
            </a:endParaRPr>
          </a:p>
        </p:txBody>
      </p:sp>
      <p:sp>
        <p:nvSpPr>
          <p:cNvPr id="12" name="Rectangle 11">
            <a:extLst>
              <a:ext uri="{FF2B5EF4-FFF2-40B4-BE49-F238E27FC236}">
                <a16:creationId xmlns:a16="http://schemas.microsoft.com/office/drawing/2014/main" id="{992ECD7E-AF6A-4E9B-814E-7CE9AD8EE5C6}"/>
              </a:ext>
            </a:extLst>
          </p:cNvPr>
          <p:cNvSpPr/>
          <p:nvPr/>
        </p:nvSpPr>
        <p:spPr>
          <a:xfrm>
            <a:off x="4267196" y="2675742"/>
            <a:ext cx="3657605"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800" b="1" dirty="0">
                <a:solidFill>
                  <a:srgbClr val="222222"/>
                </a:solidFill>
                <a:effectLst/>
                <a:latin typeface="Times New Roman" panose="02020603050405020304" pitchFamily="18" charset="0"/>
                <a:ea typeface="Calibri" panose="020F0502020204030204" pitchFamily="34" charset="0"/>
              </a:rPr>
              <a:t> </a:t>
            </a:r>
            <a:endParaRPr lang="en-US" sz="1800" dirty="0">
              <a:solidFill>
                <a:srgbClr val="222222"/>
              </a:solidFill>
              <a:effectLst/>
              <a:latin typeface="Times New Roman" panose="02020603050405020304" pitchFamily="18" charset="0"/>
              <a:ea typeface="Calibri" panose="020F0502020204030204" pitchFamily="34" charset="0"/>
            </a:endParaRPr>
          </a:p>
          <a:p>
            <a:pPr marL="0" marR="0" algn="ctr">
              <a:lnSpc>
                <a:spcPct val="200000"/>
              </a:lnSpc>
              <a:spcBef>
                <a:spcPts val="0"/>
              </a:spcBef>
              <a:spcAft>
                <a:spcPts val="800"/>
              </a:spcAft>
            </a:pPr>
            <a:r>
              <a:rPr lang="en-GB" sz="1800" b="1" dirty="0">
                <a:solidFill>
                  <a:srgbClr val="222222"/>
                </a:solidFill>
                <a:effectLst/>
                <a:latin typeface="Times New Roman" panose="02020603050405020304" pitchFamily="18" charset="0"/>
                <a:ea typeface="Calibri" panose="020F0502020204030204" pitchFamily="34" charset="0"/>
              </a:rPr>
              <a:t>Evidence Supporting QI methods</a:t>
            </a:r>
            <a:endParaRPr lang="en-US" sz="1800" dirty="0">
              <a:solidFill>
                <a:srgbClr val="222222"/>
              </a:solidFill>
              <a:effectLst/>
              <a:latin typeface="Times New Roman" panose="02020603050405020304" pitchFamily="18" charset="0"/>
              <a:ea typeface="Calibri" panose="020F0502020204030204" pitchFamily="34" charset="0"/>
            </a:endParaRPr>
          </a:p>
        </p:txBody>
      </p:sp>
      <p:sp>
        <p:nvSpPr>
          <p:cNvPr id="13" name="Rectangle 12">
            <a:extLst>
              <a:ext uri="{FF2B5EF4-FFF2-40B4-BE49-F238E27FC236}">
                <a16:creationId xmlns:a16="http://schemas.microsoft.com/office/drawing/2014/main" id="{FF4AF800-535A-4CFC-8D53-B3083A02627A}"/>
              </a:ext>
            </a:extLst>
          </p:cNvPr>
          <p:cNvSpPr/>
          <p:nvPr/>
        </p:nvSpPr>
        <p:spPr>
          <a:xfrm>
            <a:off x="4267196" y="3429000"/>
            <a:ext cx="3657605" cy="50758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lnSpc>
                <a:spcPct val="200000"/>
              </a:lnSpc>
              <a:spcBef>
                <a:spcPts val="0"/>
              </a:spcBef>
              <a:spcAft>
                <a:spcPts val="800"/>
              </a:spcAft>
              <a:buFont typeface="Wingdings" panose="05000000000000000000" pitchFamily="2" charset="2"/>
              <a:buChar char="v"/>
            </a:pPr>
            <a:r>
              <a:rPr lang="en-GB" sz="1100">
                <a:solidFill>
                  <a:srgbClr val="222222"/>
                </a:solidFill>
                <a:effectLst/>
                <a:latin typeface="Times New Roman" panose="02020603050405020304" pitchFamily="18" charset="0"/>
                <a:ea typeface="Calibri" panose="020F0502020204030204" pitchFamily="34" charset="0"/>
              </a:rPr>
              <a:t>The discussed  </a:t>
            </a:r>
            <a:r>
              <a:rPr lang="en-GB" sz="1100" dirty="0">
                <a:solidFill>
                  <a:srgbClr val="222222"/>
                </a:solidFill>
                <a:effectLst/>
                <a:latin typeface="Times New Roman" panose="02020603050405020304" pitchFamily="18" charset="0"/>
                <a:ea typeface="Calibri" panose="020F0502020204030204" pitchFamily="34" charset="0"/>
              </a:rPr>
              <a:t>strategies are the most advance and based on the actual evidence that promotes the health of the patients and the overall wellbeing of gestational diabetes patients.</a:t>
            </a:r>
            <a:endParaRPr lang="en-US" sz="1100" dirty="0">
              <a:solidFill>
                <a:srgbClr val="222222"/>
              </a:solidFill>
              <a:effectLst/>
              <a:latin typeface="Times New Roman" panose="02020603050405020304" pitchFamily="18" charset="0"/>
              <a:ea typeface="Calibri" panose="020F0502020204030204" pitchFamily="34" charset="0"/>
            </a:endParaRPr>
          </a:p>
          <a:p>
            <a:pPr marL="171450" marR="0" indent="-171450">
              <a:lnSpc>
                <a:spcPct val="200000"/>
              </a:lnSpc>
              <a:spcBef>
                <a:spcPts val="0"/>
              </a:spcBef>
              <a:spcAft>
                <a:spcPts val="800"/>
              </a:spcAft>
              <a:buFont typeface="Wingdings" panose="05000000000000000000" pitchFamily="2" charset="2"/>
              <a:buChar char="v"/>
            </a:pPr>
            <a:r>
              <a:rPr lang="en-GB" sz="1100" dirty="0">
                <a:solidFill>
                  <a:srgbClr val="222222"/>
                </a:solidFill>
                <a:effectLst/>
                <a:latin typeface="Times New Roman" panose="02020603050405020304" pitchFamily="18" charset="0"/>
                <a:ea typeface="Calibri" panose="020F0502020204030204" pitchFamily="34" charset="0"/>
              </a:rPr>
              <a:t> Training the patients on the most effective way to manage gestational diabetes is the best way to manage the disease.</a:t>
            </a:r>
            <a:endParaRPr lang="en-US" sz="1100" dirty="0">
              <a:solidFill>
                <a:srgbClr val="222222"/>
              </a:solidFill>
              <a:effectLst/>
              <a:latin typeface="Times New Roman" panose="02020603050405020304" pitchFamily="18" charset="0"/>
              <a:ea typeface="Calibri" panose="020F0502020204030204" pitchFamily="34" charset="0"/>
            </a:endParaRPr>
          </a:p>
          <a:p>
            <a:pPr marL="171450" marR="0" indent="-171450">
              <a:lnSpc>
                <a:spcPct val="200000"/>
              </a:lnSpc>
              <a:spcBef>
                <a:spcPts val="0"/>
              </a:spcBef>
              <a:spcAft>
                <a:spcPts val="800"/>
              </a:spcAft>
              <a:buFont typeface="Wingdings" panose="05000000000000000000" pitchFamily="2" charset="2"/>
              <a:buChar char="v"/>
            </a:pPr>
            <a:r>
              <a:rPr lang="en-GB" sz="1100" dirty="0">
                <a:solidFill>
                  <a:srgbClr val="222222"/>
                </a:solidFill>
                <a:effectLst/>
                <a:latin typeface="Times New Roman" panose="02020603050405020304" pitchFamily="18" charset="0"/>
                <a:ea typeface="Calibri" panose="020F0502020204030204" pitchFamily="34" charset="0"/>
              </a:rPr>
              <a:t>This is because the educational strategy simplifies the disease management strategy as it informs the patients on self-management strategies (Han et al.,.2017). </a:t>
            </a:r>
            <a:endParaRPr lang="en-US" sz="1100" dirty="0">
              <a:solidFill>
                <a:srgbClr val="222222"/>
              </a:solidFill>
              <a:effectLst/>
              <a:latin typeface="Times New Roman" panose="02020603050405020304" pitchFamily="18" charset="0"/>
              <a:ea typeface="Calibri" panose="020F0502020204030204" pitchFamily="34" charset="0"/>
            </a:endParaRPr>
          </a:p>
          <a:p>
            <a:pPr marL="171450" marR="0" indent="-171450">
              <a:lnSpc>
                <a:spcPct val="200000"/>
              </a:lnSpc>
              <a:spcBef>
                <a:spcPts val="0"/>
              </a:spcBef>
              <a:spcAft>
                <a:spcPts val="800"/>
              </a:spcAft>
              <a:buFont typeface="Wingdings" panose="05000000000000000000" pitchFamily="2" charset="2"/>
              <a:buChar char="v"/>
            </a:pPr>
            <a:r>
              <a:rPr lang="en-GB" sz="1100" dirty="0">
                <a:solidFill>
                  <a:srgbClr val="222222"/>
                </a:solidFill>
                <a:effectLst/>
                <a:latin typeface="Times New Roman" panose="02020603050405020304" pitchFamily="18" charset="0"/>
                <a:ea typeface="Calibri" panose="020F0502020204030204" pitchFamily="34" charset="0"/>
              </a:rPr>
              <a:t>Furthermore, the above strategies are cost-effective hence affordable to all the patients despite their financial situation.</a:t>
            </a:r>
            <a:endParaRPr lang="en-US" sz="1100" dirty="0">
              <a:solidFill>
                <a:srgbClr val="222222"/>
              </a:solidFill>
              <a:effectLst/>
              <a:latin typeface="Times New Roman" panose="02020603050405020304" pitchFamily="18" charset="0"/>
              <a:ea typeface="Calibri" panose="020F0502020204030204" pitchFamily="34" charset="0"/>
            </a:endParaRPr>
          </a:p>
        </p:txBody>
      </p:sp>
      <p:sp>
        <p:nvSpPr>
          <p:cNvPr id="14" name="Rectangle 13">
            <a:extLst>
              <a:ext uri="{FF2B5EF4-FFF2-40B4-BE49-F238E27FC236}">
                <a16:creationId xmlns:a16="http://schemas.microsoft.com/office/drawing/2014/main" id="{8A7B0E0B-5685-4F23-B442-A1962221C744}"/>
              </a:ext>
            </a:extLst>
          </p:cNvPr>
          <p:cNvSpPr/>
          <p:nvPr/>
        </p:nvSpPr>
        <p:spPr>
          <a:xfrm>
            <a:off x="4267196" y="8504806"/>
            <a:ext cx="3657605" cy="9174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gn="ctr">
              <a:lnSpc>
                <a:spcPct val="200000"/>
              </a:lnSpc>
              <a:spcBef>
                <a:spcPts val="0"/>
              </a:spcBef>
              <a:spcAft>
                <a:spcPts val="800"/>
              </a:spcAft>
            </a:pPr>
            <a:r>
              <a:rPr lang="en-GB" sz="1800" b="1">
                <a:solidFill>
                  <a:srgbClr val="222222"/>
                </a:solidFill>
                <a:effectLst/>
                <a:latin typeface="Times New Roman" panose="02020603050405020304" pitchFamily="18" charset="0"/>
                <a:ea typeface="Calibri" panose="020F0502020204030204" pitchFamily="34" charset="0"/>
              </a:rPr>
              <a:t>Interpersonal team benefits</a:t>
            </a:r>
            <a:endParaRPr lang="en-US" sz="1800">
              <a:solidFill>
                <a:srgbClr val="222222"/>
              </a:solidFill>
              <a:effectLst/>
              <a:latin typeface="Times New Roman" panose="02020603050405020304" pitchFamily="18" charset="0"/>
              <a:ea typeface="Calibri" panose="020F0502020204030204" pitchFamily="34" charset="0"/>
            </a:endParaRPr>
          </a:p>
        </p:txBody>
      </p:sp>
      <p:sp>
        <p:nvSpPr>
          <p:cNvPr id="15" name="Rectangle 14">
            <a:extLst>
              <a:ext uri="{FF2B5EF4-FFF2-40B4-BE49-F238E27FC236}">
                <a16:creationId xmlns:a16="http://schemas.microsoft.com/office/drawing/2014/main" id="{9B5E9545-7A8E-4C63-9E2A-0DDBF5C0DF2C}"/>
              </a:ext>
            </a:extLst>
          </p:cNvPr>
          <p:cNvSpPr/>
          <p:nvPr/>
        </p:nvSpPr>
        <p:spPr>
          <a:xfrm>
            <a:off x="4267196" y="9422296"/>
            <a:ext cx="3657605" cy="487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200000"/>
              </a:lnSpc>
              <a:spcBef>
                <a:spcPts val="0"/>
              </a:spcBef>
              <a:spcAft>
                <a:spcPts val="800"/>
              </a:spcAft>
            </a:pPr>
            <a:r>
              <a:rPr lang="en-GB" sz="1100" dirty="0">
                <a:solidFill>
                  <a:srgbClr val="222222"/>
                </a:solidFill>
                <a:effectLst/>
                <a:latin typeface="Times New Roman" panose="02020603050405020304" pitchFamily="18" charset="0"/>
                <a:ea typeface="Calibri" panose="020F0502020204030204" pitchFamily="34" charset="0"/>
              </a:rPr>
              <a:t>Gestational diabetes is a chronic disease that affects the majority of women during pregnancy. </a:t>
            </a:r>
            <a:endParaRPr lang="en-US" sz="1100" dirty="0">
              <a:solidFill>
                <a:srgbClr val="222222"/>
              </a:solidFill>
              <a:effectLst/>
              <a:latin typeface="Times New Roman" panose="02020603050405020304" pitchFamily="18" charset="0"/>
              <a:ea typeface="Calibri" panose="020F0502020204030204" pitchFamily="34" charset="0"/>
            </a:endParaRPr>
          </a:p>
          <a:p>
            <a:pPr marL="0" marR="0">
              <a:lnSpc>
                <a:spcPct val="200000"/>
              </a:lnSpc>
              <a:spcBef>
                <a:spcPts val="0"/>
              </a:spcBef>
              <a:spcAft>
                <a:spcPts val="800"/>
              </a:spcAft>
            </a:pPr>
            <a:r>
              <a:rPr lang="en-GB" sz="1100" dirty="0">
                <a:solidFill>
                  <a:srgbClr val="222222"/>
                </a:solidFill>
                <a:effectLst/>
                <a:latin typeface="Times New Roman" panose="02020603050405020304" pitchFamily="18" charset="0"/>
                <a:ea typeface="Calibri" panose="020F0502020204030204" pitchFamily="34" charset="0"/>
              </a:rPr>
              <a:t>The collaboration of experts from different fields such as diet experts, pharmacists, counsellors, physical therapists, and nurses will help manage the disease (</a:t>
            </a:r>
            <a:r>
              <a:rPr lang="en-GB" sz="1100" dirty="0" err="1">
                <a:solidFill>
                  <a:srgbClr val="222222"/>
                </a:solidFill>
                <a:effectLst/>
                <a:latin typeface="Times New Roman" panose="02020603050405020304" pitchFamily="18" charset="0"/>
                <a:ea typeface="Calibri" panose="020F0502020204030204" pitchFamily="34" charset="0"/>
              </a:rPr>
              <a:t>Chiefari</a:t>
            </a:r>
            <a:r>
              <a:rPr lang="en-GB" sz="1100" dirty="0">
                <a:solidFill>
                  <a:srgbClr val="222222"/>
                </a:solidFill>
                <a:effectLst/>
                <a:latin typeface="Times New Roman" panose="02020603050405020304" pitchFamily="18" charset="0"/>
                <a:ea typeface="Calibri" panose="020F0502020204030204" pitchFamily="34" charset="0"/>
              </a:rPr>
              <a:t> et al., .2017). Forming a group of professionals from different health-related fields will help create an influential community-based care centre for gestational diabetes patients.</a:t>
            </a:r>
            <a:endParaRPr lang="en-US" sz="1100" dirty="0">
              <a:solidFill>
                <a:srgbClr val="222222"/>
              </a:solidFill>
              <a:effectLst/>
              <a:latin typeface="Times New Roman" panose="02020603050405020304" pitchFamily="18" charset="0"/>
              <a:ea typeface="Calibri" panose="020F0502020204030204" pitchFamily="34" charset="0"/>
            </a:endParaRPr>
          </a:p>
          <a:p>
            <a:pPr marL="0" marR="0">
              <a:lnSpc>
                <a:spcPct val="200000"/>
              </a:lnSpc>
              <a:spcBef>
                <a:spcPts val="0"/>
              </a:spcBef>
              <a:spcAft>
                <a:spcPts val="800"/>
              </a:spcAft>
            </a:pPr>
            <a:r>
              <a:rPr lang="en-GB" sz="1100" dirty="0">
                <a:solidFill>
                  <a:srgbClr val="222222"/>
                </a:solidFill>
                <a:effectLst/>
                <a:latin typeface="Times New Roman" panose="02020603050405020304" pitchFamily="18" charset="0"/>
                <a:ea typeface="Calibri" panose="020F0502020204030204" pitchFamily="34" charset="0"/>
              </a:rPr>
              <a:t> The effective collaboration of these professionals will help control the disease and help reduce the disease's risks. </a:t>
            </a:r>
            <a:endParaRPr lang="en-US" sz="1100" dirty="0">
              <a:solidFill>
                <a:srgbClr val="222222"/>
              </a:solidFill>
              <a:effectLst/>
              <a:latin typeface="Times New Roman" panose="02020603050405020304" pitchFamily="18" charset="0"/>
              <a:ea typeface="Calibri" panose="020F0502020204030204" pitchFamily="34" charset="0"/>
            </a:endParaRPr>
          </a:p>
          <a:p>
            <a:pPr marL="0" marR="0">
              <a:lnSpc>
                <a:spcPct val="200000"/>
              </a:lnSpc>
              <a:spcBef>
                <a:spcPts val="0"/>
              </a:spcBef>
              <a:spcAft>
                <a:spcPts val="800"/>
              </a:spcAft>
            </a:pPr>
            <a:r>
              <a:rPr lang="en-GB" sz="1100" dirty="0">
                <a:solidFill>
                  <a:srgbClr val="222222"/>
                </a:solidFill>
                <a:effectLst/>
                <a:latin typeface="Times New Roman" panose="02020603050405020304" pitchFamily="18" charset="0"/>
                <a:ea typeface="Calibri" panose="020F0502020204030204" pitchFamily="34" charset="0"/>
              </a:rPr>
              <a:t>The collaboration of these professionals will help educate the patients on the health measures they need to apply to manage the disease</a:t>
            </a:r>
            <a:r>
              <a:rPr lang="en-GB" sz="1800" dirty="0">
                <a:solidFill>
                  <a:srgbClr val="222222"/>
                </a:solidFill>
                <a:effectLst/>
                <a:latin typeface="Times New Roman" panose="02020603050405020304" pitchFamily="18" charset="0"/>
                <a:ea typeface="Calibri" panose="020F0502020204030204" pitchFamily="34" charset="0"/>
              </a:rPr>
              <a:t>.</a:t>
            </a:r>
            <a:endParaRPr lang="en-US" sz="1800" dirty="0">
              <a:solidFill>
                <a:srgbClr val="222222"/>
              </a:solidFill>
              <a:effectLst/>
              <a:latin typeface="Times New Roman" panose="02020603050405020304" pitchFamily="18" charset="0"/>
              <a:ea typeface="Calibri" panose="020F0502020204030204" pitchFamily="34" charset="0"/>
            </a:endParaRPr>
          </a:p>
        </p:txBody>
      </p:sp>
      <p:sp>
        <p:nvSpPr>
          <p:cNvPr id="16" name="Rectangle 15">
            <a:extLst>
              <a:ext uri="{FF2B5EF4-FFF2-40B4-BE49-F238E27FC236}">
                <a16:creationId xmlns:a16="http://schemas.microsoft.com/office/drawing/2014/main" id="{717B645E-8B94-4B91-896E-73E650A43941}"/>
              </a:ext>
            </a:extLst>
          </p:cNvPr>
          <p:cNvSpPr/>
          <p:nvPr/>
        </p:nvSpPr>
        <p:spPr>
          <a:xfrm>
            <a:off x="7924801" y="490329"/>
            <a:ext cx="4267199" cy="10739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800" b="1">
                <a:solidFill>
                  <a:srgbClr val="222222"/>
                </a:solidFill>
                <a:effectLst/>
                <a:latin typeface="Times New Roman" panose="02020603050405020304" pitchFamily="18" charset="0"/>
                <a:ea typeface="Calibri" panose="020F0502020204030204" pitchFamily="34" charset="0"/>
              </a:rPr>
              <a:t>Change Strategy Foundation </a:t>
            </a:r>
            <a:endParaRPr lang="en-US" sz="1800">
              <a:solidFill>
                <a:srgbClr val="222222"/>
              </a:solidFill>
              <a:effectLst/>
              <a:latin typeface="Times New Roman" panose="02020603050405020304" pitchFamily="18" charset="0"/>
              <a:ea typeface="Calibri" panose="020F0502020204030204" pitchFamily="34" charset="0"/>
            </a:endParaRPr>
          </a:p>
        </p:txBody>
      </p:sp>
      <p:sp>
        <p:nvSpPr>
          <p:cNvPr id="17" name="Rectangle 16">
            <a:extLst>
              <a:ext uri="{FF2B5EF4-FFF2-40B4-BE49-F238E27FC236}">
                <a16:creationId xmlns:a16="http://schemas.microsoft.com/office/drawing/2014/main" id="{FE97D670-BA49-47C9-9406-229FA58175C2}"/>
              </a:ext>
            </a:extLst>
          </p:cNvPr>
          <p:cNvSpPr/>
          <p:nvPr/>
        </p:nvSpPr>
        <p:spPr>
          <a:xfrm>
            <a:off x="7924806" y="1503789"/>
            <a:ext cx="4267194" cy="50758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200000"/>
              </a:lnSpc>
              <a:spcBef>
                <a:spcPts val="0"/>
              </a:spcBef>
              <a:spcAft>
                <a:spcPts val="800"/>
              </a:spcAft>
            </a:pPr>
            <a:r>
              <a:rPr lang="en-GB" sz="1000" dirty="0">
                <a:solidFill>
                  <a:srgbClr val="222222"/>
                </a:solidFill>
                <a:effectLst/>
                <a:latin typeface="Times New Roman" panose="02020603050405020304" pitchFamily="18" charset="0"/>
                <a:ea typeface="Calibri" panose="020F0502020204030204" pitchFamily="34" charset="0"/>
              </a:rPr>
              <a:t>Gestational diabetes is a disease that affects women during their first pregnancy. The disease is associated with an increase in the level of blood sugar in the body. According to the statistics, gestational diabetes affects about 10% of women in the USA during their first-time pregnancy (</a:t>
            </a:r>
            <a:r>
              <a:rPr lang="en-GB" sz="1000" dirty="0" err="1">
                <a:solidFill>
                  <a:srgbClr val="222222"/>
                </a:solidFill>
                <a:effectLst/>
                <a:latin typeface="Times New Roman" panose="02020603050405020304" pitchFamily="18" charset="0"/>
                <a:ea typeface="Calibri" panose="020F0502020204030204" pitchFamily="34" charset="0"/>
              </a:rPr>
              <a:t>Plows</a:t>
            </a:r>
            <a:r>
              <a:rPr lang="en-GB" sz="1000" dirty="0">
                <a:solidFill>
                  <a:srgbClr val="222222"/>
                </a:solidFill>
                <a:effectLst/>
                <a:latin typeface="Times New Roman" panose="02020603050405020304" pitchFamily="18" charset="0"/>
                <a:ea typeface="Calibri" panose="020F0502020204030204" pitchFamily="34" charset="0"/>
              </a:rPr>
              <a:t> et al.,.2018). Majorly, the disease affects women who have no record of infection by any diabetes. Gestation diabetes affects millions of women across the world, and the high cost of management of the disease burdens the family of the infected woman and the society at large. Gestational diabetes patients lack knowledge on disease management and method of prevention. The patient's poor diet may be top lack of knowledge on the proper diet and inability to access the proper diet that prevents infection of gestational diabetes. Gestational diabetes patients are unlikely to do some exercises due to a lack of resources and knowledge on the importance of exercising to their health. Gestational diabetes commonly suffers from depression and anxiety, negatively affecting the disease management program and self-care program.</a:t>
            </a:r>
            <a:endParaRPr lang="en-US" sz="1000" dirty="0">
              <a:solidFill>
                <a:srgbClr val="222222"/>
              </a:solidFill>
              <a:effectLst/>
              <a:latin typeface="Times New Roman" panose="02020603050405020304" pitchFamily="18" charset="0"/>
              <a:ea typeface="Calibri" panose="020F0502020204030204" pitchFamily="34" charset="0"/>
            </a:endParaRPr>
          </a:p>
        </p:txBody>
      </p:sp>
      <p:sp>
        <p:nvSpPr>
          <p:cNvPr id="18" name="Rectangle 17">
            <a:extLst>
              <a:ext uri="{FF2B5EF4-FFF2-40B4-BE49-F238E27FC236}">
                <a16:creationId xmlns:a16="http://schemas.microsoft.com/office/drawing/2014/main" id="{E8EFE6A2-E647-455F-9297-05F46929712C}"/>
              </a:ext>
            </a:extLst>
          </p:cNvPr>
          <p:cNvSpPr/>
          <p:nvPr/>
        </p:nvSpPr>
        <p:spPr>
          <a:xfrm>
            <a:off x="7924797" y="6556624"/>
            <a:ext cx="4267199" cy="3211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rgbClr val="222222"/>
                </a:solidFill>
                <a:effectLst/>
                <a:latin typeface="Times New Roman" panose="02020603050405020304" pitchFamily="18" charset="0"/>
                <a:ea typeface="Calibri" panose="020F0502020204030204" pitchFamily="34" charset="0"/>
              </a:rPr>
              <a:t>Benefits of Quality improvement of strategies</a:t>
            </a:r>
            <a:endParaRPr lang="en-US" sz="1600" dirty="0"/>
          </a:p>
        </p:txBody>
      </p:sp>
      <p:sp>
        <p:nvSpPr>
          <p:cNvPr id="19" name="Rectangle 18">
            <a:extLst>
              <a:ext uri="{FF2B5EF4-FFF2-40B4-BE49-F238E27FC236}">
                <a16:creationId xmlns:a16="http://schemas.microsoft.com/office/drawing/2014/main" id="{FB974842-50DB-4C6B-ACF2-8B48CF638352}"/>
              </a:ext>
            </a:extLst>
          </p:cNvPr>
          <p:cNvSpPr/>
          <p:nvPr/>
        </p:nvSpPr>
        <p:spPr>
          <a:xfrm>
            <a:off x="7924805" y="6853239"/>
            <a:ext cx="4267195" cy="28539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200000"/>
              </a:lnSpc>
              <a:spcBef>
                <a:spcPts val="0"/>
              </a:spcBef>
              <a:spcAft>
                <a:spcPts val="800"/>
              </a:spcAft>
            </a:pPr>
            <a:endParaRPr lang="en-GB" sz="1100" dirty="0">
              <a:solidFill>
                <a:srgbClr val="222222"/>
              </a:solidFill>
              <a:effectLst/>
              <a:latin typeface="Times New Roman" panose="02020603050405020304" pitchFamily="18" charset="0"/>
              <a:ea typeface="Calibri" panose="020F0502020204030204" pitchFamily="34" charset="0"/>
            </a:endParaRPr>
          </a:p>
          <a:p>
            <a:pPr marL="0" marR="0">
              <a:lnSpc>
                <a:spcPct val="200000"/>
              </a:lnSpc>
              <a:spcBef>
                <a:spcPts val="0"/>
              </a:spcBef>
              <a:spcAft>
                <a:spcPts val="800"/>
              </a:spcAft>
            </a:pPr>
            <a:r>
              <a:rPr lang="en-GB" sz="1000" dirty="0">
                <a:solidFill>
                  <a:srgbClr val="222222"/>
                </a:solidFill>
                <a:effectLst/>
                <a:latin typeface="Times New Roman" panose="02020603050405020304" pitchFamily="18" charset="0"/>
                <a:ea typeface="Calibri" panose="020F0502020204030204" pitchFamily="34" charset="0"/>
              </a:rPr>
              <a:t>Maintaining the proper blood sugar for gestational diabetes patients is the essential element. The patient's blood sugar is regularly monitored by using gadgets that measure the patients' blood sugar at their most convenient place. According to most current research, most gestational diabetes patients come from low social and economic status. Hence, they encounter difficulties in managing the disease (Gray et al., .2017). The introduction of community-based health care facilities and community gyms will reduce the disparity in disease monitoring and control to the patients.</a:t>
            </a:r>
            <a:endParaRPr lang="en-US" sz="1000" dirty="0">
              <a:solidFill>
                <a:srgbClr val="222222"/>
              </a:solidFill>
              <a:effectLst/>
              <a:latin typeface="Times New Roman" panose="02020603050405020304" pitchFamily="18" charset="0"/>
              <a:ea typeface="Calibri" panose="020F0502020204030204" pitchFamily="34" charset="0"/>
            </a:endParaRPr>
          </a:p>
        </p:txBody>
      </p:sp>
      <p:sp>
        <p:nvSpPr>
          <p:cNvPr id="20" name="Rectangle 19">
            <a:extLst>
              <a:ext uri="{FF2B5EF4-FFF2-40B4-BE49-F238E27FC236}">
                <a16:creationId xmlns:a16="http://schemas.microsoft.com/office/drawing/2014/main" id="{37E4940F-19D9-4B07-AFFD-675536284FB4}"/>
              </a:ext>
            </a:extLst>
          </p:cNvPr>
          <p:cNvSpPr/>
          <p:nvPr/>
        </p:nvSpPr>
        <p:spPr>
          <a:xfrm>
            <a:off x="7924797" y="9721057"/>
            <a:ext cx="4267194" cy="5830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References </a:t>
            </a:r>
          </a:p>
        </p:txBody>
      </p:sp>
      <p:sp>
        <p:nvSpPr>
          <p:cNvPr id="21" name="Rectangle 20">
            <a:extLst>
              <a:ext uri="{FF2B5EF4-FFF2-40B4-BE49-F238E27FC236}">
                <a16:creationId xmlns:a16="http://schemas.microsoft.com/office/drawing/2014/main" id="{575C9246-FE6C-4570-A2CC-D81B75B2FFEB}"/>
              </a:ext>
            </a:extLst>
          </p:cNvPr>
          <p:cNvSpPr/>
          <p:nvPr/>
        </p:nvSpPr>
        <p:spPr>
          <a:xfrm>
            <a:off x="7924801" y="10304151"/>
            <a:ext cx="4267199" cy="40087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endParaRPr lang="en-US" sz="800" dirty="0">
              <a:solidFill>
                <a:srgbClr val="222222"/>
              </a:solidFill>
              <a:effectLst/>
              <a:latin typeface="Times New Roman" panose="02020603050405020304" pitchFamily="18" charset="0"/>
              <a:ea typeface="Calibri" panose="020F0502020204030204" pitchFamily="34" charset="0"/>
            </a:endParaRPr>
          </a:p>
          <a:p>
            <a:pPr marL="914400" lvl="1" indent="-457200">
              <a:spcAft>
                <a:spcPts val="800"/>
              </a:spcAft>
            </a:pPr>
            <a:endParaRPr lang="en-GB" sz="800" dirty="0">
              <a:solidFill>
                <a:srgbClr val="222222"/>
              </a:solidFill>
              <a:effectLst/>
              <a:latin typeface="Times New Roman" panose="02020603050405020304" pitchFamily="18" charset="0"/>
              <a:ea typeface="Calibri" panose="020F0502020204030204" pitchFamily="34" charset="0"/>
            </a:endParaRPr>
          </a:p>
          <a:p>
            <a:pPr marL="914400" lvl="1" indent="-457200">
              <a:spcAft>
                <a:spcPts val="800"/>
              </a:spcAft>
            </a:pPr>
            <a:endParaRPr lang="en-GB" sz="800" dirty="0">
              <a:solidFill>
                <a:srgbClr val="222222"/>
              </a:solidFill>
              <a:latin typeface="Times New Roman" panose="02020603050405020304" pitchFamily="18" charset="0"/>
              <a:ea typeface="Calibri" panose="020F0502020204030204" pitchFamily="34" charset="0"/>
            </a:endParaRPr>
          </a:p>
          <a:p>
            <a:pPr marL="914400" lvl="1" indent="-457200">
              <a:spcAft>
                <a:spcPts val="800"/>
              </a:spcAft>
            </a:pPr>
            <a:endParaRPr lang="en-GB" sz="800" dirty="0">
              <a:solidFill>
                <a:srgbClr val="222222"/>
              </a:solidFill>
              <a:effectLst/>
              <a:latin typeface="Times New Roman" panose="02020603050405020304" pitchFamily="18" charset="0"/>
              <a:ea typeface="Calibri" panose="020F0502020204030204" pitchFamily="34" charset="0"/>
            </a:endParaRPr>
          </a:p>
          <a:p>
            <a:pPr marL="914400" lvl="1" indent="-457200">
              <a:spcAft>
                <a:spcPts val="800"/>
              </a:spcAft>
            </a:pPr>
            <a:endParaRPr lang="en-GB" sz="800" dirty="0">
              <a:solidFill>
                <a:srgbClr val="222222"/>
              </a:solidFill>
              <a:latin typeface="Times New Roman" panose="02020603050405020304" pitchFamily="18" charset="0"/>
              <a:ea typeface="Calibri" panose="020F0502020204030204" pitchFamily="34" charset="0"/>
            </a:endParaRPr>
          </a:p>
          <a:p>
            <a:pPr marL="914400" lvl="1" indent="-457200">
              <a:spcAft>
                <a:spcPts val="800"/>
              </a:spcAft>
            </a:pPr>
            <a:endParaRPr lang="en-GB" sz="800" dirty="0">
              <a:solidFill>
                <a:srgbClr val="222222"/>
              </a:solidFill>
              <a:effectLst/>
              <a:latin typeface="Times New Roman" panose="02020603050405020304" pitchFamily="18" charset="0"/>
              <a:ea typeface="Calibri" panose="020F0502020204030204" pitchFamily="34" charset="0"/>
            </a:endParaRPr>
          </a:p>
          <a:p>
            <a:pPr marL="914400" lvl="1" indent="-457200">
              <a:spcAft>
                <a:spcPts val="800"/>
              </a:spcAft>
            </a:pPr>
            <a:r>
              <a:rPr lang="en-GB" sz="800" dirty="0" err="1">
                <a:solidFill>
                  <a:srgbClr val="222222"/>
                </a:solidFill>
                <a:effectLst/>
                <a:latin typeface="Times New Roman" panose="02020603050405020304" pitchFamily="18" charset="0"/>
                <a:ea typeface="Calibri" panose="020F0502020204030204" pitchFamily="34" charset="0"/>
              </a:rPr>
              <a:t>Chiefari</a:t>
            </a:r>
            <a:r>
              <a:rPr lang="en-GB" sz="800" dirty="0">
                <a:solidFill>
                  <a:srgbClr val="222222"/>
                </a:solidFill>
                <a:effectLst/>
                <a:latin typeface="Times New Roman" panose="02020603050405020304" pitchFamily="18" charset="0"/>
                <a:ea typeface="Calibri" panose="020F0502020204030204" pitchFamily="34" charset="0"/>
              </a:rPr>
              <a:t>, E., Arcidiacono, B., </a:t>
            </a:r>
            <a:r>
              <a:rPr lang="en-GB" sz="800" dirty="0" err="1">
                <a:solidFill>
                  <a:srgbClr val="222222"/>
                </a:solidFill>
                <a:effectLst/>
                <a:latin typeface="Times New Roman" panose="02020603050405020304" pitchFamily="18" charset="0"/>
                <a:ea typeface="Calibri" panose="020F0502020204030204" pitchFamily="34" charset="0"/>
              </a:rPr>
              <a:t>Foti</a:t>
            </a:r>
            <a:r>
              <a:rPr lang="en-GB" sz="800" dirty="0">
                <a:solidFill>
                  <a:srgbClr val="222222"/>
                </a:solidFill>
                <a:effectLst/>
                <a:latin typeface="Times New Roman" panose="02020603050405020304" pitchFamily="18" charset="0"/>
                <a:ea typeface="Calibri" panose="020F0502020204030204" pitchFamily="34" charset="0"/>
              </a:rPr>
              <a:t>, D., &amp; Brunetti, A. (2017). Gestational diabetes mellitus: an updated overview. </a:t>
            </a:r>
            <a:r>
              <a:rPr lang="en-GB" sz="800" i="1" dirty="0">
                <a:solidFill>
                  <a:srgbClr val="222222"/>
                </a:solidFill>
                <a:effectLst/>
                <a:latin typeface="Times New Roman" panose="02020603050405020304" pitchFamily="18" charset="0"/>
                <a:ea typeface="Calibri" panose="020F0502020204030204" pitchFamily="34" charset="0"/>
              </a:rPr>
              <a:t>Journal of endocrinological investigation</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40</a:t>
            </a:r>
            <a:r>
              <a:rPr lang="en-GB" sz="800" dirty="0">
                <a:solidFill>
                  <a:srgbClr val="222222"/>
                </a:solidFill>
                <a:effectLst/>
                <a:latin typeface="Times New Roman" panose="02020603050405020304" pitchFamily="18" charset="0"/>
                <a:ea typeface="Calibri" panose="020F0502020204030204" pitchFamily="34" charset="0"/>
              </a:rPr>
              <a:t>(9), 899-909.</a:t>
            </a:r>
            <a:endParaRPr lang="en-US" sz="800" dirty="0">
              <a:solidFill>
                <a:srgbClr val="222222"/>
              </a:solidFill>
              <a:effectLst/>
              <a:latin typeface="Times New Roman" panose="02020603050405020304" pitchFamily="18" charset="0"/>
              <a:ea typeface="Calibri" panose="020F0502020204030204" pitchFamily="34" charset="0"/>
            </a:endParaRPr>
          </a:p>
          <a:p>
            <a:pPr marL="914400" lvl="1" indent="-457200">
              <a:spcAft>
                <a:spcPts val="800"/>
              </a:spcAft>
            </a:pPr>
            <a:r>
              <a:rPr lang="en-GB" sz="800" dirty="0">
                <a:solidFill>
                  <a:srgbClr val="222222"/>
                </a:solidFill>
                <a:effectLst/>
                <a:latin typeface="Times New Roman" panose="02020603050405020304" pitchFamily="18" charset="0"/>
                <a:ea typeface="Calibri" panose="020F0502020204030204" pitchFamily="34" charset="0"/>
              </a:rPr>
              <a:t>Gray, S. G., McGuire, T. M., Cohen, N., &amp; Little, P. J. (2017). The emerging role of metformin in gestational diabetes mellitus. </a:t>
            </a:r>
            <a:r>
              <a:rPr lang="en-GB" sz="800" i="1" dirty="0">
                <a:solidFill>
                  <a:srgbClr val="222222"/>
                </a:solidFill>
                <a:effectLst/>
                <a:latin typeface="Times New Roman" panose="02020603050405020304" pitchFamily="18" charset="0"/>
                <a:ea typeface="Calibri" panose="020F0502020204030204" pitchFamily="34" charset="0"/>
              </a:rPr>
              <a:t>Diabetes, Obesity and Metabolism</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19</a:t>
            </a:r>
            <a:r>
              <a:rPr lang="en-GB" sz="800" dirty="0">
                <a:solidFill>
                  <a:srgbClr val="222222"/>
                </a:solidFill>
                <a:effectLst/>
                <a:latin typeface="Times New Roman" panose="02020603050405020304" pitchFamily="18" charset="0"/>
                <a:ea typeface="Calibri" panose="020F0502020204030204" pitchFamily="34" charset="0"/>
              </a:rPr>
              <a:t>(6), 765-772.</a:t>
            </a:r>
            <a:endParaRPr lang="en-US" sz="800" dirty="0">
              <a:solidFill>
                <a:srgbClr val="222222"/>
              </a:solidFill>
              <a:effectLst/>
              <a:latin typeface="Times New Roman" panose="02020603050405020304" pitchFamily="18" charset="0"/>
              <a:ea typeface="Calibri" panose="020F0502020204030204" pitchFamily="34" charset="0"/>
            </a:endParaRPr>
          </a:p>
          <a:p>
            <a:pPr marL="914400" lvl="1" indent="-457200">
              <a:spcAft>
                <a:spcPts val="800"/>
              </a:spcAft>
            </a:pPr>
            <a:r>
              <a:rPr lang="en-GB" sz="800" dirty="0">
                <a:solidFill>
                  <a:srgbClr val="222222"/>
                </a:solidFill>
                <a:effectLst/>
                <a:latin typeface="Times New Roman" panose="02020603050405020304" pitchFamily="18" charset="0"/>
                <a:ea typeface="Calibri" panose="020F0502020204030204" pitchFamily="34" charset="0"/>
              </a:rPr>
              <a:t>Han, S., Middleton, P., Shepherd, E., Van Ryswyk, E., &amp; Crowther, C. A. (2017). Different types of dietary advice for women with gestational diabetes mellitus. </a:t>
            </a:r>
            <a:r>
              <a:rPr lang="en-GB" sz="800" i="1" dirty="0">
                <a:solidFill>
                  <a:srgbClr val="222222"/>
                </a:solidFill>
                <a:effectLst/>
                <a:latin typeface="Times New Roman" panose="02020603050405020304" pitchFamily="18" charset="0"/>
                <a:ea typeface="Calibri" panose="020F0502020204030204" pitchFamily="34" charset="0"/>
              </a:rPr>
              <a:t>Cochrane Database of Systematic Reviews</a:t>
            </a:r>
            <a:r>
              <a:rPr lang="en-GB" sz="800" dirty="0">
                <a:solidFill>
                  <a:srgbClr val="222222"/>
                </a:solidFill>
                <a:effectLst/>
                <a:latin typeface="Times New Roman" panose="02020603050405020304" pitchFamily="18" charset="0"/>
                <a:ea typeface="Calibri" panose="020F0502020204030204" pitchFamily="34" charset="0"/>
              </a:rPr>
              <a:t>, (2).</a:t>
            </a:r>
            <a:endParaRPr lang="en-US" sz="800" dirty="0">
              <a:solidFill>
                <a:srgbClr val="222222"/>
              </a:solidFill>
              <a:effectLst/>
              <a:latin typeface="Times New Roman" panose="02020603050405020304" pitchFamily="18" charset="0"/>
              <a:ea typeface="Calibri" panose="020F0502020204030204" pitchFamily="34" charset="0"/>
            </a:endParaRPr>
          </a:p>
          <a:p>
            <a:pPr marL="914400" lvl="1" indent="-457200">
              <a:spcAft>
                <a:spcPts val="800"/>
              </a:spcAft>
            </a:pPr>
            <a:r>
              <a:rPr lang="en-GB" sz="800" dirty="0" err="1">
                <a:solidFill>
                  <a:srgbClr val="222222"/>
                </a:solidFill>
                <a:effectLst/>
                <a:latin typeface="Times New Roman" panose="02020603050405020304" pitchFamily="18" charset="0"/>
                <a:ea typeface="Calibri" panose="020F0502020204030204" pitchFamily="34" charset="0"/>
              </a:rPr>
              <a:t>Kayal</a:t>
            </a:r>
            <a:r>
              <a:rPr lang="en-GB" sz="800" dirty="0">
                <a:solidFill>
                  <a:srgbClr val="222222"/>
                </a:solidFill>
                <a:effectLst/>
                <a:latin typeface="Times New Roman" panose="02020603050405020304" pitchFamily="18" charset="0"/>
                <a:ea typeface="Calibri" panose="020F0502020204030204" pitchFamily="34" charset="0"/>
              </a:rPr>
              <a:t>, A., Mohan, V., Malanda, B., Anjana, R. M., </a:t>
            </a:r>
            <a:r>
              <a:rPr lang="en-GB" sz="800" dirty="0" err="1">
                <a:solidFill>
                  <a:srgbClr val="222222"/>
                </a:solidFill>
                <a:effectLst/>
                <a:latin typeface="Times New Roman" panose="02020603050405020304" pitchFamily="18" charset="0"/>
                <a:ea typeface="Calibri" panose="020F0502020204030204" pitchFamily="34" charset="0"/>
              </a:rPr>
              <a:t>Bhavadharini</a:t>
            </a:r>
            <a:r>
              <a:rPr lang="en-GB" sz="800" dirty="0">
                <a:solidFill>
                  <a:srgbClr val="222222"/>
                </a:solidFill>
                <a:effectLst/>
                <a:latin typeface="Times New Roman" panose="02020603050405020304" pitchFamily="18" charset="0"/>
                <a:ea typeface="Calibri" panose="020F0502020204030204" pitchFamily="34" charset="0"/>
              </a:rPr>
              <a:t>, B., Mahalakshmi, M. M., ... &amp; Belton, A. (2016). Women in India with Gestational Diabetes Mellitus Strategy (WINGS): Methodology and development of the model of care for gestational diabetes mellitus (WINGS 4). </a:t>
            </a:r>
            <a:r>
              <a:rPr lang="en-GB" sz="800" i="1" dirty="0">
                <a:solidFill>
                  <a:srgbClr val="222222"/>
                </a:solidFill>
                <a:effectLst/>
                <a:latin typeface="Times New Roman" panose="02020603050405020304" pitchFamily="18" charset="0"/>
                <a:ea typeface="Calibri" panose="020F0502020204030204" pitchFamily="34" charset="0"/>
              </a:rPr>
              <a:t>Indian journal of endocrinology and metabolism</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20</a:t>
            </a:r>
            <a:r>
              <a:rPr lang="en-GB" sz="800" dirty="0">
                <a:solidFill>
                  <a:srgbClr val="222222"/>
                </a:solidFill>
                <a:effectLst/>
                <a:latin typeface="Times New Roman" panose="02020603050405020304" pitchFamily="18" charset="0"/>
                <a:ea typeface="Calibri" panose="020F0502020204030204" pitchFamily="34" charset="0"/>
              </a:rPr>
              <a:t>(5), 707.</a:t>
            </a:r>
            <a:endParaRPr lang="en-US" sz="800" dirty="0">
              <a:solidFill>
                <a:srgbClr val="222222"/>
              </a:solidFill>
              <a:effectLst/>
              <a:latin typeface="Times New Roman" panose="02020603050405020304" pitchFamily="18" charset="0"/>
              <a:ea typeface="Calibri" panose="020F0502020204030204" pitchFamily="34" charset="0"/>
            </a:endParaRPr>
          </a:p>
          <a:p>
            <a:pPr marL="914400" lvl="1" indent="-457200">
              <a:spcAft>
                <a:spcPts val="800"/>
              </a:spcAft>
            </a:pPr>
            <a:r>
              <a:rPr lang="en-GB" sz="800" dirty="0" err="1">
                <a:solidFill>
                  <a:srgbClr val="222222"/>
                </a:solidFill>
                <a:effectLst/>
                <a:latin typeface="Times New Roman" panose="02020603050405020304" pitchFamily="18" charset="0"/>
                <a:ea typeface="Calibri" panose="020F0502020204030204" pitchFamily="34" charset="0"/>
              </a:rPr>
              <a:t>Plows</a:t>
            </a:r>
            <a:r>
              <a:rPr lang="en-GB" sz="800" dirty="0">
                <a:solidFill>
                  <a:srgbClr val="222222"/>
                </a:solidFill>
                <a:effectLst/>
                <a:latin typeface="Times New Roman" panose="02020603050405020304" pitchFamily="18" charset="0"/>
                <a:ea typeface="Calibri" panose="020F0502020204030204" pitchFamily="34" charset="0"/>
              </a:rPr>
              <a:t>, J. F., Stanley, J. L., Baker, P. N., Reynolds, C. M., &amp; Vickers, M. H. (2018). The pathophysiology of gestational diabetes mellitus. </a:t>
            </a:r>
            <a:r>
              <a:rPr lang="en-GB" sz="800" i="1" dirty="0">
                <a:solidFill>
                  <a:srgbClr val="222222"/>
                </a:solidFill>
                <a:effectLst/>
                <a:latin typeface="Times New Roman" panose="02020603050405020304" pitchFamily="18" charset="0"/>
                <a:ea typeface="Calibri" panose="020F0502020204030204" pitchFamily="34" charset="0"/>
              </a:rPr>
              <a:t>International journal of molecular sciences</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19</a:t>
            </a:r>
            <a:r>
              <a:rPr lang="en-GB" sz="800" dirty="0">
                <a:solidFill>
                  <a:srgbClr val="222222"/>
                </a:solidFill>
                <a:effectLst/>
                <a:latin typeface="Times New Roman" panose="02020603050405020304" pitchFamily="18" charset="0"/>
                <a:ea typeface="Calibri" panose="020F0502020204030204" pitchFamily="34" charset="0"/>
              </a:rPr>
              <a:t>(11), 3342.</a:t>
            </a:r>
            <a:endParaRPr lang="en-US" sz="800" dirty="0">
              <a:solidFill>
                <a:srgbClr val="222222"/>
              </a:solidFill>
              <a:effectLst/>
              <a:latin typeface="Times New Roman" panose="02020603050405020304" pitchFamily="18" charset="0"/>
              <a:ea typeface="Calibri" panose="020F0502020204030204" pitchFamily="34" charset="0"/>
            </a:endParaRPr>
          </a:p>
          <a:p>
            <a:pPr marL="914400" lvl="1" indent="-457200">
              <a:spcAft>
                <a:spcPts val="800"/>
              </a:spcAft>
            </a:pPr>
            <a:r>
              <a:rPr lang="en-GB" sz="800" dirty="0" err="1">
                <a:solidFill>
                  <a:srgbClr val="222222"/>
                </a:solidFill>
                <a:effectLst/>
                <a:latin typeface="Times New Roman" panose="02020603050405020304" pitchFamily="18" charset="0"/>
                <a:ea typeface="Calibri" panose="020F0502020204030204" pitchFamily="34" charset="0"/>
              </a:rPr>
              <a:t>Spaight</a:t>
            </a:r>
            <a:r>
              <a:rPr lang="en-GB" sz="800" dirty="0">
                <a:solidFill>
                  <a:srgbClr val="222222"/>
                </a:solidFill>
                <a:effectLst/>
                <a:latin typeface="Times New Roman" panose="02020603050405020304" pitchFamily="18" charset="0"/>
                <a:ea typeface="Calibri" panose="020F0502020204030204" pitchFamily="34" charset="0"/>
              </a:rPr>
              <a:t>, C., Gross, J., </a:t>
            </a:r>
            <a:r>
              <a:rPr lang="en-GB" sz="800" dirty="0" err="1">
                <a:solidFill>
                  <a:srgbClr val="222222"/>
                </a:solidFill>
                <a:effectLst/>
                <a:latin typeface="Times New Roman" panose="02020603050405020304" pitchFamily="18" charset="0"/>
                <a:ea typeface="Calibri" panose="020F0502020204030204" pitchFamily="34" charset="0"/>
              </a:rPr>
              <a:t>Horsch</a:t>
            </a:r>
            <a:r>
              <a:rPr lang="en-GB" sz="800" dirty="0">
                <a:solidFill>
                  <a:srgbClr val="222222"/>
                </a:solidFill>
                <a:effectLst/>
                <a:latin typeface="Times New Roman" panose="02020603050405020304" pitchFamily="18" charset="0"/>
                <a:ea typeface="Calibri" panose="020F0502020204030204" pitchFamily="34" charset="0"/>
              </a:rPr>
              <a:t>, A., &amp; </a:t>
            </a:r>
            <a:r>
              <a:rPr lang="en-GB" sz="800" dirty="0" err="1">
                <a:solidFill>
                  <a:srgbClr val="222222"/>
                </a:solidFill>
                <a:effectLst/>
                <a:latin typeface="Times New Roman" panose="02020603050405020304" pitchFamily="18" charset="0"/>
                <a:ea typeface="Calibri" panose="020F0502020204030204" pitchFamily="34" charset="0"/>
              </a:rPr>
              <a:t>Puder</a:t>
            </a:r>
            <a:r>
              <a:rPr lang="en-GB" sz="800" dirty="0">
                <a:solidFill>
                  <a:srgbClr val="222222"/>
                </a:solidFill>
                <a:effectLst/>
                <a:latin typeface="Times New Roman" panose="02020603050405020304" pitchFamily="18" charset="0"/>
                <a:ea typeface="Calibri" panose="020F0502020204030204" pitchFamily="34" charset="0"/>
              </a:rPr>
              <a:t>, J. J. (2016). Gestational diabetes mellitus. </a:t>
            </a:r>
            <a:r>
              <a:rPr lang="en-GB" sz="800" i="1" dirty="0">
                <a:solidFill>
                  <a:srgbClr val="222222"/>
                </a:solidFill>
                <a:effectLst/>
                <a:latin typeface="Times New Roman" panose="02020603050405020304" pitchFamily="18" charset="0"/>
                <a:ea typeface="Calibri" panose="020F0502020204030204" pitchFamily="34" charset="0"/>
              </a:rPr>
              <a:t>Novelties in Diabetes</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31</a:t>
            </a:r>
            <a:r>
              <a:rPr lang="en-GB" sz="800" dirty="0">
                <a:solidFill>
                  <a:srgbClr val="222222"/>
                </a:solidFill>
                <a:effectLst/>
                <a:latin typeface="Times New Roman" panose="02020603050405020304" pitchFamily="18" charset="0"/>
                <a:ea typeface="Calibri" panose="020F0502020204030204" pitchFamily="34" charset="0"/>
              </a:rPr>
              <a:t>, 163-178.</a:t>
            </a:r>
            <a:endParaRPr lang="en-US" sz="800" dirty="0">
              <a:solidFill>
                <a:srgbClr val="222222"/>
              </a:solidFill>
              <a:effectLst/>
              <a:latin typeface="Times New Roman" panose="02020603050405020304" pitchFamily="18" charset="0"/>
              <a:ea typeface="Calibri" panose="020F0502020204030204" pitchFamily="34" charset="0"/>
            </a:endParaRPr>
          </a:p>
          <a:p>
            <a:pPr marL="914400" lvl="1" indent="-457200">
              <a:spcAft>
                <a:spcPts val="800"/>
              </a:spcAft>
            </a:pPr>
            <a:r>
              <a:rPr lang="en-GB" sz="800" dirty="0">
                <a:solidFill>
                  <a:srgbClr val="222222"/>
                </a:solidFill>
                <a:effectLst/>
                <a:latin typeface="Times New Roman" panose="02020603050405020304" pitchFamily="18" charset="0"/>
                <a:ea typeface="Calibri" panose="020F0502020204030204" pitchFamily="34" charset="0"/>
              </a:rPr>
              <a:t>Zhang, M., Zhou, Y., Zhong, J., Wang, K., Ding, Y., &amp; Li, L. (2019). Current guidelines on the management of gestational diabetes mellitus: a content analysis and appraisal. </a:t>
            </a:r>
            <a:r>
              <a:rPr lang="en-GB" sz="800" i="1" dirty="0">
                <a:solidFill>
                  <a:srgbClr val="222222"/>
                </a:solidFill>
                <a:effectLst/>
                <a:latin typeface="Times New Roman" panose="02020603050405020304" pitchFamily="18" charset="0"/>
                <a:ea typeface="Calibri" panose="020F0502020204030204" pitchFamily="34" charset="0"/>
              </a:rPr>
              <a:t>BMC pregnancy and childbirth</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19</a:t>
            </a:r>
            <a:r>
              <a:rPr lang="en-GB" sz="800" dirty="0">
                <a:solidFill>
                  <a:srgbClr val="222222"/>
                </a:solidFill>
                <a:effectLst/>
                <a:latin typeface="Times New Roman" panose="02020603050405020304" pitchFamily="18" charset="0"/>
                <a:ea typeface="Calibri" panose="020F0502020204030204" pitchFamily="34" charset="0"/>
              </a:rPr>
              <a:t>(1), 1-15.</a:t>
            </a:r>
            <a:endParaRPr lang="en-US" sz="800" dirty="0">
              <a:solidFill>
                <a:srgbClr val="222222"/>
              </a:solidFill>
              <a:effectLst/>
              <a:latin typeface="Times New Roman" panose="02020603050405020304" pitchFamily="18" charset="0"/>
              <a:ea typeface="Calibri" panose="020F0502020204030204" pitchFamily="34" charset="0"/>
            </a:endParaRPr>
          </a:p>
          <a:p>
            <a:pPr marL="0" marR="0">
              <a:lnSpc>
                <a:spcPct val="200000"/>
              </a:lnSpc>
              <a:spcBef>
                <a:spcPts val="0"/>
              </a:spcBef>
              <a:spcAft>
                <a:spcPts val="800"/>
              </a:spcAft>
            </a:pPr>
            <a:r>
              <a:rPr lang="en-GB" sz="1800" dirty="0">
                <a:solidFill>
                  <a:srgbClr val="222222"/>
                </a:solidFill>
                <a:effectLst/>
                <a:latin typeface="Times New Roman" panose="02020603050405020304" pitchFamily="18" charset="0"/>
                <a:ea typeface="Calibri" panose="020F0502020204030204" pitchFamily="34" charset="0"/>
              </a:rPr>
              <a:t> </a:t>
            </a:r>
            <a:endParaRPr lang="en-US" sz="1800" dirty="0">
              <a:solidFill>
                <a:srgbClr val="222222"/>
              </a:solidFill>
              <a:effectLst/>
              <a:latin typeface="Times New Roman" panose="02020603050405020304" pitchFamily="18" charset="0"/>
              <a:ea typeface="Calibri" panose="020F0502020204030204" pitchFamily="34" charset="0"/>
            </a:endParaRPr>
          </a:p>
          <a:p>
            <a:pPr marL="0" marR="0">
              <a:lnSpc>
                <a:spcPct val="200000"/>
              </a:lnSpc>
              <a:spcBef>
                <a:spcPts val="0"/>
              </a:spcBef>
              <a:spcAft>
                <a:spcPts val="800"/>
              </a:spcAft>
            </a:pPr>
            <a:r>
              <a:rPr lang="en-GB" sz="1800" dirty="0">
                <a:solidFill>
                  <a:srgbClr val="222222"/>
                </a:solidFill>
                <a:effectLst/>
                <a:latin typeface="Times New Roman" panose="02020603050405020304" pitchFamily="18" charset="0"/>
                <a:ea typeface="Calibri" panose="020F0502020204030204" pitchFamily="34" charset="0"/>
              </a:rPr>
              <a:t> </a:t>
            </a:r>
            <a:endParaRPr lang="en-US" sz="1800" dirty="0">
              <a:solidFill>
                <a:srgbClr val="222222"/>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224119207"/>
      </p:ext>
    </p:extLst>
  </p:cSld>
  <p:clrMapOvr>
    <a:masterClrMapping/>
  </p:clrMapOvr>
</p:sld>
</file>

<file path=ppt/theme/theme1.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48</TotalTime>
  <Words>1125</Words>
  <Application>Microsoft Office PowerPoint</Application>
  <PresentationFormat>Widescreen</PresentationFormat>
  <Paragraphs>47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 1</dc:creator>
  <cp:lastModifiedBy>user 1</cp:lastModifiedBy>
  <cp:revision>7</cp:revision>
  <dcterms:created xsi:type="dcterms:W3CDTF">2021-04-05T09:27:58Z</dcterms:created>
  <dcterms:modified xsi:type="dcterms:W3CDTF">2021-04-05T10:16:03Z</dcterms:modified>
</cp:coreProperties>
</file>