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24A9BF-7230-4AB9-8936-96747E5DDC29}">
          <p14:sldIdLst>
            <p14:sldId id="256"/>
            <p14:sldId id="257"/>
            <p14:sldId id="260"/>
            <p14:sldId id="261"/>
            <p14:sldId id="262"/>
            <p14:sldId id="263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103" d="100"/>
          <a:sy n="103" d="100"/>
        </p:scale>
        <p:origin x="11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E80C5-F3EC-456D-BA07-B12370F81670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AE404-DCFE-42E3-8180-8D42E3248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0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D2D29F-70B3-411E-8A25-6B47415639E0}" type="slidenum">
              <a:rPr lang="en-US" altLang="en-US"/>
              <a:pPr eaLnBrk="1" hangingPunct="1"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i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2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982A14B-26EB-4D64-AFC8-B785A11ACE4C}" type="datetimeFigureOut">
              <a:rPr lang="en-US" smtClean="0"/>
              <a:t>4/24/2017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4r0VUybeX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TtOtV-gE3YQ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MqNL7sIhGs&amp;feature=related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Qra0hlO6hZk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5334000"/>
            <a:ext cx="662940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MODULE </a:t>
            </a:r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11</a:t>
            </a:r>
            <a:endParaRPr lang="en-US" sz="3600" dirty="0">
              <a:latin typeface="Baskerville Old Face" panose="02020602080505020303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354105" y="5900738"/>
            <a:ext cx="6553200" cy="8048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</a:rPr>
              <a:t>GOVERNMENT &amp; POLITICS</a:t>
            </a:r>
            <a:endParaRPr lang="en-US" sz="36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57" y="228599"/>
            <a:ext cx="6101695" cy="48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5200" y="23446"/>
            <a:ext cx="5181598" cy="79375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latin typeface="Baskerville Old Face" panose="02020602080505020303" pitchFamily="18" charset="0"/>
              </a:rPr>
              <a:t>OBJECTIVEsS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05200" y="319087"/>
            <a:ext cx="5333999" cy="585311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Define </a:t>
            </a:r>
            <a:r>
              <a:rPr lang="en-US" dirty="0" smtClean="0"/>
              <a:t>Government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Differentiate between government &amp; power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Different form of government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Theoretical Perspectives</a:t>
            </a:r>
            <a:endParaRPr lang="en-US" dirty="0" smtClean="0"/>
          </a:p>
        </p:txBody>
      </p:sp>
      <p:pic>
        <p:nvPicPr>
          <p:cNvPr id="1028" name="Picture 4" descr="#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270"/>
            <a:ext cx="3962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dirty="0" smtClean="0"/>
              <a:t>SUMMARY OF THE GOVERNMENT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 smtClean="0">
                <a:hlinkClick r:id="rId2"/>
              </a:rPr>
              <a:t>http://</a:t>
            </a:r>
            <a:r>
              <a:rPr lang="en-US" altLang="en-US" sz="2000" dirty="0" smtClean="0">
                <a:hlinkClick r:id="rId2"/>
              </a:rPr>
              <a:t>www.youtube.com/watch?v=N4r0VUybeXY</a:t>
            </a:r>
            <a:endParaRPr lang="en-US" altLang="en-US" sz="2000" dirty="0" smtClean="0"/>
          </a:p>
          <a:p>
            <a:endParaRPr lang="en-US" altLang="en-US" sz="2000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324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Government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Political Institution where all the means and processes by which a society maintain order.</a:t>
            </a:r>
          </a:p>
          <a:p>
            <a:pPr eaLnBrk="1" hangingPunct="1"/>
            <a:r>
              <a:rPr lang="en-US" altLang="en-US"/>
              <a:t>Government is a political institution with formal methods of acquiring and exercising </a:t>
            </a:r>
            <a:r>
              <a:rPr lang="en-US" altLang="en-US" b="1"/>
              <a:t>power and authority</a:t>
            </a:r>
          </a:p>
        </p:txBody>
      </p:sp>
      <p:sp>
        <p:nvSpPr>
          <p:cNvPr id="729092" name="Rectangle 4"/>
          <p:cNvSpPr>
            <a:spLocks noChangeArrowheads="1"/>
          </p:cNvSpPr>
          <p:nvPr/>
        </p:nvSpPr>
        <p:spPr bwMode="auto">
          <a:xfrm>
            <a:off x="650875" y="4067175"/>
            <a:ext cx="73691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099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109662"/>
          </a:xfrm>
        </p:spPr>
        <p:txBody>
          <a:bodyPr/>
          <a:lstStyle/>
          <a:p>
            <a:pPr algn="ctr" eaLnBrk="1" hangingPunct="1"/>
            <a:r>
              <a:rPr lang="en-US" altLang="en-US" sz="6000" dirty="0" smtClean="0"/>
              <a:t>Power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693738" y="1431925"/>
            <a:ext cx="8012112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dirty="0"/>
              <a:t>Power: Ability to exercise one’s will </a:t>
            </a:r>
            <a:br>
              <a:rPr lang="en-US" altLang="en-US" dirty="0"/>
            </a:br>
            <a:r>
              <a:rPr lang="en-US" altLang="en-US" dirty="0"/>
              <a:t>over others</a:t>
            </a:r>
          </a:p>
        </p:txBody>
      </p:sp>
      <p:sp>
        <p:nvSpPr>
          <p:cNvPr id="742404" name="Rectangle 4"/>
          <p:cNvSpPr>
            <a:spLocks noChangeArrowheads="1"/>
          </p:cNvSpPr>
          <p:nvPr/>
        </p:nvSpPr>
        <p:spPr bwMode="auto">
          <a:xfrm>
            <a:off x="631825" y="2362200"/>
            <a:ext cx="8012113" cy="419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77863" lvl="1" indent="-334963">
              <a:spcBef>
                <a:spcPct val="20000"/>
              </a:spcBef>
              <a:buFontTx/>
              <a:buChar char="–"/>
              <a:defRPr/>
            </a:pPr>
            <a:r>
              <a:rPr lang="en-US" sz="2800">
                <a:latin typeface="Arial" charset="0"/>
              </a:rPr>
              <a:t>2 </a:t>
            </a:r>
            <a:r>
              <a:rPr lang="en-US" sz="2800" dirty="0">
                <a:latin typeface="Arial" charset="0"/>
              </a:rPr>
              <a:t>Sources of power in political systems:</a:t>
            </a:r>
          </a:p>
          <a:p>
            <a:pPr marL="563563" lvl="1" indent="-228600">
              <a:spcBef>
                <a:spcPct val="20000"/>
              </a:spcBef>
              <a:buFontTx/>
              <a:buChar char="•"/>
              <a:defRPr/>
            </a:pPr>
            <a:r>
              <a:rPr lang="en-US" sz="2700" b="1" dirty="0">
                <a:latin typeface="Arial" charset="0"/>
              </a:rPr>
              <a:t>Force</a:t>
            </a:r>
            <a:r>
              <a:rPr lang="en-US" sz="2700" dirty="0">
                <a:latin typeface="Arial" charset="0"/>
              </a:rPr>
              <a:t>: Actual or threatened use of coercion to impose one’s political dissidents</a:t>
            </a:r>
          </a:p>
          <a:p>
            <a:pPr marL="563563" lvl="1" indent="-228600">
              <a:spcBef>
                <a:spcPct val="20000"/>
              </a:spcBef>
              <a:buFontTx/>
              <a:buChar char="•"/>
              <a:defRPr/>
            </a:pPr>
            <a:r>
              <a:rPr lang="en-US" sz="2700" b="1" dirty="0">
                <a:latin typeface="Arial" charset="0"/>
              </a:rPr>
              <a:t>Influence</a:t>
            </a:r>
            <a:r>
              <a:rPr lang="en-US" sz="2700" dirty="0">
                <a:latin typeface="Arial" charset="0"/>
              </a:rPr>
              <a:t>: Exercise of power through a process of persuasion or coaxing</a:t>
            </a:r>
          </a:p>
          <a:p>
            <a:pPr marL="1020763" lvl="2" indent="-228600">
              <a:spcBef>
                <a:spcPct val="20000"/>
              </a:spcBef>
              <a:buFontTx/>
              <a:buChar char="•"/>
              <a:defRPr/>
            </a:pPr>
            <a:r>
              <a:rPr lang="en-US" sz="2700" dirty="0">
                <a:latin typeface="Arial" charset="0"/>
              </a:rPr>
              <a:t>Reward, Informational, Expert and Referent</a:t>
            </a:r>
          </a:p>
          <a:p>
            <a:pPr marL="563563" lvl="1" indent="-228600">
              <a:spcBef>
                <a:spcPct val="20000"/>
              </a:spcBef>
              <a:buFontTx/>
              <a:buChar char="•"/>
              <a:defRPr/>
            </a:pPr>
            <a:r>
              <a:rPr lang="en-US" sz="2700" b="1" dirty="0">
                <a:latin typeface="Arial" charset="0"/>
              </a:rPr>
              <a:t>Authority</a:t>
            </a:r>
            <a:r>
              <a:rPr lang="en-US" sz="2700" dirty="0">
                <a:latin typeface="Arial" charset="0"/>
              </a:rPr>
              <a:t>: Institutionalized power that is recognized by the people over whom it is exercised</a:t>
            </a:r>
          </a:p>
        </p:txBody>
      </p:sp>
    </p:spTree>
    <p:extLst>
      <p:ext uri="{BB962C8B-B14F-4D97-AF65-F5344CB8AC3E}">
        <p14:creationId xmlns:p14="http://schemas.microsoft.com/office/powerpoint/2010/main" val="4211025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4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179512"/>
          </a:xfrm>
        </p:spPr>
        <p:txBody>
          <a:bodyPr/>
          <a:lstStyle/>
          <a:p>
            <a:pPr algn="ctr" eaLnBrk="1" hangingPunct="1"/>
            <a:r>
              <a:rPr lang="en-US" altLang="en-US" sz="4800" dirty="0" smtClean="0"/>
              <a:t>Power Structure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Mills’ Model</a:t>
            </a:r>
          </a:p>
        </p:txBody>
      </p:sp>
      <p:sp>
        <p:nvSpPr>
          <p:cNvPr id="753668" name="Rectangle 4"/>
          <p:cNvSpPr>
            <a:spLocks noChangeArrowheads="1"/>
          </p:cNvSpPr>
          <p:nvPr/>
        </p:nvSpPr>
        <p:spPr bwMode="auto">
          <a:xfrm>
            <a:off x="650875" y="2759075"/>
            <a:ext cx="7297738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 b="1" dirty="0"/>
              <a:t>Power elite</a:t>
            </a:r>
            <a:r>
              <a:rPr lang="en-US" altLang="en-US" dirty="0"/>
              <a:t>: Small ruling elite of military, industrial, and governmental leaders</a:t>
            </a:r>
          </a:p>
          <a:p>
            <a:pPr lvl="1" eaLnBrk="1" hangingPunct="1"/>
            <a:r>
              <a:rPr lang="en-US" altLang="en-US" dirty="0"/>
              <a:t>Power rests in the hands of few, </a:t>
            </a:r>
            <a:br>
              <a:rPr lang="en-US" altLang="en-US" dirty="0"/>
            </a:br>
            <a:r>
              <a:rPr lang="en-US" altLang="en-US" dirty="0"/>
              <a:t>inside and outside of government</a:t>
            </a:r>
          </a:p>
          <a:p>
            <a:pPr lvl="1" eaLnBrk="1" hangingPunct="1"/>
            <a:r>
              <a:rPr lang="en-US" altLang="en-US" dirty="0"/>
              <a:t>Operates as self-conscious, </a:t>
            </a:r>
            <a:br>
              <a:rPr lang="en-US" altLang="en-US" dirty="0"/>
            </a:br>
            <a:r>
              <a:rPr lang="en-US" altLang="en-US" dirty="0"/>
              <a:t>cohesive unit</a:t>
            </a:r>
          </a:p>
        </p:txBody>
      </p:sp>
    </p:spTree>
    <p:extLst>
      <p:ext uri="{BB962C8B-B14F-4D97-AF65-F5344CB8AC3E}">
        <p14:creationId xmlns:p14="http://schemas.microsoft.com/office/powerpoint/2010/main" val="405417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668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88" y="255588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Power Structure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Pluralist Model</a:t>
            </a:r>
          </a:p>
        </p:txBody>
      </p:sp>
      <p:sp>
        <p:nvSpPr>
          <p:cNvPr id="755716" name="Rectangle 4"/>
          <p:cNvSpPr>
            <a:spLocks noChangeArrowheads="1"/>
          </p:cNvSpPr>
          <p:nvPr/>
        </p:nvSpPr>
        <p:spPr bwMode="auto">
          <a:xfrm>
            <a:off x="650875" y="2540000"/>
            <a:ext cx="72977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0763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Competing groups within the community have access to government, so no single group can dominate</a:t>
            </a:r>
          </a:p>
          <a:p>
            <a:pPr lvl="1" eaLnBrk="1" hangingPunct="1"/>
            <a:r>
              <a:rPr lang="en-US" altLang="en-US"/>
              <a:t>Variety of groups play significant roles in decision making</a:t>
            </a:r>
          </a:p>
          <a:p>
            <a:pPr lvl="2" eaLnBrk="1" hangingPunct="1"/>
            <a:r>
              <a:rPr lang="en-US" altLang="en-US" sz="2600"/>
              <a:t>Fails to address potential power of elites to keep matters out of government debate</a:t>
            </a:r>
          </a:p>
        </p:txBody>
      </p:sp>
    </p:spTree>
    <p:extLst>
      <p:ext uri="{BB962C8B-B14F-4D97-AF65-F5344CB8AC3E}">
        <p14:creationId xmlns:p14="http://schemas.microsoft.com/office/powerpoint/2010/main" val="417238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7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5716" grpId="0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Types of Authority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Authority</a:t>
            </a:r>
            <a:r>
              <a:rPr lang="en-US" altLang="en-US" dirty="0"/>
              <a:t>: Institutionalized </a:t>
            </a:r>
            <a:r>
              <a:rPr lang="en-US" altLang="en-US" dirty="0" err="1"/>
              <a:t>legimate</a:t>
            </a:r>
            <a:r>
              <a:rPr lang="en-US" altLang="en-US" dirty="0"/>
              <a:t> power recognized by people over whom </a:t>
            </a:r>
            <a:br>
              <a:rPr lang="en-US" altLang="en-US" dirty="0"/>
            </a:br>
            <a:r>
              <a:rPr lang="en-US" altLang="en-US" dirty="0"/>
              <a:t>it is exercised</a:t>
            </a:r>
          </a:p>
        </p:txBody>
      </p:sp>
      <p:sp>
        <p:nvSpPr>
          <p:cNvPr id="743428" name="Rectangle 4"/>
          <p:cNvSpPr>
            <a:spLocks noChangeArrowheads="1"/>
          </p:cNvSpPr>
          <p:nvPr/>
        </p:nvSpPr>
        <p:spPr bwMode="auto">
          <a:xfrm>
            <a:off x="650875" y="3578225"/>
            <a:ext cx="8212138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0763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 dirty="0"/>
              <a:t>Max Weber ([1913] 1947) developed classification system for authority </a:t>
            </a:r>
          </a:p>
          <a:p>
            <a:pPr lvl="2" eaLnBrk="1" hangingPunct="1"/>
            <a:r>
              <a:rPr lang="en-US" altLang="en-US" sz="2800" dirty="0"/>
              <a:t>Traditional</a:t>
            </a:r>
          </a:p>
          <a:p>
            <a:pPr lvl="2" eaLnBrk="1" hangingPunct="1"/>
            <a:r>
              <a:rPr lang="en-US" altLang="en-US" sz="2800" dirty="0" smtClean="0"/>
              <a:t>Legal-Rational</a:t>
            </a:r>
            <a:endParaRPr lang="en-US" altLang="en-US" sz="2800" dirty="0"/>
          </a:p>
          <a:p>
            <a:pPr lvl="2" eaLnBrk="1" hangingPunct="1"/>
            <a:r>
              <a:rPr lang="en-US" altLang="en-US" sz="2800" dirty="0"/>
              <a:t>Charismatic </a:t>
            </a:r>
          </a:p>
        </p:txBody>
      </p:sp>
    </p:spTree>
    <p:extLst>
      <p:ext uri="{BB962C8B-B14F-4D97-AF65-F5344CB8AC3E}">
        <p14:creationId xmlns:p14="http://schemas.microsoft.com/office/powerpoint/2010/main" val="3894083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4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3428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Types of Authority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Traditional authority</a:t>
            </a:r>
            <a:r>
              <a:rPr lang="en-US" altLang="en-US"/>
              <a:t>: Legitimate </a:t>
            </a:r>
            <a:br>
              <a:rPr lang="en-US" altLang="en-US"/>
            </a:br>
            <a:r>
              <a:rPr lang="en-US" altLang="en-US"/>
              <a:t>power conferred by custom and </a:t>
            </a:r>
            <a:br>
              <a:rPr lang="en-US" altLang="en-US"/>
            </a:br>
            <a:r>
              <a:rPr lang="en-US" altLang="en-US"/>
              <a:t>accepted practice</a:t>
            </a:r>
          </a:p>
        </p:txBody>
      </p:sp>
      <p:sp>
        <p:nvSpPr>
          <p:cNvPr id="744452" name="Rectangle 4"/>
          <p:cNvSpPr>
            <a:spLocks noChangeArrowheads="1"/>
          </p:cNvSpPr>
          <p:nvPr/>
        </p:nvSpPr>
        <p:spPr bwMode="auto">
          <a:xfrm>
            <a:off x="650875" y="3617913"/>
            <a:ext cx="8212138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Examples: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/>
              <a:t>Monarchy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/>
              <a:t>Royal family of England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/>
              <a:t>Family &amp; Clergy (ex. Kennedy, Roosevelt</a:t>
            </a:r>
          </a:p>
        </p:txBody>
      </p:sp>
    </p:spTree>
    <p:extLst>
      <p:ext uri="{BB962C8B-B14F-4D97-AF65-F5344CB8AC3E}">
        <p14:creationId xmlns:p14="http://schemas.microsoft.com/office/powerpoint/2010/main" val="2615823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800" dirty="0" smtClean="0"/>
              <a:t>Types of Authority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4452" name="Rectangle 4"/>
          <p:cNvSpPr>
            <a:spLocks noChangeArrowheads="1"/>
          </p:cNvSpPr>
          <p:nvPr/>
        </p:nvSpPr>
        <p:spPr bwMode="auto">
          <a:xfrm>
            <a:off x="517525" y="1541463"/>
            <a:ext cx="8212138" cy="418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Legal-rational authority</a:t>
            </a:r>
            <a:r>
              <a:rPr lang="en-US" altLang="en-US" dirty="0"/>
              <a:t>: Power is made legitimate by law</a:t>
            </a:r>
          </a:p>
          <a:p>
            <a:pPr eaLnBrk="1" hangingPunct="1"/>
            <a:r>
              <a:rPr lang="en-US" altLang="en-US" dirty="0"/>
              <a:t>Examples: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 dirty="0"/>
              <a:t>Based on “What the rules says”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 dirty="0"/>
              <a:t>United States - Constitution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48182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049337"/>
          </a:xfrm>
        </p:spPr>
        <p:txBody>
          <a:bodyPr/>
          <a:lstStyle/>
          <a:p>
            <a:pPr algn="ctr" eaLnBrk="1" hangingPunct="1"/>
            <a:r>
              <a:rPr lang="en-US" altLang="en-US" sz="4800" dirty="0" smtClean="0"/>
              <a:t>Types of Authority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4452" name="Rectangle 4"/>
          <p:cNvSpPr>
            <a:spLocks noChangeArrowheads="1"/>
          </p:cNvSpPr>
          <p:nvPr/>
        </p:nvSpPr>
        <p:spPr bwMode="auto">
          <a:xfrm>
            <a:off x="622300" y="1531938"/>
            <a:ext cx="8212138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 dirty="0"/>
              <a:t>Charismatic authority</a:t>
            </a:r>
            <a:r>
              <a:rPr lang="en-US" altLang="en-US" dirty="0"/>
              <a:t>: Power is made legitimate by leader’s exceptional personal or emotional appeal to his or her followers</a:t>
            </a:r>
          </a:p>
          <a:p>
            <a:pPr eaLnBrk="1" hangingPunct="1"/>
            <a:r>
              <a:rPr lang="en-US" altLang="en-US" dirty="0"/>
              <a:t>Examples:	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 dirty="0"/>
              <a:t>Based on “who said it”</a:t>
            </a:r>
          </a:p>
          <a:p>
            <a:pPr lvl="1" eaLnBrk="1" hangingPunct="1"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</a:pPr>
            <a:r>
              <a:rPr lang="en-US" altLang="en-US" sz="3200" dirty="0"/>
              <a:t>Jesus Christ, Martin Luther King, John F. Kennedy, Ronald Regan, Adolph Hitler, Fidel Castro, Ayatollah </a:t>
            </a:r>
            <a:r>
              <a:rPr lang="en-US" altLang="en-US" sz="3200" dirty="0" err="1"/>
              <a:t>Khomeni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27770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4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445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dirty="0" smtClean="0"/>
              <a:t>TYPES OF GOVERMENT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 smtClean="0"/>
              <a:t>Authoritarian</a:t>
            </a:r>
          </a:p>
          <a:p>
            <a:pPr lvl="1"/>
            <a:r>
              <a:rPr lang="en-US" altLang="en-US" sz="2800" dirty="0" smtClean="0"/>
              <a:t>Not controlled by the people leadership; leadership does not reflect the will of the people</a:t>
            </a:r>
          </a:p>
          <a:p>
            <a:r>
              <a:rPr lang="en-US" altLang="en-US" sz="2800" dirty="0" smtClean="0"/>
              <a:t>Democracy</a:t>
            </a:r>
          </a:p>
          <a:p>
            <a:pPr lvl="1"/>
            <a:r>
              <a:rPr lang="en-US" altLang="en-US" sz="2800" dirty="0" smtClean="0"/>
              <a:t>Controlled by the people</a:t>
            </a:r>
          </a:p>
        </p:txBody>
      </p:sp>
    </p:spTree>
    <p:extLst>
      <p:ext uri="{BB962C8B-B14F-4D97-AF65-F5344CB8AC3E}">
        <p14:creationId xmlns:p14="http://schemas.microsoft.com/office/powerpoint/2010/main" val="4221345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480" name="Picture 8" descr="gwt129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6" b="36571"/>
          <a:stretch>
            <a:fillRect/>
          </a:stretch>
        </p:blipFill>
        <p:spPr bwMode="auto">
          <a:xfrm>
            <a:off x="822325" y="4625975"/>
            <a:ext cx="7835900" cy="16367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3600" dirty="0" smtClean="0"/>
              <a:t>Types of Government</a:t>
            </a:r>
            <a:br>
              <a:rPr lang="en-US" altLang="en-US" sz="3600" dirty="0" smtClean="0"/>
            </a:br>
            <a:r>
              <a:rPr lang="en-US" altLang="en-US" sz="3600" dirty="0" smtClean="0"/>
              <a:t>Authoritarian</a:t>
            </a:r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Monarchy</a:t>
            </a:r>
            <a:r>
              <a:rPr lang="en-US" altLang="en-US"/>
              <a:t>: Form of government headed by a single member of a royal family</a:t>
            </a:r>
          </a:p>
        </p:txBody>
      </p:sp>
      <p:sp>
        <p:nvSpPr>
          <p:cNvPr id="745476" name="Rectangle 4"/>
          <p:cNvSpPr>
            <a:spLocks noChangeArrowheads="1"/>
          </p:cNvSpPr>
          <p:nvPr/>
        </p:nvSpPr>
        <p:spPr bwMode="auto">
          <a:xfrm>
            <a:off x="650875" y="3138488"/>
            <a:ext cx="8212138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Oligarchy</a:t>
            </a:r>
            <a:r>
              <a:rPr lang="en-US" altLang="en-US"/>
              <a:t>: Form of government in which a few individuals rule</a:t>
            </a:r>
          </a:p>
        </p:txBody>
      </p:sp>
    </p:spTree>
    <p:extLst>
      <p:ext uri="{BB962C8B-B14F-4D97-AF65-F5344CB8AC3E}">
        <p14:creationId xmlns:p14="http://schemas.microsoft.com/office/powerpoint/2010/main" val="158403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47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/>
              <a:t>Types of Government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Dictatorship and Totalitarianism</a:t>
            </a:r>
          </a:p>
        </p:txBody>
      </p:sp>
      <p:sp>
        <p:nvSpPr>
          <p:cNvPr id="746500" name="Rectangle 4"/>
          <p:cNvSpPr>
            <a:spLocks noChangeArrowheads="1"/>
          </p:cNvSpPr>
          <p:nvPr/>
        </p:nvSpPr>
        <p:spPr bwMode="auto">
          <a:xfrm>
            <a:off x="650875" y="2586038"/>
            <a:ext cx="8212138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 b="1"/>
              <a:t>Dictatorship</a:t>
            </a:r>
            <a:r>
              <a:rPr lang="en-US" altLang="en-US"/>
              <a:t>: Government in which one person has nearly total power to make and enforce laws</a:t>
            </a:r>
          </a:p>
          <a:p>
            <a:pPr lvl="1" eaLnBrk="1" hangingPunct="1"/>
            <a:r>
              <a:rPr lang="en-US" altLang="en-US" b="1"/>
              <a:t>Totalitarianism</a:t>
            </a:r>
            <a:r>
              <a:rPr lang="en-US" altLang="en-US"/>
              <a:t>: Involves virtually complete government control and surveillance over all aspects of a society’s social and political life</a:t>
            </a:r>
          </a:p>
          <a:p>
            <a:pPr lvl="1" eaLnBrk="1" hangingPunct="1"/>
            <a:r>
              <a:rPr lang="en-US" altLang="en-US" b="1"/>
              <a:t>Military Junta </a:t>
            </a:r>
            <a:r>
              <a:rPr lang="en-US" altLang="en-US"/>
              <a:t>– ruled by military leaders</a:t>
            </a:r>
          </a:p>
        </p:txBody>
      </p:sp>
    </p:spTree>
    <p:extLst>
      <p:ext uri="{BB962C8B-B14F-4D97-AF65-F5344CB8AC3E}">
        <p14:creationId xmlns:p14="http://schemas.microsoft.com/office/powerpoint/2010/main" val="284281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500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/>
              <a:t>Types of Government</a:t>
            </a:r>
            <a:br>
              <a:rPr lang="en-US" altLang="en-US" sz="4400" dirty="0" smtClean="0"/>
            </a:br>
            <a:r>
              <a:rPr lang="en-US" altLang="en-US" sz="4400" dirty="0" smtClean="0"/>
              <a:t>Democracy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524" name="Rectangle 4"/>
          <p:cNvSpPr>
            <a:spLocks noChangeArrowheads="1"/>
          </p:cNvSpPr>
          <p:nvPr/>
        </p:nvSpPr>
        <p:spPr bwMode="auto">
          <a:xfrm>
            <a:off x="650875" y="2586038"/>
            <a:ext cx="8212138" cy="366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5063" indent="-334963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 dirty="0"/>
              <a:t>Direct – Hunter/Gathering society – a few people make decisions for the masses</a:t>
            </a:r>
          </a:p>
          <a:p>
            <a:pPr lvl="1" eaLnBrk="1" hangingPunct="1"/>
            <a:r>
              <a:rPr lang="en-US" altLang="en-US" dirty="0"/>
              <a:t>Representative – Society stared to grow, so we had to elected representative democracy</a:t>
            </a:r>
          </a:p>
          <a:p>
            <a:pPr lvl="2" eaLnBrk="1" hangingPunct="1">
              <a:buFontTx/>
              <a:buChar char="–"/>
            </a:pPr>
            <a:r>
              <a:rPr lang="en-US" altLang="en-US" sz="2800" dirty="0"/>
              <a:t>Democratic </a:t>
            </a:r>
            <a:r>
              <a:rPr lang="en-US" altLang="en-US" sz="2800" dirty="0" smtClean="0"/>
              <a:t>Republic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0021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24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Voter participation </a:t>
            </a:r>
            <a:endParaRPr lang="en-US" alt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Party Affiliation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Social Class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Parent’s Are Voters/Receive their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Older and Middle people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Better educated people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Europeans Americans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000" dirty="0" smtClean="0"/>
              <a:t>Males</a:t>
            </a:r>
          </a:p>
        </p:txBody>
      </p:sp>
    </p:spTree>
    <p:extLst>
      <p:ext uri="{BB962C8B-B14F-4D97-AF65-F5344CB8AC3E}">
        <p14:creationId xmlns:p14="http://schemas.microsoft.com/office/powerpoint/2010/main" val="3439397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/>
              <a:t>FUNCTIONS OF THE GOV’T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Planning &amp; Directing society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Meeting social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Maintaining law and order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Maintaining international relations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736662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973137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/>
              <a:t>Terrorism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Terrorism</a:t>
            </a:r>
            <a:r>
              <a:rPr lang="en-US" altLang="en-US"/>
              <a:t>: Use or threat of violence against random or symbolic targets in pursuit of political aims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50875" y="3541713"/>
            <a:ext cx="81534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60840" name="Rectangle 8"/>
          <p:cNvSpPr>
            <a:spLocks noChangeArrowheads="1"/>
          </p:cNvSpPr>
          <p:nvPr/>
        </p:nvSpPr>
        <p:spPr bwMode="auto">
          <a:xfrm>
            <a:off x="803275" y="3694113"/>
            <a:ext cx="81534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The end justifies the means</a:t>
            </a:r>
          </a:p>
          <a:p>
            <a:pPr lvl="1" eaLnBrk="1" hangingPunct="1"/>
            <a:r>
              <a:rPr lang="en-US" altLang="en-US"/>
              <a:t>Essential aspect of contemporary terrorism involves use of media</a:t>
            </a:r>
          </a:p>
        </p:txBody>
      </p:sp>
    </p:spTree>
    <p:extLst>
      <p:ext uri="{BB962C8B-B14F-4D97-AF65-F5344CB8AC3E}">
        <p14:creationId xmlns:p14="http://schemas.microsoft.com/office/powerpoint/2010/main" val="4143820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40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000" dirty="0" smtClean="0"/>
              <a:t>War and Peace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Times New Roman" charset="0"/>
              <a:buChar char="█"/>
              <a:defRPr/>
            </a:pPr>
            <a:r>
              <a:rPr lang="en-US" sz="2400" dirty="0" smtClean="0"/>
              <a:t>War: Conflict between organizations that possess trained combat forces equipped with deadly weapons.</a:t>
            </a:r>
          </a:p>
          <a:p>
            <a:pPr>
              <a:buFont typeface="Times New Roman" charset="0"/>
              <a:buChar char="█"/>
              <a:defRPr/>
            </a:pPr>
            <a:endParaRPr lang="en-US" sz="2400" dirty="0"/>
          </a:p>
          <a:p>
            <a:pPr marL="0" indent="0">
              <a:buFont typeface="Times New Roman" charset="0"/>
              <a:buNone/>
              <a:defRPr/>
            </a:pPr>
            <a:r>
              <a:rPr lang="en-US" sz="2400" dirty="0" smtClean="0"/>
              <a:t>Peace: Absence of war and proactive effort to develop cooperative relations among nation:</a:t>
            </a:r>
          </a:p>
          <a:p>
            <a:pPr marL="0" indent="0">
              <a:buFont typeface="Times New Roman" charset="0"/>
              <a:buNone/>
              <a:defRPr/>
            </a:pPr>
            <a:r>
              <a:rPr lang="en-US" sz="2400" dirty="0" smtClean="0"/>
              <a:t>90% of armed conflicts occurred within states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4075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200" dirty="0" smtClean="0"/>
              <a:t>THEORECTICAL PERSPECTIVES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 smtClean="0"/>
              <a:t>Functionalist Theory – Functions of the Government</a:t>
            </a:r>
          </a:p>
          <a:p>
            <a:r>
              <a:rPr lang="en-US" altLang="en-US" sz="2800" dirty="0" smtClean="0"/>
              <a:t>Conflict Theory – Control of Power</a:t>
            </a:r>
          </a:p>
          <a:p>
            <a:r>
              <a:rPr lang="en-US" altLang="en-US" sz="2800" dirty="0" smtClean="0"/>
              <a:t>Symbolic Theory – Political involvement, voting behavior, political socialization</a:t>
            </a:r>
          </a:p>
        </p:txBody>
      </p:sp>
    </p:spTree>
    <p:extLst>
      <p:ext uri="{BB962C8B-B14F-4D97-AF65-F5344CB8AC3E}">
        <p14:creationId xmlns:p14="http://schemas.microsoft.com/office/powerpoint/2010/main" val="102168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Economy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29092" name="Rectangle 4"/>
          <p:cNvSpPr>
            <a:spLocks noChangeArrowheads="1"/>
          </p:cNvSpPr>
          <p:nvPr/>
        </p:nvSpPr>
        <p:spPr bwMode="auto">
          <a:xfrm>
            <a:off x="708025" y="2408238"/>
            <a:ext cx="73691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Economic system</a:t>
            </a:r>
            <a:r>
              <a:rPr lang="en-US" altLang="en-US"/>
              <a:t>: Social institution through which goods and services are production, distribution, and consumption</a:t>
            </a:r>
          </a:p>
        </p:txBody>
      </p:sp>
    </p:spTree>
    <p:extLst>
      <p:ext uri="{BB962C8B-B14F-4D97-AF65-F5344CB8AC3E}">
        <p14:creationId xmlns:p14="http://schemas.microsoft.com/office/powerpoint/2010/main" val="2824823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Economic Systems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Industrial</a:t>
            </a:r>
            <a:r>
              <a:rPr lang="en-US" altLang="en-US"/>
              <a:t> </a:t>
            </a:r>
            <a:r>
              <a:rPr lang="en-US" altLang="en-US" b="1"/>
              <a:t>society</a:t>
            </a:r>
            <a:r>
              <a:rPr lang="en-US" altLang="en-US"/>
              <a:t>: </a:t>
            </a:r>
            <a:br>
              <a:rPr lang="en-US" altLang="en-US"/>
            </a:br>
            <a:r>
              <a:rPr lang="en-US" altLang="en-US"/>
              <a:t>Society that depends </a:t>
            </a:r>
            <a:br>
              <a:rPr lang="en-US" altLang="en-US"/>
            </a:br>
            <a:r>
              <a:rPr lang="en-US" altLang="en-US"/>
              <a:t>on mechanization to </a:t>
            </a:r>
            <a:br>
              <a:rPr lang="en-US" altLang="en-US"/>
            </a:br>
            <a:r>
              <a:rPr lang="en-US" altLang="en-US"/>
              <a:t>produce its goods </a:t>
            </a:r>
            <a:br>
              <a:rPr lang="en-US" altLang="en-US"/>
            </a:br>
            <a:r>
              <a:rPr lang="en-US" altLang="en-US"/>
              <a:t>and services</a:t>
            </a:r>
          </a:p>
        </p:txBody>
      </p:sp>
      <p:sp>
        <p:nvSpPr>
          <p:cNvPr id="730116" name="Rectangle 4"/>
          <p:cNvSpPr>
            <a:spLocks noChangeArrowheads="1"/>
          </p:cNvSpPr>
          <p:nvPr/>
        </p:nvSpPr>
        <p:spPr bwMode="auto">
          <a:xfrm>
            <a:off x="650875" y="4354513"/>
            <a:ext cx="7369175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Capitalism</a:t>
            </a:r>
          </a:p>
          <a:p>
            <a:pPr lvl="1" eaLnBrk="1" hangingPunct="1"/>
            <a:r>
              <a:rPr lang="en-US" altLang="en-US"/>
              <a:t>Socialism</a:t>
            </a:r>
          </a:p>
          <a:p>
            <a:pPr lvl="1" eaLnBrk="1" hangingPunct="1"/>
            <a:r>
              <a:rPr lang="en-US" altLang="en-US"/>
              <a:t>Communism</a:t>
            </a:r>
          </a:p>
          <a:p>
            <a:pPr lvl="1" eaLnBrk="1" hangingPunct="1"/>
            <a:r>
              <a:rPr lang="en-US" altLang="en-US"/>
              <a:t>The Informal Economy</a:t>
            </a:r>
          </a:p>
        </p:txBody>
      </p:sp>
      <p:pic>
        <p:nvPicPr>
          <p:cNvPr id="730120" name="Picture 8" descr="gov00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3"/>
          <a:stretch>
            <a:fillRect/>
          </a:stretch>
        </p:blipFill>
        <p:spPr bwMode="auto">
          <a:xfrm>
            <a:off x="5314950" y="2176463"/>
            <a:ext cx="3289300" cy="3232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211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0116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Capitalism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28650" y="143192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Capitalism</a:t>
            </a:r>
            <a:r>
              <a:rPr lang="en-US" altLang="en-US"/>
              <a:t>: Economic system in which means of production are held largely</a:t>
            </a:r>
            <a:br>
              <a:rPr lang="en-US" altLang="en-US"/>
            </a:br>
            <a:r>
              <a:rPr lang="en-US" altLang="en-US"/>
              <a:t>in private hands</a:t>
            </a:r>
          </a:p>
        </p:txBody>
      </p:sp>
      <p:sp>
        <p:nvSpPr>
          <p:cNvPr id="731140" name="Rectangle 4"/>
          <p:cNvSpPr>
            <a:spLocks noChangeArrowheads="1"/>
          </p:cNvSpPr>
          <p:nvPr/>
        </p:nvSpPr>
        <p:spPr bwMode="auto">
          <a:xfrm>
            <a:off x="693738" y="3027363"/>
            <a:ext cx="7369175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Main incentive for economic activity is accumulation of profits</a:t>
            </a:r>
          </a:p>
          <a:p>
            <a:pPr lvl="1" eaLnBrk="1" hangingPunct="1"/>
            <a:r>
              <a:rPr lang="en-US" altLang="en-US" b="1"/>
              <a:t>Laissez-faire</a:t>
            </a:r>
            <a:r>
              <a:rPr lang="en-US" altLang="en-US"/>
              <a:t>: Businesses compete with minimal government intervention</a:t>
            </a:r>
          </a:p>
          <a:p>
            <a:pPr lvl="1" eaLnBrk="1" hangingPunct="1"/>
            <a:r>
              <a:rPr lang="en-US" altLang="en-US" b="1"/>
              <a:t>Monopoly</a:t>
            </a:r>
            <a:r>
              <a:rPr lang="en-US" altLang="en-US"/>
              <a:t>: Exists when a single firm controls the market</a:t>
            </a:r>
          </a:p>
        </p:txBody>
      </p:sp>
      <p:sp>
        <p:nvSpPr>
          <p:cNvPr id="27653" name="TextBox 1"/>
          <p:cNvSpPr txBox="1">
            <a:spLocks noChangeArrowheads="1"/>
          </p:cNvSpPr>
          <p:nvPr/>
        </p:nvSpPr>
        <p:spPr bwMode="auto">
          <a:xfrm>
            <a:off x="1133475" y="6084888"/>
            <a:ext cx="5302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2"/>
              </a:rPr>
              <a:t>http://www.youtube.com/watch?v=TtOtV-gE3YQ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4160330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1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Socialism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Socialism</a:t>
            </a:r>
            <a:r>
              <a:rPr lang="en-US" altLang="en-US"/>
              <a:t>: Means of production and distribution owned collectively rather </a:t>
            </a:r>
            <a:br>
              <a:rPr lang="en-US" altLang="en-US"/>
            </a:br>
            <a:r>
              <a:rPr lang="en-US" altLang="en-US"/>
              <a:t>than privately owned</a:t>
            </a:r>
          </a:p>
        </p:txBody>
      </p:sp>
      <p:sp>
        <p:nvSpPr>
          <p:cNvPr id="732164" name="Rectangle 4"/>
          <p:cNvSpPr>
            <a:spLocks noChangeArrowheads="1"/>
          </p:cNvSpPr>
          <p:nvPr/>
        </p:nvSpPr>
        <p:spPr bwMode="auto">
          <a:xfrm>
            <a:off x="650875" y="3486150"/>
            <a:ext cx="7369175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endParaRPr lang="en-US" altLang="en-US"/>
          </a:p>
        </p:txBody>
      </p:sp>
      <p:sp>
        <p:nvSpPr>
          <p:cNvPr id="28677" name="TextBox 1"/>
          <p:cNvSpPr txBox="1">
            <a:spLocks noChangeArrowheads="1"/>
          </p:cNvSpPr>
          <p:nvPr/>
        </p:nvSpPr>
        <p:spPr bwMode="auto">
          <a:xfrm>
            <a:off x="852488" y="3965575"/>
            <a:ext cx="7421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2"/>
              </a:rPr>
              <a:t>http://www.youtube.com/watch?v=rMqNL7sIhGs&amp;feature=related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22928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COMMUNISM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200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32164" name="Rectangle 4"/>
          <p:cNvSpPr>
            <a:spLocks noChangeArrowheads="1"/>
          </p:cNvSpPr>
          <p:nvPr/>
        </p:nvSpPr>
        <p:spPr bwMode="auto">
          <a:xfrm>
            <a:off x="903288" y="1778000"/>
            <a:ext cx="7369175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 b="1"/>
              <a:t>Communism</a:t>
            </a:r>
            <a:r>
              <a:rPr lang="en-US" altLang="en-US"/>
              <a:t>: Economic system under which all property is communally owned and no social distinctions are made on the basis of people’s ability to produce</a:t>
            </a:r>
          </a:p>
        </p:txBody>
      </p:sp>
      <p:sp>
        <p:nvSpPr>
          <p:cNvPr id="29701" name="TextBox 1"/>
          <p:cNvSpPr txBox="1">
            <a:spLocks noChangeArrowheads="1"/>
          </p:cNvSpPr>
          <p:nvPr/>
        </p:nvSpPr>
        <p:spPr bwMode="auto">
          <a:xfrm>
            <a:off x="1081088" y="4105275"/>
            <a:ext cx="68929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hlinkClick r:id="rId2"/>
              </a:rPr>
              <a:t>http://www.youtube.com/watch?v=Qra0hlO6hZk</a:t>
            </a:r>
            <a:endParaRPr lang="en-US" altLang="en-US" sz="18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22560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Informal Economy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Transfer of money, goods, or services is not reported to the government, i.e., a haircut in exchange for a computer lesson</a:t>
            </a:r>
          </a:p>
        </p:txBody>
      </p:sp>
      <p:sp>
        <p:nvSpPr>
          <p:cNvPr id="733188" name="Rectangle 4"/>
          <p:cNvSpPr>
            <a:spLocks noChangeArrowheads="1"/>
          </p:cNvSpPr>
          <p:nvPr/>
        </p:nvSpPr>
        <p:spPr bwMode="auto">
          <a:xfrm>
            <a:off x="650875" y="3630613"/>
            <a:ext cx="736917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Difficult to measure</a:t>
            </a:r>
          </a:p>
        </p:txBody>
      </p:sp>
      <p:sp>
        <p:nvSpPr>
          <p:cNvPr id="733189" name="Rectangle 5"/>
          <p:cNvSpPr>
            <a:spLocks noChangeArrowheads="1"/>
          </p:cNvSpPr>
          <p:nvPr/>
        </p:nvSpPr>
        <p:spPr bwMode="auto">
          <a:xfrm>
            <a:off x="1006475" y="4416425"/>
            <a:ext cx="7019925" cy="1665288"/>
          </a:xfrm>
          <a:prstGeom prst="rect">
            <a:avLst/>
          </a:prstGeom>
          <a:solidFill>
            <a:srgbClr val="CDEFDE">
              <a:alpha val="39999"/>
            </a:srgbClr>
          </a:solidFill>
          <a:ln w="5715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33190" name="Rectangle 6"/>
          <p:cNvSpPr>
            <a:spLocks noChangeArrowheads="1"/>
          </p:cNvSpPr>
          <p:nvPr/>
        </p:nvSpPr>
        <p:spPr bwMode="auto">
          <a:xfrm>
            <a:off x="668338" y="4552950"/>
            <a:ext cx="74374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8925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en-US" altLang="en-US" sz="2800"/>
              <a:t>In developing nations, informal </a:t>
            </a:r>
            <a:br>
              <a:rPr lang="en-US" altLang="en-US" sz="2800"/>
            </a:br>
            <a:r>
              <a:rPr lang="en-US" altLang="en-US" sz="2800"/>
              <a:t>economy represents significant </a:t>
            </a:r>
            <a:br>
              <a:rPr lang="en-US" altLang="en-US" sz="2800"/>
            </a:br>
            <a:r>
              <a:rPr lang="en-US" altLang="en-US" sz="2800"/>
              <a:t>part of total economic activity</a:t>
            </a:r>
          </a:p>
        </p:txBody>
      </p:sp>
    </p:spTree>
    <p:extLst>
      <p:ext uri="{BB962C8B-B14F-4D97-AF65-F5344CB8AC3E}">
        <p14:creationId xmlns:p14="http://schemas.microsoft.com/office/powerpoint/2010/main" val="418896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3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3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8" grpId="0" build="p" bldLvl="2"/>
      <p:bldP spid="733189" grpId="0" animBg="1"/>
      <p:bldP spid="7331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369888" y="265113"/>
            <a:ext cx="8601075" cy="207645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Table 14-1: Characteristics of the Three Major Economic Systems</a:t>
            </a:r>
          </a:p>
        </p:txBody>
      </p:sp>
      <p:pic>
        <p:nvPicPr>
          <p:cNvPr id="31747" name="Picture 4" descr="sch04268_tb14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330450"/>
            <a:ext cx="6723062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7276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TYPES OF PRODUCTION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Primary – deals with </a:t>
            </a:r>
            <a:r>
              <a:rPr lang="en-US" altLang="en-US" u="sng" smtClean="0"/>
              <a:t>extraction</a:t>
            </a:r>
            <a:r>
              <a:rPr lang="en-US" altLang="en-US" smtClean="0"/>
              <a:t> of natural resources</a:t>
            </a:r>
          </a:p>
          <a:p>
            <a:r>
              <a:rPr lang="en-US" altLang="en-US" smtClean="0"/>
              <a:t>Secondary – deals with the </a:t>
            </a:r>
            <a:r>
              <a:rPr lang="en-US" altLang="en-US" u="sng" smtClean="0"/>
              <a:t>processing</a:t>
            </a:r>
            <a:r>
              <a:rPr lang="en-US" altLang="en-US" smtClean="0"/>
              <a:t> of nature resources</a:t>
            </a:r>
          </a:p>
          <a:p>
            <a:r>
              <a:rPr lang="en-US" altLang="en-US" smtClean="0"/>
              <a:t>Tertiary – deals with information and services.</a:t>
            </a:r>
          </a:p>
        </p:txBody>
      </p:sp>
    </p:spTree>
    <p:extLst>
      <p:ext uri="{BB962C8B-B14F-4D97-AF65-F5344CB8AC3E}">
        <p14:creationId xmlns:p14="http://schemas.microsoft.com/office/powerpoint/2010/main" val="2661750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FUNCTIONS OF THE ECONOMY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Production and distribution of goods and services</a:t>
            </a:r>
          </a:p>
          <a:p>
            <a:r>
              <a:rPr lang="en-US" altLang="en-US" smtClean="0"/>
              <a:t>Distribution of Power</a:t>
            </a:r>
          </a:p>
          <a:p>
            <a:r>
              <a:rPr lang="en-US" altLang="en-US" smtClean="0"/>
              <a:t>Distribution of Political Power (labor unions)</a:t>
            </a:r>
          </a:p>
          <a:p>
            <a:r>
              <a:rPr lang="en-US" altLang="en-US" smtClean="0"/>
              <a:t>Welfare (job, no job, charity)</a:t>
            </a:r>
          </a:p>
          <a:p>
            <a:r>
              <a:rPr lang="en-US" altLang="en-US" smtClean="0"/>
              <a:t>Consumptions</a:t>
            </a:r>
          </a:p>
        </p:txBody>
      </p:sp>
    </p:spTree>
    <p:extLst>
      <p:ext uri="{BB962C8B-B14F-4D97-AF65-F5344CB8AC3E}">
        <p14:creationId xmlns:p14="http://schemas.microsoft.com/office/powerpoint/2010/main" val="770038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CHANGES IN THE </a:t>
            </a:r>
            <a:br>
              <a:rPr lang="en-US" altLang="en-US" smtClean="0"/>
            </a:br>
            <a:r>
              <a:rPr lang="en-US" altLang="en-US" smtClean="0"/>
              <a:t>AMERICAN ECONOMY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Microfinancing</a:t>
            </a:r>
          </a:p>
          <a:p>
            <a:r>
              <a:rPr lang="en-US" altLang="en-US" smtClean="0"/>
              <a:t>Deindustrialization</a:t>
            </a:r>
          </a:p>
          <a:p>
            <a:r>
              <a:rPr lang="en-US" altLang="en-US" smtClean="0"/>
              <a:t>Downsizing</a:t>
            </a:r>
          </a:p>
          <a:p>
            <a:r>
              <a:rPr lang="en-US" altLang="en-US" smtClean="0"/>
              <a:t>Offshoring</a:t>
            </a:r>
          </a:p>
        </p:txBody>
      </p:sp>
    </p:spTree>
    <p:extLst>
      <p:ext uri="{BB962C8B-B14F-4D97-AF65-F5344CB8AC3E}">
        <p14:creationId xmlns:p14="http://schemas.microsoft.com/office/powerpoint/2010/main" val="1196577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Microfinancing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Microfinancing</a:t>
            </a:r>
            <a:r>
              <a:rPr lang="en-US" altLang="en-US"/>
              <a:t>: Lending small sums of money to the poor so they can work their way out of poverty</a:t>
            </a:r>
          </a:p>
        </p:txBody>
      </p:sp>
      <p:sp>
        <p:nvSpPr>
          <p:cNvPr id="765956" name="Rectangle 4"/>
          <p:cNvSpPr>
            <a:spLocks noChangeArrowheads="1"/>
          </p:cNvSpPr>
          <p:nvPr/>
        </p:nvSpPr>
        <p:spPr bwMode="auto">
          <a:xfrm>
            <a:off x="650875" y="3541713"/>
            <a:ext cx="81534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Works well in countries that experienced severe economic devastation</a:t>
            </a: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1006475" y="4670425"/>
            <a:ext cx="7019925" cy="1268413"/>
          </a:xfrm>
          <a:prstGeom prst="rect">
            <a:avLst/>
          </a:prstGeom>
          <a:solidFill>
            <a:srgbClr val="CDEFDE">
              <a:alpha val="39999"/>
            </a:srgbClr>
          </a:solidFill>
          <a:ln w="57150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1146175" y="4806950"/>
            <a:ext cx="6959600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8925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None/>
            </a:pPr>
            <a:r>
              <a:rPr lang="en-US" altLang="en-US" sz="2800"/>
              <a:t>Estimated 90% of recipients of microcredit are women</a:t>
            </a:r>
          </a:p>
        </p:txBody>
      </p:sp>
    </p:spTree>
    <p:extLst>
      <p:ext uri="{BB962C8B-B14F-4D97-AF65-F5344CB8AC3E}">
        <p14:creationId xmlns:p14="http://schemas.microsoft.com/office/powerpoint/2010/main" val="3351905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6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6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6" grpId="0" build="p" bldLvl="2"/>
      <p:bldP spid="765957" grpId="0" animBg="1"/>
      <p:bldP spid="76595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The Changing Face </a:t>
            </a:r>
            <a:br>
              <a:rPr lang="en-US" altLang="en-US" smtClean="0"/>
            </a:br>
            <a:r>
              <a:rPr lang="en-US" altLang="en-US" smtClean="0"/>
              <a:t>of the Workface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Sociologists and labor specialists foresee a workforce increasingly composed of women and racial and ethnic minorities</a:t>
            </a:r>
          </a:p>
        </p:txBody>
      </p:sp>
      <p:sp>
        <p:nvSpPr>
          <p:cNvPr id="766980" name="Rectangle 4"/>
          <p:cNvSpPr>
            <a:spLocks noChangeArrowheads="1"/>
          </p:cNvSpPr>
          <p:nvPr/>
        </p:nvSpPr>
        <p:spPr bwMode="auto">
          <a:xfrm>
            <a:off x="650875" y="3541713"/>
            <a:ext cx="81534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From 1984 to 2014, 54% of new workers expected to be women</a:t>
            </a:r>
          </a:p>
          <a:p>
            <a:pPr lvl="1" eaLnBrk="1" hangingPunct="1"/>
            <a:r>
              <a:rPr lang="en-US" altLang="en-US"/>
              <a:t>Workforce will reflect diversity of population, as ethnic minorities join labor force</a:t>
            </a:r>
          </a:p>
        </p:txBody>
      </p:sp>
    </p:spTree>
    <p:extLst>
      <p:ext uri="{BB962C8B-B14F-4D97-AF65-F5344CB8AC3E}">
        <p14:creationId xmlns:p14="http://schemas.microsoft.com/office/powerpoint/2010/main" val="524614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80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Deindustrialization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b="1"/>
              <a:t>Deindustrialization</a:t>
            </a:r>
            <a:r>
              <a:rPr lang="en-US" altLang="en-US"/>
              <a:t>: Systematic, widespread withdrawal of investment in basic aspects of productivity</a:t>
            </a:r>
          </a:p>
        </p:txBody>
      </p:sp>
      <p:sp>
        <p:nvSpPr>
          <p:cNvPr id="768004" name="Rectangle 4"/>
          <p:cNvSpPr>
            <a:spLocks noChangeArrowheads="1"/>
          </p:cNvSpPr>
          <p:nvPr/>
        </p:nvSpPr>
        <p:spPr bwMode="auto">
          <a:xfrm>
            <a:off x="650875" y="3506788"/>
            <a:ext cx="8153400" cy="274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Targets and location of investment change</a:t>
            </a:r>
          </a:p>
          <a:p>
            <a:pPr lvl="1" eaLnBrk="1" hangingPunct="1"/>
            <a:r>
              <a:rPr lang="en-US" altLang="en-US"/>
              <a:t>Need for labor decreases</a:t>
            </a:r>
          </a:p>
          <a:p>
            <a:pPr lvl="1" eaLnBrk="1" hangingPunct="1"/>
            <a:r>
              <a:rPr lang="en-US" altLang="en-US"/>
              <a:t>Can take the form of corporate restructuring</a:t>
            </a:r>
          </a:p>
          <a:p>
            <a:pPr lvl="1" eaLnBrk="1" hangingPunct="1"/>
            <a:r>
              <a:rPr lang="en-US" altLang="en-US" b="1"/>
              <a:t>Downsizing</a:t>
            </a:r>
            <a:r>
              <a:rPr lang="en-US" altLang="en-US"/>
              <a:t>: Reductions taken in a company’s workforce as part of deindustrialization</a:t>
            </a:r>
          </a:p>
        </p:txBody>
      </p:sp>
    </p:spTree>
    <p:extLst>
      <p:ext uri="{BB962C8B-B14F-4D97-AF65-F5344CB8AC3E}">
        <p14:creationId xmlns:p14="http://schemas.microsoft.com/office/powerpoint/2010/main" val="394087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04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Global Offshoring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The Issue</a:t>
            </a:r>
          </a:p>
        </p:txBody>
      </p:sp>
      <p:sp>
        <p:nvSpPr>
          <p:cNvPr id="769028" name="Rectangle 4"/>
          <p:cNvSpPr>
            <a:spLocks noChangeArrowheads="1"/>
          </p:cNvSpPr>
          <p:nvPr/>
        </p:nvSpPr>
        <p:spPr bwMode="auto">
          <a:xfrm>
            <a:off x="650875" y="2698750"/>
            <a:ext cx="815340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Offshoring is process of transferring types of work to foreign contractors</a:t>
            </a:r>
          </a:p>
          <a:p>
            <a:pPr lvl="1" eaLnBrk="1" hangingPunct="1"/>
            <a:r>
              <a:rPr lang="en-US" altLang="en-US"/>
              <a:t>It is global and effects people all over </a:t>
            </a:r>
            <a:br>
              <a:rPr lang="en-US" altLang="en-US"/>
            </a:br>
            <a:r>
              <a:rPr lang="en-US" altLang="en-US"/>
              <a:t>the world</a:t>
            </a:r>
          </a:p>
        </p:txBody>
      </p:sp>
    </p:spTree>
    <p:extLst>
      <p:ext uri="{BB962C8B-B14F-4D97-AF65-F5344CB8AC3E}">
        <p14:creationId xmlns:p14="http://schemas.microsoft.com/office/powerpoint/2010/main" val="2145083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8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Global Offshoring</a:t>
            </a: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The Setting</a:t>
            </a:r>
          </a:p>
        </p:txBody>
      </p:sp>
      <p:sp>
        <p:nvSpPr>
          <p:cNvPr id="770052" name="Rectangle 4"/>
          <p:cNvSpPr>
            <a:spLocks noChangeArrowheads="1"/>
          </p:cNvSpPr>
          <p:nvPr/>
        </p:nvSpPr>
        <p:spPr bwMode="auto">
          <a:xfrm>
            <a:off x="650875" y="2698750"/>
            <a:ext cx="8153400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Offshoring began when U.S. companies transferred manufacturing jobs to foreign factories where wage rates were much lower</a:t>
            </a:r>
          </a:p>
          <a:p>
            <a:pPr lvl="1" eaLnBrk="1" hangingPunct="1"/>
            <a:r>
              <a:rPr lang="en-US" altLang="en-US"/>
              <a:t>No longer limited to manufacturing</a:t>
            </a:r>
          </a:p>
        </p:txBody>
      </p:sp>
    </p:spTree>
    <p:extLst>
      <p:ext uri="{BB962C8B-B14F-4D97-AF65-F5344CB8AC3E}">
        <p14:creationId xmlns:p14="http://schemas.microsoft.com/office/powerpoint/2010/main" val="186845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0052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Global Offshoring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Sociological Insights</a:t>
            </a:r>
          </a:p>
        </p:txBody>
      </p:sp>
      <p:sp>
        <p:nvSpPr>
          <p:cNvPr id="771076" name="Rectangle 4"/>
          <p:cNvSpPr>
            <a:spLocks noChangeArrowheads="1"/>
          </p:cNvSpPr>
          <p:nvPr/>
        </p:nvSpPr>
        <p:spPr bwMode="auto">
          <a:xfrm>
            <a:off x="650875" y="2698750"/>
            <a:ext cx="7500938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Offshoring tends to improve efficiency of business  operations</a:t>
            </a:r>
          </a:p>
          <a:p>
            <a:pPr lvl="1" eaLnBrk="1" hangingPunct="1"/>
            <a:r>
              <a:rPr lang="en-US" altLang="en-US"/>
              <a:t>Conflict theorists charge that offshoring furthers global inequality</a:t>
            </a:r>
          </a:p>
          <a:p>
            <a:pPr lvl="1" eaLnBrk="1" hangingPunct="1"/>
            <a:r>
              <a:rPr lang="en-US" altLang="en-US"/>
              <a:t>Long-term impact of offshoring on India and developing countries hard to predict</a:t>
            </a:r>
          </a:p>
        </p:txBody>
      </p:sp>
    </p:spTree>
    <p:extLst>
      <p:ext uri="{BB962C8B-B14F-4D97-AF65-F5344CB8AC3E}">
        <p14:creationId xmlns:p14="http://schemas.microsoft.com/office/powerpoint/2010/main" val="237244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076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Global Offshoring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/>
              <a:t>Policy Initiatives</a:t>
            </a:r>
          </a:p>
        </p:txBody>
      </p:sp>
      <p:sp>
        <p:nvSpPr>
          <p:cNvPr id="772100" name="Rectangle 4"/>
          <p:cNvSpPr>
            <a:spLocks noChangeArrowheads="1"/>
          </p:cNvSpPr>
          <p:nvPr/>
        </p:nvSpPr>
        <p:spPr bwMode="auto">
          <a:xfrm>
            <a:off x="650875" y="2698750"/>
            <a:ext cx="7165975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1D593B"/>
              </a:buClr>
              <a:buSzPct val="50000"/>
              <a:buFont typeface="Times New Roman" panose="02020603050405020304" pitchFamily="18" charset="0"/>
              <a:buChar char="█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77863" indent="-3349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/>
            <a:r>
              <a:rPr lang="en-US" altLang="en-US"/>
              <a:t>Offshoring may not lead to large-scale unemployment, but will likely produce shift in Western labor markets</a:t>
            </a:r>
          </a:p>
          <a:p>
            <a:pPr lvl="1" eaLnBrk="1" hangingPunct="1"/>
            <a:r>
              <a:rPr lang="en-US" altLang="en-US"/>
              <a:t>Most policy makers see offshoring </a:t>
            </a:r>
            <a:br>
              <a:rPr lang="en-US" altLang="en-US"/>
            </a:br>
            <a:r>
              <a:rPr lang="en-US" altLang="en-US"/>
              <a:t>as part of the “natural” process </a:t>
            </a:r>
            <a:br>
              <a:rPr lang="en-US" altLang="en-US"/>
            </a:br>
            <a:r>
              <a:rPr lang="en-US" altLang="en-US"/>
              <a:t>of globalization</a:t>
            </a:r>
          </a:p>
        </p:txBody>
      </p:sp>
    </p:spTree>
    <p:extLst>
      <p:ext uri="{BB962C8B-B14F-4D97-AF65-F5344CB8AC3E}">
        <p14:creationId xmlns:p14="http://schemas.microsoft.com/office/powerpoint/2010/main" val="2644568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2100" grpId="0" build="p" bldLvl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THEORECTICAL PERSPECTIVE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Fuctionalist Theory – Adam Smith</a:t>
            </a:r>
          </a:p>
          <a:p>
            <a:r>
              <a:rPr lang="en-US" altLang="en-US" smtClean="0"/>
              <a:t>Conflict Theory – John Keynes</a:t>
            </a:r>
          </a:p>
          <a:p>
            <a:r>
              <a:rPr lang="en-US" altLang="en-US" smtClean="0"/>
              <a:t>Symbolic Theory – Buying Behavior</a:t>
            </a:r>
          </a:p>
        </p:txBody>
      </p:sp>
    </p:spTree>
    <p:extLst>
      <p:ext uri="{BB962C8B-B14F-4D97-AF65-F5344CB8AC3E}">
        <p14:creationId xmlns:p14="http://schemas.microsoft.com/office/powerpoint/2010/main" val="180807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392</TotalTime>
  <Words>1043</Words>
  <Application>Microsoft Office PowerPoint</Application>
  <PresentationFormat>On-screen Show (4:3)</PresentationFormat>
  <Paragraphs>171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Arabic Typesetting</vt:lpstr>
      <vt:lpstr>Arial</vt:lpstr>
      <vt:lpstr>Baskerville Old Face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MODULE 11</vt:lpstr>
      <vt:lpstr>OBJECTIVEsS</vt:lpstr>
      <vt:lpstr>SUMMARY OF THE GOVERNMENT</vt:lpstr>
      <vt:lpstr>Government</vt:lpstr>
      <vt:lpstr>Power</vt:lpstr>
      <vt:lpstr>Power Structure</vt:lpstr>
      <vt:lpstr>Power Structure</vt:lpstr>
      <vt:lpstr>Types of Authority</vt:lpstr>
      <vt:lpstr>Types of Authority</vt:lpstr>
      <vt:lpstr>Types of Authority</vt:lpstr>
      <vt:lpstr>Types of Authority</vt:lpstr>
      <vt:lpstr>TYPES OF GOVERMENT</vt:lpstr>
      <vt:lpstr>Types of Government Authoritarian</vt:lpstr>
      <vt:lpstr>Types of Government</vt:lpstr>
      <vt:lpstr>Types of Government Democracy</vt:lpstr>
      <vt:lpstr>Voter participation </vt:lpstr>
      <vt:lpstr>FUNCTIONS OF THE GOV’T</vt:lpstr>
      <vt:lpstr>Terrorism</vt:lpstr>
      <vt:lpstr>War and Peace</vt:lpstr>
      <vt:lpstr>THEORECTICAL PERSPECTIVES</vt:lpstr>
      <vt:lpstr>The Economy</vt:lpstr>
      <vt:lpstr>Economic Systems</vt:lpstr>
      <vt:lpstr>Capitalism</vt:lpstr>
      <vt:lpstr>Socialism</vt:lpstr>
      <vt:lpstr>COMMUNISM</vt:lpstr>
      <vt:lpstr>Informal Economy</vt:lpstr>
      <vt:lpstr>Table 14-1: Characteristics of the Three Major Economic Systems</vt:lpstr>
      <vt:lpstr>TYPES OF PRODUCTION</vt:lpstr>
      <vt:lpstr>FUNCTIONS OF THE ECONOMY</vt:lpstr>
      <vt:lpstr>CHANGES IN THE  AMERICAN ECONOMY</vt:lpstr>
      <vt:lpstr>Microfinancing</vt:lpstr>
      <vt:lpstr>The Changing Face  of the Workface</vt:lpstr>
      <vt:lpstr>Deindustrialization</vt:lpstr>
      <vt:lpstr>Global Offshoring</vt:lpstr>
      <vt:lpstr>Global Offshoring</vt:lpstr>
      <vt:lpstr>Global Offshoring</vt:lpstr>
      <vt:lpstr>Global Offshoring</vt:lpstr>
      <vt:lpstr>THEORECTICAL PERSPECTIVE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tante</dc:creator>
  <cp:lastModifiedBy>Conerly, Tonja</cp:lastModifiedBy>
  <cp:revision>52</cp:revision>
  <dcterms:created xsi:type="dcterms:W3CDTF">2017-01-20T15:53:35Z</dcterms:created>
  <dcterms:modified xsi:type="dcterms:W3CDTF">2017-04-24T16:58:22Z</dcterms:modified>
</cp:coreProperties>
</file>