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3"/>
  </p:notesMasterIdLst>
  <p:sldIdLst>
    <p:sldId id="256" r:id="rId2"/>
    <p:sldId id="257" r:id="rId3"/>
    <p:sldId id="280" r:id="rId4"/>
    <p:sldId id="298" r:id="rId5"/>
    <p:sldId id="281" r:id="rId6"/>
    <p:sldId id="282" r:id="rId7"/>
    <p:sldId id="283" r:id="rId8"/>
    <p:sldId id="286" r:id="rId9"/>
    <p:sldId id="297" r:id="rId10"/>
    <p:sldId id="299" r:id="rId11"/>
    <p:sldId id="300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3B24A9BF-7230-4AB9-8936-96747E5DDC29}">
          <p14:sldIdLst>
            <p14:sldId id="256"/>
            <p14:sldId id="257"/>
            <p14:sldId id="280"/>
            <p14:sldId id="298"/>
            <p14:sldId id="281"/>
            <p14:sldId id="282"/>
            <p14:sldId id="283"/>
            <p14:sldId id="286"/>
            <p14:sldId id="297"/>
            <p14:sldId id="299"/>
            <p14:sldId id="30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1" autoAdjust="0"/>
    <p:restoredTop sz="94660"/>
  </p:normalViewPr>
  <p:slideViewPr>
    <p:cSldViewPr>
      <p:cViewPr varScale="1">
        <p:scale>
          <a:sx n="103" d="100"/>
          <a:sy n="103" d="100"/>
        </p:scale>
        <p:origin x="1158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19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0E80C5-F3EC-456D-BA07-B12370F81670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EAE404-DCFE-42E3-8180-8D42E32480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9091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ED2D29F-70B3-411E-8A25-6B47415639E0}" type="slidenum">
              <a:rPr lang="en-US" altLang="en-US"/>
              <a:pPr eaLnBrk="1" hangingPunct="1">
                <a:spcBef>
                  <a:spcPct val="0"/>
                </a:spcBef>
              </a:pPr>
              <a:t>8</a:t>
            </a:fld>
            <a:endParaRPr lang="en-US" altLang="en-US"/>
          </a:p>
        </p:txBody>
      </p:sp>
      <p:sp>
        <p:nvSpPr>
          <p:cNvPr id="4505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i="1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59266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2A14B-26EB-4D64-AFC8-B785A11ACE4C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C194E-06D6-4F0E-BDF3-41DF4C4EC2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2A14B-26EB-4D64-AFC8-B785A11ACE4C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C194E-06D6-4F0E-BDF3-41DF4C4EC2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2A14B-26EB-4D64-AFC8-B785A11ACE4C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C194E-06D6-4F0E-BDF3-41DF4C4EC2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2A14B-26EB-4D64-AFC8-B785A11ACE4C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C194E-06D6-4F0E-BDF3-41DF4C4EC2A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2A14B-26EB-4D64-AFC8-B785A11ACE4C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C194E-06D6-4F0E-BDF3-41DF4C4EC2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2A14B-26EB-4D64-AFC8-B785A11ACE4C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C194E-06D6-4F0E-BDF3-41DF4C4EC2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2A14B-26EB-4D64-AFC8-B785A11ACE4C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C194E-06D6-4F0E-BDF3-41DF4C4EC2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2A14B-26EB-4D64-AFC8-B785A11ACE4C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62C194E-06D6-4F0E-BDF3-41DF4C4EC2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2A14B-26EB-4D64-AFC8-B785A11ACE4C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C194E-06D6-4F0E-BDF3-41DF4C4EC2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2A14B-26EB-4D64-AFC8-B785A11ACE4C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C194E-06D6-4F0E-BDF3-41DF4C4EC2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2A14B-26EB-4D64-AFC8-B785A11ACE4C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C194E-06D6-4F0E-BDF3-41DF4C4EC2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0982A14B-26EB-4D64-AFC8-B785A11ACE4C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962C194E-06D6-4F0E-BDF3-41DF4C4EC2A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TtOtV-gE3YQ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rMqNL7sIhGs&amp;feature=related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19200" y="5334000"/>
            <a:ext cx="6629400" cy="566738"/>
          </a:xfrm>
        </p:spPr>
        <p:txBody>
          <a:bodyPr>
            <a:noAutofit/>
          </a:bodyPr>
          <a:lstStyle/>
          <a:p>
            <a:pPr algn="ctr"/>
            <a:r>
              <a:rPr lang="en-US" sz="3600" dirty="0" smtClean="0">
                <a:latin typeface="Baskerville Old Face" panose="02020602080505020303" pitchFamily="18" charset="0"/>
                <a:cs typeface="Arabic Typesetting" panose="03020402040406030203" pitchFamily="66" charset="-78"/>
              </a:rPr>
              <a:t>MODULE </a:t>
            </a:r>
            <a:r>
              <a:rPr lang="en-US" sz="3600" dirty="0" smtClean="0">
                <a:latin typeface="Baskerville Old Face" panose="02020602080505020303" pitchFamily="18" charset="0"/>
                <a:cs typeface="Arabic Typesetting" panose="03020402040406030203" pitchFamily="66" charset="-78"/>
              </a:rPr>
              <a:t>12</a:t>
            </a:r>
            <a:endParaRPr lang="en-US" sz="3600" dirty="0">
              <a:latin typeface="Baskerville Old Face" panose="02020602080505020303" pitchFamily="18" charset="0"/>
              <a:cs typeface="Arabic Typesetting" panose="03020402040406030203" pitchFamily="66" charset="-78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1354105" y="5900738"/>
            <a:ext cx="6553200" cy="804862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latin typeface="Baskerville Old Face" panose="02020602080505020303" pitchFamily="18" charset="0"/>
              </a:rPr>
              <a:t>ECONOMY</a:t>
            </a:r>
            <a:endParaRPr lang="en-US" sz="3600" b="1" dirty="0">
              <a:latin typeface="Baskerville Old Face" panose="02020602080505020303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9857" y="228599"/>
            <a:ext cx="6101695" cy="4800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757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505200" y="23446"/>
            <a:ext cx="5181598" cy="793750"/>
          </a:xfrm>
        </p:spPr>
        <p:txBody>
          <a:bodyPr>
            <a:noAutofit/>
          </a:bodyPr>
          <a:lstStyle/>
          <a:p>
            <a:pPr algn="ctr"/>
            <a:r>
              <a:rPr lang="en-US" sz="3600" dirty="0" err="1" smtClean="0">
                <a:latin typeface="Baskerville Old Face" panose="02020602080505020303" pitchFamily="18" charset="0"/>
              </a:rPr>
              <a:t>OBJECTIVEsS</a:t>
            </a:r>
            <a:endParaRPr lang="en-US" sz="3600" dirty="0">
              <a:latin typeface="Baskerville Old Face" panose="02020602080505020303" pitchFamily="18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505200" y="319087"/>
            <a:ext cx="5333999" cy="5853113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</a:pPr>
            <a:endParaRPr lang="en-US" dirty="0"/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Define Economy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Different types of economic systems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Industrial Society</a:t>
            </a:r>
            <a:endParaRPr lang="en-US" dirty="0"/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Theoretical Perspectives</a:t>
            </a:r>
          </a:p>
        </p:txBody>
      </p:sp>
      <p:pic>
        <p:nvPicPr>
          <p:cNvPr id="1028" name="Picture 4" descr="#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30270"/>
            <a:ext cx="3962400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2099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369888" y="322263"/>
            <a:ext cx="8601075" cy="1668462"/>
          </a:xfrm>
        </p:spPr>
        <p:txBody>
          <a:bodyPr/>
          <a:lstStyle/>
          <a:p>
            <a:pPr algn="ctr" eaLnBrk="1" hangingPunct="1"/>
            <a:r>
              <a:rPr lang="en-US" altLang="en-US" sz="4800" dirty="0" smtClean="0"/>
              <a:t>The Economy</a:t>
            </a:r>
          </a:p>
        </p:txBody>
      </p:sp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628650" y="1933575"/>
            <a:ext cx="8012113" cy="388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 eaLnBrk="0" hangingPunct="0">
              <a:spcBef>
                <a:spcPct val="20000"/>
              </a:spcBef>
              <a:buClr>
                <a:srgbClr val="1D593B"/>
              </a:buClr>
              <a:buSzPct val="50000"/>
              <a:buFont typeface="Times New Roman" panose="02020603050405020304" pitchFamily="18" charset="0"/>
              <a:buChar char="█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29092" name="Rectangle 4"/>
          <p:cNvSpPr>
            <a:spLocks noChangeArrowheads="1"/>
          </p:cNvSpPr>
          <p:nvPr/>
        </p:nvSpPr>
        <p:spPr bwMode="auto">
          <a:xfrm>
            <a:off x="708025" y="2408238"/>
            <a:ext cx="7369175" cy="206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 eaLnBrk="0" hangingPunct="0">
              <a:spcBef>
                <a:spcPct val="20000"/>
              </a:spcBef>
              <a:buClr>
                <a:srgbClr val="1D593B"/>
              </a:buClr>
              <a:buSzPct val="50000"/>
              <a:buFont typeface="Times New Roman" panose="02020603050405020304" pitchFamily="18" charset="0"/>
              <a:buChar char="█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en-US" altLang="en-US" b="1" dirty="0"/>
              <a:t>Economic system</a:t>
            </a:r>
            <a:r>
              <a:rPr lang="en-US" altLang="en-US" dirty="0"/>
              <a:t>: Social institution through which goods and services are production, distribution, and consumption</a:t>
            </a:r>
          </a:p>
        </p:txBody>
      </p:sp>
    </p:spTree>
    <p:extLst>
      <p:ext uri="{BB962C8B-B14F-4D97-AF65-F5344CB8AC3E}">
        <p14:creationId xmlns:p14="http://schemas.microsoft.com/office/powerpoint/2010/main" val="28248230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9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909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Economic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200" dirty="0" smtClean="0"/>
              <a:t>Agricultural Revolution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 smtClean="0"/>
              <a:t>Industrial </a:t>
            </a:r>
            <a:r>
              <a:rPr lang="en-US" sz="3200" dirty="0" err="1" smtClean="0"/>
              <a:t>Revoluation</a:t>
            </a:r>
            <a:endParaRPr lang="en-US" sz="32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 smtClean="0"/>
              <a:t>Post-Industrial Society and the Information Age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5316074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369888" y="322263"/>
            <a:ext cx="8601075" cy="973137"/>
          </a:xfrm>
        </p:spPr>
        <p:txBody>
          <a:bodyPr/>
          <a:lstStyle/>
          <a:p>
            <a:pPr algn="ctr" eaLnBrk="1" hangingPunct="1"/>
            <a:r>
              <a:rPr lang="en-US" altLang="en-US" sz="4000" dirty="0" smtClean="0"/>
              <a:t>Economic </a:t>
            </a:r>
            <a:r>
              <a:rPr lang="en-US" altLang="en-US" sz="4000" dirty="0" smtClean="0"/>
              <a:t>Systems –</a:t>
            </a:r>
            <a:br>
              <a:rPr lang="en-US" altLang="en-US" sz="4000" dirty="0" smtClean="0"/>
            </a:br>
            <a:r>
              <a:rPr lang="en-US" altLang="en-US" sz="4000" dirty="0" smtClean="0"/>
              <a:t>industrial society</a:t>
            </a:r>
            <a:endParaRPr lang="en-US" altLang="en-US" sz="4000" dirty="0" smtClean="0"/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628650" y="1933575"/>
            <a:ext cx="8012113" cy="388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 eaLnBrk="0" hangingPunct="0">
              <a:spcBef>
                <a:spcPct val="20000"/>
              </a:spcBef>
              <a:buClr>
                <a:srgbClr val="1D593B"/>
              </a:buClr>
              <a:buSzPct val="50000"/>
              <a:buFont typeface="Times New Roman" panose="02020603050405020304" pitchFamily="18" charset="0"/>
              <a:buChar char="█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indent="0" eaLnBrk="1" hangingPunct="1">
              <a:buNone/>
            </a:pPr>
            <a:r>
              <a:rPr lang="en-US" altLang="en-US" dirty="0" smtClean="0"/>
              <a:t>Society </a:t>
            </a:r>
            <a:r>
              <a:rPr lang="en-US" altLang="en-US" dirty="0"/>
              <a:t>that depends </a:t>
            </a:r>
            <a:br>
              <a:rPr lang="en-US" altLang="en-US" dirty="0"/>
            </a:br>
            <a:r>
              <a:rPr lang="en-US" altLang="en-US" dirty="0"/>
              <a:t>on mechanization to </a:t>
            </a:r>
            <a:br>
              <a:rPr lang="en-US" altLang="en-US" dirty="0"/>
            </a:br>
            <a:r>
              <a:rPr lang="en-US" altLang="en-US" dirty="0"/>
              <a:t>produce its goods </a:t>
            </a:r>
            <a:br>
              <a:rPr lang="en-US" altLang="en-US" dirty="0"/>
            </a:br>
            <a:r>
              <a:rPr lang="en-US" altLang="en-US" dirty="0"/>
              <a:t>and services</a:t>
            </a:r>
          </a:p>
        </p:txBody>
      </p:sp>
      <p:sp>
        <p:nvSpPr>
          <p:cNvPr id="730116" name="Rectangle 4"/>
          <p:cNvSpPr>
            <a:spLocks noChangeArrowheads="1"/>
          </p:cNvSpPr>
          <p:nvPr/>
        </p:nvSpPr>
        <p:spPr bwMode="auto">
          <a:xfrm>
            <a:off x="650875" y="4354513"/>
            <a:ext cx="7369175" cy="177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lr>
                <a:srgbClr val="1D593B"/>
              </a:buClr>
              <a:buSzPct val="50000"/>
              <a:buFont typeface="Times New Roman" panose="02020603050405020304" pitchFamily="18" charset="0"/>
              <a:buChar char="█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77863" indent="-334963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lvl="1" eaLnBrk="1" hangingPunct="1"/>
            <a:r>
              <a:rPr lang="en-US" altLang="en-US"/>
              <a:t>Capitalism</a:t>
            </a:r>
          </a:p>
          <a:p>
            <a:pPr lvl="1" eaLnBrk="1" hangingPunct="1"/>
            <a:r>
              <a:rPr lang="en-US" altLang="en-US"/>
              <a:t>Socialism</a:t>
            </a:r>
          </a:p>
          <a:p>
            <a:pPr lvl="1" eaLnBrk="1" hangingPunct="1"/>
            <a:r>
              <a:rPr lang="en-US" altLang="en-US"/>
              <a:t>Communism</a:t>
            </a:r>
          </a:p>
          <a:p>
            <a:pPr lvl="1" eaLnBrk="1" hangingPunct="1"/>
            <a:r>
              <a:rPr lang="en-US" altLang="en-US"/>
              <a:t>The Informal Economy</a:t>
            </a:r>
          </a:p>
        </p:txBody>
      </p:sp>
      <p:pic>
        <p:nvPicPr>
          <p:cNvPr id="730120" name="Picture 8" descr="gov007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03"/>
          <a:stretch>
            <a:fillRect/>
          </a:stretch>
        </p:blipFill>
        <p:spPr bwMode="auto">
          <a:xfrm>
            <a:off x="5314950" y="2176463"/>
            <a:ext cx="3289300" cy="3232150"/>
          </a:xfrm>
          <a:prstGeom prst="rect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62118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0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30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0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01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01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01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0116" grpId="0" build="p" bldLvl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369888" y="322263"/>
            <a:ext cx="8601075" cy="1668462"/>
          </a:xfrm>
        </p:spPr>
        <p:txBody>
          <a:bodyPr/>
          <a:lstStyle/>
          <a:p>
            <a:pPr eaLnBrk="1" hangingPunct="1"/>
            <a:r>
              <a:rPr lang="en-US" altLang="en-US" smtClean="0"/>
              <a:t>Capitalism</a:t>
            </a:r>
          </a:p>
        </p:txBody>
      </p:sp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628650" y="1431925"/>
            <a:ext cx="8012113" cy="388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 eaLnBrk="0" hangingPunct="0">
              <a:spcBef>
                <a:spcPct val="20000"/>
              </a:spcBef>
              <a:buClr>
                <a:srgbClr val="1D593B"/>
              </a:buClr>
              <a:buSzPct val="50000"/>
              <a:buFont typeface="Times New Roman" panose="02020603050405020304" pitchFamily="18" charset="0"/>
              <a:buChar char="█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en-US" altLang="en-US" b="1"/>
              <a:t>Capitalism</a:t>
            </a:r>
            <a:r>
              <a:rPr lang="en-US" altLang="en-US"/>
              <a:t>: Economic system in which means of production are held largely</a:t>
            </a:r>
            <a:br>
              <a:rPr lang="en-US" altLang="en-US"/>
            </a:br>
            <a:r>
              <a:rPr lang="en-US" altLang="en-US"/>
              <a:t>in private hands</a:t>
            </a:r>
          </a:p>
        </p:txBody>
      </p:sp>
      <p:sp>
        <p:nvSpPr>
          <p:cNvPr id="731140" name="Rectangle 4"/>
          <p:cNvSpPr>
            <a:spLocks noChangeArrowheads="1"/>
          </p:cNvSpPr>
          <p:nvPr/>
        </p:nvSpPr>
        <p:spPr bwMode="auto">
          <a:xfrm>
            <a:off x="693738" y="3027363"/>
            <a:ext cx="7369175" cy="2757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lr>
                <a:srgbClr val="1D593B"/>
              </a:buClr>
              <a:buSzPct val="50000"/>
              <a:buFont typeface="Times New Roman" panose="02020603050405020304" pitchFamily="18" charset="0"/>
              <a:buChar char="█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77863" indent="-334963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lvl="1" eaLnBrk="1" hangingPunct="1"/>
            <a:r>
              <a:rPr lang="en-US" altLang="en-US"/>
              <a:t>Main incentive for economic activity is accumulation of profits</a:t>
            </a:r>
          </a:p>
          <a:p>
            <a:pPr lvl="1" eaLnBrk="1" hangingPunct="1"/>
            <a:r>
              <a:rPr lang="en-US" altLang="en-US" b="1"/>
              <a:t>Laissez-faire</a:t>
            </a:r>
            <a:r>
              <a:rPr lang="en-US" altLang="en-US"/>
              <a:t>: Businesses compete with minimal government intervention</a:t>
            </a:r>
          </a:p>
          <a:p>
            <a:pPr lvl="1" eaLnBrk="1" hangingPunct="1"/>
            <a:r>
              <a:rPr lang="en-US" altLang="en-US" b="1"/>
              <a:t>Monopoly</a:t>
            </a:r>
            <a:r>
              <a:rPr lang="en-US" altLang="en-US"/>
              <a:t>: Exists when a single firm controls the market</a:t>
            </a:r>
          </a:p>
        </p:txBody>
      </p:sp>
      <p:sp>
        <p:nvSpPr>
          <p:cNvPr id="27653" name="TextBox 1"/>
          <p:cNvSpPr txBox="1">
            <a:spLocks noChangeArrowheads="1"/>
          </p:cNvSpPr>
          <p:nvPr/>
        </p:nvSpPr>
        <p:spPr bwMode="auto">
          <a:xfrm>
            <a:off x="1133475" y="6084888"/>
            <a:ext cx="53022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1D593B"/>
              </a:buClr>
              <a:buSzPct val="50000"/>
              <a:buFont typeface="Times New Roman" panose="02020603050405020304" pitchFamily="18" charset="0"/>
              <a:buChar char="█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hlinkClick r:id="rId2"/>
              </a:rPr>
              <a:t>http://www.youtube.com/watch?v=TtOtV-gE3YQ</a:t>
            </a:r>
            <a:endParaRPr lang="en-US" altLang="en-US" sz="180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</p:spTree>
    <p:extLst>
      <p:ext uri="{BB962C8B-B14F-4D97-AF65-F5344CB8AC3E}">
        <p14:creationId xmlns:p14="http://schemas.microsoft.com/office/powerpoint/2010/main" val="41603305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1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1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369888" y="322263"/>
            <a:ext cx="8601075" cy="1668462"/>
          </a:xfrm>
        </p:spPr>
        <p:txBody>
          <a:bodyPr/>
          <a:lstStyle/>
          <a:p>
            <a:pPr eaLnBrk="1" hangingPunct="1"/>
            <a:r>
              <a:rPr lang="en-US" altLang="en-US" smtClean="0"/>
              <a:t>Socialism</a:t>
            </a:r>
          </a:p>
        </p:txBody>
      </p:sp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628650" y="1933575"/>
            <a:ext cx="8012113" cy="388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 eaLnBrk="0" hangingPunct="0">
              <a:spcBef>
                <a:spcPct val="20000"/>
              </a:spcBef>
              <a:buClr>
                <a:srgbClr val="1D593B"/>
              </a:buClr>
              <a:buSzPct val="50000"/>
              <a:buFont typeface="Times New Roman" panose="02020603050405020304" pitchFamily="18" charset="0"/>
              <a:buChar char="█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en-US" altLang="en-US" b="1"/>
              <a:t>Socialism</a:t>
            </a:r>
            <a:r>
              <a:rPr lang="en-US" altLang="en-US"/>
              <a:t>: Means of production and distribution owned collectively rather </a:t>
            </a:r>
            <a:br>
              <a:rPr lang="en-US" altLang="en-US"/>
            </a:br>
            <a:r>
              <a:rPr lang="en-US" altLang="en-US"/>
              <a:t>than privately owned</a:t>
            </a:r>
          </a:p>
        </p:txBody>
      </p:sp>
      <p:sp>
        <p:nvSpPr>
          <p:cNvPr id="732164" name="Rectangle 4"/>
          <p:cNvSpPr>
            <a:spLocks noChangeArrowheads="1"/>
          </p:cNvSpPr>
          <p:nvPr/>
        </p:nvSpPr>
        <p:spPr bwMode="auto">
          <a:xfrm>
            <a:off x="650875" y="3486150"/>
            <a:ext cx="7369175" cy="3084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lr>
                <a:srgbClr val="1D593B"/>
              </a:buClr>
              <a:buSzPct val="50000"/>
              <a:buFont typeface="Times New Roman" panose="02020603050405020304" pitchFamily="18" charset="0"/>
              <a:buChar char="█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77863" indent="-334963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lvl="1" eaLnBrk="1" hangingPunct="1"/>
            <a:endParaRPr lang="en-US" altLang="en-US"/>
          </a:p>
        </p:txBody>
      </p:sp>
      <p:sp>
        <p:nvSpPr>
          <p:cNvPr id="28677" name="TextBox 1"/>
          <p:cNvSpPr txBox="1">
            <a:spLocks noChangeArrowheads="1"/>
          </p:cNvSpPr>
          <p:nvPr/>
        </p:nvSpPr>
        <p:spPr bwMode="auto">
          <a:xfrm>
            <a:off x="852488" y="3965575"/>
            <a:ext cx="742156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1D593B"/>
              </a:buClr>
              <a:buSzPct val="50000"/>
              <a:buFont typeface="Times New Roman" panose="02020603050405020304" pitchFamily="18" charset="0"/>
              <a:buChar char="█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hlinkClick r:id="rId2"/>
              </a:rPr>
              <a:t>http://www.youtube.com/watch?v=rMqNL7sIhGs&amp;feature=related</a:t>
            </a:r>
            <a:endParaRPr lang="en-US" altLang="en-US" sz="180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</p:spTree>
    <p:extLst>
      <p:ext uri="{BB962C8B-B14F-4D97-AF65-F5344CB8AC3E}">
        <p14:creationId xmlns:p14="http://schemas.microsoft.com/office/powerpoint/2010/main" val="22292854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2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216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3"/>
          <p:cNvSpPr>
            <a:spLocks noGrp="1" noChangeArrowheads="1"/>
          </p:cNvSpPr>
          <p:nvPr>
            <p:ph type="title"/>
          </p:nvPr>
        </p:nvSpPr>
        <p:spPr>
          <a:xfrm>
            <a:off x="369888" y="265113"/>
            <a:ext cx="8601075" cy="2076450"/>
          </a:xfrm>
        </p:spPr>
        <p:txBody>
          <a:bodyPr/>
          <a:lstStyle/>
          <a:p>
            <a:pPr eaLnBrk="1" hangingPunct="1"/>
            <a:r>
              <a:rPr lang="en-US" altLang="en-US" sz="3600" smtClean="0"/>
              <a:t>Table 14-1: Characteristics of the Three Major Economic Systems</a:t>
            </a:r>
          </a:p>
        </p:txBody>
      </p:sp>
      <p:pic>
        <p:nvPicPr>
          <p:cNvPr id="31747" name="Picture 4" descr="sch04268_tb14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7963" y="2330450"/>
            <a:ext cx="6723062" cy="300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72766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sz="3200" dirty="0" smtClean="0"/>
              <a:t>THEORECTICAL PERSPECTIVE</a:t>
            </a:r>
          </a:p>
        </p:txBody>
      </p:sp>
      <p:sp>
        <p:nvSpPr>
          <p:cNvPr id="43011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sz="2800" dirty="0" smtClean="0"/>
              <a:t>Functionalist Theory – designed for maximum efficiency.  Davis-Moore Theory</a:t>
            </a:r>
            <a:endParaRPr lang="en-US" altLang="en-US" sz="2800" dirty="0" smtClean="0"/>
          </a:p>
          <a:p>
            <a:r>
              <a:rPr lang="en-US" altLang="en-US" sz="2800" dirty="0" smtClean="0"/>
              <a:t>Conflict Theory </a:t>
            </a:r>
            <a:r>
              <a:rPr lang="en-US" altLang="en-US" sz="2800" dirty="0" smtClean="0"/>
              <a:t>– The economy is not a source of stability society.  </a:t>
            </a:r>
            <a:r>
              <a:rPr lang="en-US" altLang="en-US" sz="2400" dirty="0" smtClean="0"/>
              <a:t>Bourgeoisie vs </a:t>
            </a:r>
            <a:r>
              <a:rPr lang="en-US" altLang="en-US" sz="2400" dirty="0" err="1" smtClean="0"/>
              <a:t>Proleteriat</a:t>
            </a:r>
            <a:endParaRPr lang="en-US" altLang="en-US" sz="2400" dirty="0" smtClean="0"/>
          </a:p>
          <a:p>
            <a:pPr>
              <a:buFont typeface="Arial" panose="020B0604020202020204" pitchFamily="34" charset="0"/>
              <a:buChar char="•"/>
            </a:pPr>
            <a:endParaRPr lang="en-US" altLang="en-US" sz="800" dirty="0" smtClean="0"/>
          </a:p>
          <a:p>
            <a:r>
              <a:rPr lang="en-US" altLang="en-US" sz="2800" dirty="0" smtClean="0"/>
              <a:t>Symbolic </a:t>
            </a:r>
            <a:r>
              <a:rPr lang="en-US" altLang="en-US" sz="2800" dirty="0" smtClean="0"/>
              <a:t>Theory </a:t>
            </a:r>
            <a:r>
              <a:rPr lang="en-US" altLang="en-US" sz="2800" dirty="0" smtClean="0"/>
              <a:t>– Day to day interaction; economy is based on career inheritance.</a:t>
            </a:r>
            <a:endParaRPr lang="en-US" alt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1808076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GLOBALIZATION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Refers to the process of integrating governments, cultures, and financial markets through international trade into a single world market.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590779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GLOBALIZATION TERMINOLOGY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NAFTA  - p. 459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WSF – p. 460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WEF – p. 460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GDP – p. </a:t>
            </a:r>
            <a:r>
              <a:rPr lang="en-US" sz="2800" smtClean="0"/>
              <a:t>460-461</a:t>
            </a:r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230422909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418</TotalTime>
  <Words>214</Words>
  <Application>Microsoft Office PowerPoint</Application>
  <PresentationFormat>On-screen Show (4:3)</PresentationFormat>
  <Paragraphs>43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1" baseType="lpstr">
      <vt:lpstr>Arabic Typesetting</vt:lpstr>
      <vt:lpstr>Arial</vt:lpstr>
      <vt:lpstr>Baskerville Old Face</vt:lpstr>
      <vt:lpstr>Calibri</vt:lpstr>
      <vt:lpstr>Franklin Gothic Book</vt:lpstr>
      <vt:lpstr>Franklin Gothic Medium</vt:lpstr>
      <vt:lpstr>Times New Roman</vt:lpstr>
      <vt:lpstr>Tunga</vt:lpstr>
      <vt:lpstr>Wingdings</vt:lpstr>
      <vt:lpstr>Angles</vt:lpstr>
      <vt:lpstr>MODULE 12</vt:lpstr>
      <vt:lpstr>OBJECTIVEsS</vt:lpstr>
      <vt:lpstr>The Economy</vt:lpstr>
      <vt:lpstr>Economic systems</vt:lpstr>
      <vt:lpstr>Economic Systems – industrial society</vt:lpstr>
      <vt:lpstr>Capitalism</vt:lpstr>
      <vt:lpstr>Socialism</vt:lpstr>
      <vt:lpstr>Table 14-1: Characteristics of the Three Major Economic Systems</vt:lpstr>
      <vt:lpstr>THEORECTICAL PERSPECTIVE</vt:lpstr>
      <vt:lpstr>GLOBALIZATION</vt:lpstr>
      <vt:lpstr>GLOBALIZATION TERMINOLOGY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</dc:title>
  <dc:creator>tante</dc:creator>
  <cp:lastModifiedBy>Conerly, Tonja</cp:lastModifiedBy>
  <cp:revision>59</cp:revision>
  <dcterms:created xsi:type="dcterms:W3CDTF">2017-01-20T15:53:35Z</dcterms:created>
  <dcterms:modified xsi:type="dcterms:W3CDTF">2017-04-24T17:24:00Z</dcterms:modified>
</cp:coreProperties>
</file>