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57"/>
  </p:notesMasterIdLst>
  <p:sldIdLst>
    <p:sldId id="256" r:id="rId2"/>
    <p:sldId id="257" r:id="rId3"/>
    <p:sldId id="258" r:id="rId4"/>
    <p:sldId id="260" r:id="rId5"/>
    <p:sldId id="261" r:id="rId6"/>
    <p:sldId id="315" r:id="rId7"/>
    <p:sldId id="268" r:id="rId8"/>
    <p:sldId id="269" r:id="rId9"/>
    <p:sldId id="270" r:id="rId10"/>
    <p:sldId id="273" r:id="rId11"/>
    <p:sldId id="274" r:id="rId12"/>
    <p:sldId id="272" r:id="rId13"/>
    <p:sldId id="320" r:id="rId14"/>
    <p:sldId id="321" r:id="rId15"/>
    <p:sldId id="279" r:id="rId16"/>
    <p:sldId id="316" r:id="rId17"/>
    <p:sldId id="317" r:id="rId18"/>
    <p:sldId id="319" r:id="rId19"/>
    <p:sldId id="318" r:id="rId20"/>
    <p:sldId id="283" r:id="rId21"/>
    <p:sldId id="284" r:id="rId22"/>
    <p:sldId id="285" r:id="rId23"/>
    <p:sldId id="286" r:id="rId24"/>
    <p:sldId id="278" r:id="rId25"/>
    <p:sldId id="287" r:id="rId26"/>
    <p:sldId id="331" r:id="rId27"/>
    <p:sldId id="322" r:id="rId28"/>
    <p:sldId id="323" r:id="rId29"/>
    <p:sldId id="324" r:id="rId30"/>
    <p:sldId id="325" r:id="rId31"/>
    <p:sldId id="326" r:id="rId32"/>
    <p:sldId id="327" r:id="rId33"/>
    <p:sldId id="328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2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32" r:id="rId55"/>
    <p:sldId id="330" r:id="rId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B24A9BF-7230-4AB9-8936-96747E5DDC29}">
          <p14:sldIdLst>
            <p14:sldId id="256"/>
            <p14:sldId id="257"/>
            <p14:sldId id="258"/>
            <p14:sldId id="260"/>
            <p14:sldId id="261"/>
            <p14:sldId id="315"/>
            <p14:sldId id="268"/>
            <p14:sldId id="269"/>
            <p14:sldId id="270"/>
            <p14:sldId id="273"/>
            <p14:sldId id="274"/>
            <p14:sldId id="272"/>
            <p14:sldId id="320"/>
            <p14:sldId id="321"/>
            <p14:sldId id="279"/>
            <p14:sldId id="316"/>
            <p14:sldId id="317"/>
            <p14:sldId id="319"/>
            <p14:sldId id="318"/>
            <p14:sldId id="283"/>
            <p14:sldId id="284"/>
            <p14:sldId id="285"/>
            <p14:sldId id="286"/>
            <p14:sldId id="278"/>
            <p14:sldId id="287"/>
            <p14:sldId id="331"/>
            <p14:sldId id="322"/>
            <p14:sldId id="323"/>
            <p14:sldId id="324"/>
            <p14:sldId id="325"/>
            <p14:sldId id="326"/>
            <p14:sldId id="327"/>
            <p14:sldId id="328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29"/>
            <p14:sldId id="300"/>
            <p14:sldId id="301"/>
            <p14:sldId id="302"/>
            <p14:sldId id="303"/>
            <p14:sldId id="304"/>
            <p14:sldId id="305"/>
            <p14:sldId id="306"/>
            <p14:sldId id="332"/>
            <p14:sldId id="33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17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380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0E80C5-F3EC-456D-BA07-B12370F81670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AE404-DCFE-42E3-8180-8D42E32480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909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6AF24AAC-194A-4CDE-9F6D-84C2A780C5BE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7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5539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245F82C5-4A67-4B62-8163-A30DA1A74092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7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5540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5541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65542" name="Text Box 4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100000"/>
              </a:lnSpc>
            </a:pPr>
            <a:fld id="{8A5FEA27-2916-4CA9-B1A1-B6E7DDAEEA8E}" type="slidenum">
              <a:rPr lang="en-US" altLang="en-US" sz="1200">
                <a:solidFill>
                  <a:srgbClr val="000000"/>
                </a:solidFill>
              </a:rPr>
              <a:pPr algn="r" eaLnBrk="1">
                <a:lnSpc>
                  <a:spcPct val="100000"/>
                </a:lnSpc>
              </a:pPr>
              <a:t>7</a:t>
            </a:fld>
            <a:endParaRPr lang="en-US" alt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8632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E7F1A061-51E7-4CAC-8FA8-7B9D9199CBAD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8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6563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B4637DC4-A774-494F-A12C-782A38BBC100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8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6564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6565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66566" name="Text Box 4"/>
          <p:cNvSpPr txBox="1"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100000"/>
              </a:lnSpc>
            </a:pPr>
            <a:fld id="{A882B5CD-45AB-4D14-B5DF-9EA971FA4C6B}" type="slidenum">
              <a:rPr lang="en-US" altLang="en-US" sz="1200">
                <a:solidFill>
                  <a:srgbClr val="000000"/>
                </a:solidFill>
              </a:rPr>
              <a:pPr algn="r" eaLnBrk="1">
                <a:lnSpc>
                  <a:spcPct val="100000"/>
                </a:lnSpc>
              </a:pPr>
              <a:t>8</a:t>
            </a:fld>
            <a:endParaRPr lang="en-US" alt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275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CFCF7FEC-036A-47E8-8053-8DAA3C4A6F04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9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7587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DF27CDC3-6665-47C5-AA22-E2097C29BCA9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9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7588" name="Text Box 2"/>
          <p:cNvSpPr txBox="1">
            <a:spLocks noChangeArrowheads="1"/>
          </p:cNvSpPr>
          <p:nvPr/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7589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7245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5B5AD93B-5A8B-421E-98A1-0E9A798C7FD9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10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0659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EAD87A5B-61DC-46D1-8054-2AF497FAD89F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10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0660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70661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70662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0EE1FECF-8DC8-454F-A710-E93B5E403767}" type="slidenum">
              <a:rPr lang="en-US" altLang="en-US">
                <a:solidFill>
                  <a:srgbClr val="000000"/>
                </a:solidFill>
              </a:rPr>
              <a:pPr eaLnBrk="1"/>
              <a:t>10</a:t>
            </a:fld>
            <a:fld id="{59D7C490-E1C0-43B9-A888-6D2468859EC4}" type="slidenum">
              <a:rPr lang="en-US" altLang="en-US">
                <a:solidFill>
                  <a:srgbClr val="000000"/>
                </a:solidFill>
              </a:rPr>
              <a:pPr eaLnBrk="1"/>
              <a:t>10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3724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818C3A86-FCC8-43BB-AB54-3CD69952D0E5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11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683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37BA8B3C-9E90-446F-BD20-1F35DD6A50CD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11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684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71685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71686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88F3AB7A-DAB2-4EA8-8104-A91F34CE422F}" type="slidenum">
              <a:rPr lang="en-US" altLang="en-US">
                <a:solidFill>
                  <a:srgbClr val="000000"/>
                </a:solidFill>
              </a:rPr>
              <a:pPr eaLnBrk="1"/>
              <a:t>11</a:t>
            </a:fld>
            <a:fld id="{DA938758-31F1-45FD-B6A5-9C1A53AAFF44}" type="slidenum">
              <a:rPr lang="en-US" altLang="en-US">
                <a:solidFill>
                  <a:srgbClr val="000000"/>
                </a:solidFill>
              </a:rPr>
              <a:pPr eaLnBrk="1"/>
              <a:t>11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6384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152CA6F7-7C59-43EA-98AF-01451D144454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12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9635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2147CAFF-42B9-4D18-8BC1-7818EE53DB0B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12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9636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9637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69638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540D8C7C-E637-44DD-888C-CCDF70612A7F}" type="slidenum">
              <a:rPr lang="en-US" altLang="en-US">
                <a:solidFill>
                  <a:srgbClr val="000000"/>
                </a:solidFill>
              </a:rPr>
              <a:pPr eaLnBrk="1"/>
              <a:t>12</a:t>
            </a:fld>
            <a:fld id="{613C01F6-AAAC-4667-A0B0-E610C178BA72}" type="slidenum">
              <a:rPr lang="en-US" altLang="en-US">
                <a:solidFill>
                  <a:srgbClr val="000000"/>
                </a:solidFill>
              </a:rPr>
              <a:pPr eaLnBrk="1"/>
              <a:t>12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9046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9BCC5148-01B9-4609-B8AF-968738567CC1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13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4755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BDD1A9C3-A522-483C-B9A4-D5CC2DB1E801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13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4756" name="Text Box 2"/>
          <p:cNvSpPr txBox="1">
            <a:spLocks noChangeArrowheads="1"/>
          </p:cNvSpPr>
          <p:nvPr/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74757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08830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C0ABF60D-C612-445E-AB7B-F8AEB6DB70C4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14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3731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3E26A73A-6C1A-40B4-9A58-7D6AEE7369DD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14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3732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73733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73734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96AFA5C2-3998-4467-BD31-8348854870A8}" type="slidenum">
              <a:rPr lang="en-US" altLang="en-US">
                <a:solidFill>
                  <a:srgbClr val="000000"/>
                </a:solidFill>
              </a:rPr>
              <a:pPr eaLnBrk="1"/>
              <a:t>14</a:t>
            </a:fld>
            <a:fld id="{669BFE4E-CBAB-4008-B29B-97230BDDD9FE}" type="slidenum">
              <a:rPr lang="en-US" altLang="en-US">
                <a:solidFill>
                  <a:srgbClr val="000000"/>
                </a:solidFill>
              </a:rPr>
              <a:pPr eaLnBrk="1"/>
              <a:t>14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424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B3A7C9AF-8C67-446A-A033-203FBAC992D4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15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6803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9B291422-886D-41CF-9CFD-0F93EF67B75A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15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6804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76805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76806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81594CEA-A011-48E0-B082-CF4D2ECF7002}" type="slidenum">
              <a:rPr lang="en-US" altLang="en-US">
                <a:solidFill>
                  <a:srgbClr val="000000"/>
                </a:solidFill>
              </a:rPr>
              <a:pPr eaLnBrk="1"/>
              <a:t>15</a:t>
            </a:fld>
            <a:fld id="{2CCB0F70-A441-48AF-883B-DCD4C02D1A45}" type="slidenum">
              <a:rPr lang="en-US" altLang="en-US">
                <a:solidFill>
                  <a:srgbClr val="000000"/>
                </a:solidFill>
              </a:rPr>
              <a:pPr eaLnBrk="1"/>
              <a:t>15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5881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D192EE52-BE30-4EA0-84B5-11D6C523EAAC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16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7827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BA049F63-15F0-4B97-BE48-F0E9E7333CEF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16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7828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77829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77830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F5E9D3C0-DE35-4FD6-878C-513F8D13AE7C}" type="slidenum">
              <a:rPr lang="en-US" altLang="en-US">
                <a:solidFill>
                  <a:srgbClr val="000000"/>
                </a:solidFill>
              </a:rPr>
              <a:pPr eaLnBrk="1"/>
              <a:t>16</a:t>
            </a:fld>
            <a:fld id="{34DAC9C0-7852-4009-84E6-017B43D42BF7}" type="slidenum">
              <a:rPr lang="en-US" altLang="en-US">
                <a:solidFill>
                  <a:srgbClr val="000000"/>
                </a:solidFill>
              </a:rPr>
              <a:pPr eaLnBrk="1"/>
              <a:t>16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1732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ED52A229-86C1-4CEF-AE42-8A2D047787C5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17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8851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107481BE-4DCB-46A7-BE1C-0528D43DC578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17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8852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78853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78854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9F48EAF6-858F-4118-BA0D-C0F4747B4C76}" type="slidenum">
              <a:rPr lang="en-US" altLang="en-US">
                <a:solidFill>
                  <a:srgbClr val="000000"/>
                </a:solidFill>
              </a:rPr>
              <a:pPr eaLnBrk="1"/>
              <a:t>17</a:t>
            </a:fld>
            <a:fld id="{548E62DF-51CF-4D32-A296-910F11184E4D}" type="slidenum">
              <a:rPr lang="en-US" altLang="en-US">
                <a:solidFill>
                  <a:srgbClr val="000000"/>
                </a:solidFill>
              </a:rPr>
              <a:pPr eaLnBrk="1"/>
              <a:t>17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3428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8ADD2686-F462-43A9-B5E6-BC0AF4EA445F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18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9875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C10D033C-0677-41B8-B5B0-8E810F7703E4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18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9876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79877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79878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087D0604-8E1F-4348-B740-FE0DB4F385C4}" type="slidenum">
              <a:rPr lang="en-US" altLang="en-US">
                <a:solidFill>
                  <a:srgbClr val="000000"/>
                </a:solidFill>
              </a:rPr>
              <a:pPr eaLnBrk="1"/>
              <a:t>18</a:t>
            </a:fld>
            <a:fld id="{2102197E-A663-4449-B361-4882C5469DF8}" type="slidenum">
              <a:rPr lang="en-US" altLang="en-US">
                <a:solidFill>
                  <a:srgbClr val="000000"/>
                </a:solidFill>
              </a:rPr>
              <a:pPr eaLnBrk="1"/>
              <a:t>18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7187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48DA4833-9471-4AC3-AA52-A5D727BBE76A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20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0899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5B710473-521E-4F26-A775-65B3B22D2C3E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20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0900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80901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80902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44806E71-F1EE-4E84-96EA-6E37B296F37F}" type="slidenum">
              <a:rPr lang="en-US" altLang="en-US">
                <a:solidFill>
                  <a:srgbClr val="000000"/>
                </a:solidFill>
              </a:rPr>
              <a:pPr eaLnBrk="1"/>
              <a:t>20</a:t>
            </a:fld>
            <a:fld id="{C9DE7266-2D2F-489C-946E-EAFBC4C9E411}" type="slidenum">
              <a:rPr lang="en-US" altLang="en-US">
                <a:solidFill>
                  <a:srgbClr val="000000"/>
                </a:solidFill>
              </a:rPr>
              <a:pPr eaLnBrk="1"/>
              <a:t>20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9647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EBAABC0B-6226-4D2C-9BF1-BE9F90526C5D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21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1923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819327BB-2713-438A-A949-9118F86BA0AD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21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1924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81925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81926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42546B15-8309-4240-9A0B-D520385D64D8}" type="slidenum">
              <a:rPr lang="en-US" altLang="en-US">
                <a:solidFill>
                  <a:srgbClr val="000000"/>
                </a:solidFill>
              </a:rPr>
              <a:pPr eaLnBrk="1"/>
              <a:t>21</a:t>
            </a:fld>
            <a:fld id="{866F978A-756E-47B6-B4CA-296E5CA6D45A}" type="slidenum">
              <a:rPr lang="en-US" altLang="en-US">
                <a:solidFill>
                  <a:srgbClr val="000000"/>
                </a:solidFill>
              </a:rPr>
              <a:pPr eaLnBrk="1"/>
              <a:t>21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9011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E50FDE1E-326A-41ED-9237-9187807F091D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22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947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F18517C7-7F9E-47B5-8899-2589CC3079AD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22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948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82949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82950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CD5C9D32-3E42-480C-AA57-7D6A4B816B96}" type="slidenum">
              <a:rPr lang="en-US" altLang="en-US">
                <a:solidFill>
                  <a:srgbClr val="000000"/>
                </a:solidFill>
              </a:rPr>
              <a:pPr eaLnBrk="1"/>
              <a:t>22</a:t>
            </a:fld>
            <a:fld id="{8F4E22FF-2CA3-447E-BDAA-6C47653A513A}" type="slidenum">
              <a:rPr lang="en-US" altLang="en-US">
                <a:solidFill>
                  <a:srgbClr val="000000"/>
                </a:solidFill>
              </a:rPr>
              <a:pPr eaLnBrk="1"/>
              <a:t>22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4314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B61E65B1-507D-4624-8AD3-027447CAB8D5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23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3971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6613FBA1-2B49-45EA-9E67-866276030111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23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3972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83973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83974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5ABF1A72-481D-4CC2-B1CE-83F71875EE42}" type="slidenum">
              <a:rPr lang="en-US" altLang="en-US">
                <a:solidFill>
                  <a:srgbClr val="000000"/>
                </a:solidFill>
              </a:rPr>
              <a:pPr eaLnBrk="1"/>
              <a:t>23</a:t>
            </a:fld>
            <a:fld id="{48119B9F-04DC-4F25-981D-42E9C5E3DFCA}" type="slidenum">
              <a:rPr lang="en-US" altLang="en-US">
                <a:solidFill>
                  <a:srgbClr val="000000"/>
                </a:solidFill>
              </a:rPr>
              <a:pPr eaLnBrk="1"/>
              <a:t>23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154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E8BE8621-9D92-461E-8BBD-12B6082C8496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24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5779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3314340B-EE9E-445D-951F-D715B47E94AA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24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5780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75781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75782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240FE0E6-35ED-4AF0-88CA-BF59EC773AD2}" type="slidenum">
              <a:rPr lang="en-US" altLang="en-US">
                <a:solidFill>
                  <a:srgbClr val="000000"/>
                </a:solidFill>
              </a:rPr>
              <a:pPr eaLnBrk="1"/>
              <a:t>24</a:t>
            </a:fld>
            <a:fld id="{71E3C933-9E08-4B4B-99FC-98A14319A2F3}" type="slidenum">
              <a:rPr lang="en-US" altLang="en-US">
                <a:solidFill>
                  <a:srgbClr val="000000"/>
                </a:solidFill>
              </a:rPr>
              <a:pPr eaLnBrk="1"/>
              <a:t>24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4980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8EBA92D0-DEF7-48BD-8447-CA829A2562BD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25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4995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41480ED4-63B6-4A0B-98E9-9A5B98A6E6E8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25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4996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84997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84998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9FAC4795-7D15-4D80-9F6E-06ABB765FBA9}" type="slidenum">
              <a:rPr lang="en-US" altLang="en-US">
                <a:solidFill>
                  <a:srgbClr val="000000"/>
                </a:solidFill>
              </a:rPr>
              <a:pPr eaLnBrk="1"/>
              <a:t>25</a:t>
            </a:fld>
            <a:fld id="{2046CC3A-D911-4398-AC70-0827D24C4A85}" type="slidenum">
              <a:rPr lang="en-US" altLang="en-US">
                <a:solidFill>
                  <a:srgbClr val="000000"/>
                </a:solidFill>
              </a:rPr>
              <a:pPr eaLnBrk="1"/>
              <a:t>25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6201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E77544E7-47E4-4437-98F9-85CC03AF5471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27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6499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BF52DA09-CBA5-4230-8BD3-57BA80AFA1F4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27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6500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06501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106502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958EEFDB-0320-490C-BACD-279D1622F034}" type="slidenum">
              <a:rPr lang="en-US" altLang="en-US">
                <a:solidFill>
                  <a:srgbClr val="000000"/>
                </a:solidFill>
              </a:rPr>
              <a:pPr eaLnBrk="1"/>
              <a:t>27</a:t>
            </a:fld>
            <a:fld id="{12929880-0D1F-421D-85E1-60E07991FAA3}" type="slidenum">
              <a:rPr lang="en-US" altLang="en-US">
                <a:solidFill>
                  <a:srgbClr val="000000"/>
                </a:solidFill>
              </a:rPr>
              <a:pPr eaLnBrk="1"/>
              <a:t>27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9558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0F1A3F33-0042-499E-99AA-DE007E678ABC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28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7523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C721F46C-8141-4F9F-9020-5CDBBFAD9D03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28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7524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07525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107526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A37E9027-5AE2-466C-9D37-F03E459CB0E8}" type="slidenum">
              <a:rPr lang="en-US" altLang="en-US">
                <a:solidFill>
                  <a:srgbClr val="000000"/>
                </a:solidFill>
              </a:rPr>
              <a:pPr eaLnBrk="1"/>
              <a:t>28</a:t>
            </a:fld>
            <a:fld id="{FDA3DE9C-4D2F-48AB-A0A9-27888DBEEF57}" type="slidenum">
              <a:rPr lang="en-US" altLang="en-US">
                <a:solidFill>
                  <a:srgbClr val="000000"/>
                </a:solidFill>
              </a:rPr>
              <a:pPr eaLnBrk="1"/>
              <a:t>28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3011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AF129865-89C9-475C-8E8F-83DA844F488C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29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8547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5D9240BE-6522-40AE-AFCF-B2E8AF29C827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29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8548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08549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108550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91ECBDCF-63FA-4E0B-8783-2BC7410514BD}" type="slidenum">
              <a:rPr lang="en-US" altLang="en-US">
                <a:solidFill>
                  <a:srgbClr val="000000"/>
                </a:solidFill>
              </a:rPr>
              <a:pPr eaLnBrk="1"/>
              <a:t>29</a:t>
            </a:fld>
            <a:fld id="{05D2D859-C920-4C81-ADA5-9084C8985C6F}" type="slidenum">
              <a:rPr lang="en-US" altLang="en-US">
                <a:solidFill>
                  <a:srgbClr val="000000"/>
                </a:solidFill>
              </a:rPr>
              <a:pPr eaLnBrk="1"/>
              <a:t>29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8313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B6803300-344B-4930-ACA3-38B179DB5EB9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30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9571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F7F27E3C-E82C-42D1-801E-D0ECF9B0500B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30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9572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09573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109574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32E33F2B-2377-43C1-9F9B-C88ABF28AD9D}" type="slidenum">
              <a:rPr lang="en-US" altLang="en-US">
                <a:solidFill>
                  <a:srgbClr val="000000"/>
                </a:solidFill>
              </a:rPr>
              <a:pPr eaLnBrk="1"/>
              <a:t>30</a:t>
            </a:fld>
            <a:fld id="{CD9D9B40-3D7C-4D74-B88B-5647864B4E26}" type="slidenum">
              <a:rPr lang="en-US" altLang="en-US">
                <a:solidFill>
                  <a:srgbClr val="000000"/>
                </a:solidFill>
              </a:rPr>
              <a:pPr eaLnBrk="1"/>
              <a:t>30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4221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E4203ADA-7746-47F5-A48A-3FE36481D396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31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0595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901FDC74-90D9-4251-BE6A-1EC760F046BB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31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0596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10597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110598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F452B761-DEEB-4600-ACDB-6FB26F5DCE4C}" type="slidenum">
              <a:rPr lang="en-US" altLang="en-US">
                <a:solidFill>
                  <a:srgbClr val="000000"/>
                </a:solidFill>
              </a:rPr>
              <a:pPr eaLnBrk="1"/>
              <a:t>31</a:t>
            </a:fld>
            <a:fld id="{E5AC459D-AC09-4A9B-B45A-04FB22ED58F4}" type="slidenum">
              <a:rPr lang="en-US" altLang="en-US">
                <a:solidFill>
                  <a:srgbClr val="000000"/>
                </a:solidFill>
              </a:rPr>
              <a:pPr eaLnBrk="1"/>
              <a:t>31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6473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CC4ABA47-0565-4E5E-A6D5-A9D90EF0BC8E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32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1619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2A10999D-EA1A-4A1C-BE84-A3DB0BA8242E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32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1620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11621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111622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FCD808EC-A1C8-4CE9-A042-55D2DDAB11D9}" type="slidenum">
              <a:rPr lang="en-US" altLang="en-US">
                <a:solidFill>
                  <a:srgbClr val="000000"/>
                </a:solidFill>
              </a:rPr>
              <a:pPr eaLnBrk="1"/>
              <a:t>32</a:t>
            </a:fld>
            <a:fld id="{4D96C2A8-AEDD-4E3A-9C80-366807E5DCED}" type="slidenum">
              <a:rPr lang="en-US" altLang="en-US">
                <a:solidFill>
                  <a:srgbClr val="000000"/>
                </a:solidFill>
              </a:rPr>
              <a:pPr eaLnBrk="1"/>
              <a:t>32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6912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F9BD3057-C4FF-4A37-BDB4-3C2BFCAFE671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33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2643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7BF34039-6112-48CF-8DE3-A4B09124D1D9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33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2644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12645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112646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1A6139E8-6F7D-4E97-AE50-61C41992F294}" type="slidenum">
              <a:rPr lang="en-US" altLang="en-US">
                <a:solidFill>
                  <a:srgbClr val="000000"/>
                </a:solidFill>
              </a:rPr>
              <a:pPr eaLnBrk="1"/>
              <a:t>33</a:t>
            </a:fld>
            <a:fld id="{EC6314D7-233F-4BED-B956-D85699851778}" type="slidenum">
              <a:rPr lang="en-US" altLang="en-US">
                <a:solidFill>
                  <a:srgbClr val="000000"/>
                </a:solidFill>
              </a:rPr>
              <a:pPr eaLnBrk="1"/>
              <a:t>33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3223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548FEFA6-EF4B-4CBF-8DE7-E3CFA64D67D9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34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6019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67487944-64D6-4F9C-B7B6-6C7E6FF319A3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34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6020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86021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86022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984A4897-3CBF-4E1B-BF65-FA9E5C48793D}" type="slidenum">
              <a:rPr lang="en-US" altLang="en-US">
                <a:solidFill>
                  <a:srgbClr val="000000"/>
                </a:solidFill>
              </a:rPr>
              <a:pPr eaLnBrk="1"/>
              <a:t>34</a:t>
            </a:fld>
            <a:fld id="{9D170C15-68F2-4188-97EA-4AD697969832}" type="slidenum">
              <a:rPr lang="en-US" altLang="en-US">
                <a:solidFill>
                  <a:srgbClr val="000000"/>
                </a:solidFill>
              </a:rPr>
              <a:pPr eaLnBrk="1"/>
              <a:t>34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5161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EB6F54E8-6151-41B8-8BCB-CC1DEC3B4178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35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7043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3885F315-C5FF-44E2-9C53-6A6C3980B1AD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35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7044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87045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87046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F6631052-71F0-4DFC-B02C-C71260EFCFFB}" type="slidenum">
              <a:rPr lang="en-US" altLang="en-US">
                <a:solidFill>
                  <a:srgbClr val="000000"/>
                </a:solidFill>
              </a:rPr>
              <a:pPr eaLnBrk="1"/>
              <a:t>35</a:t>
            </a:fld>
            <a:fld id="{81249C65-592C-4999-9A84-42F8B022C7D3}" type="slidenum">
              <a:rPr lang="en-US" altLang="en-US">
                <a:solidFill>
                  <a:srgbClr val="000000"/>
                </a:solidFill>
              </a:rPr>
              <a:pPr eaLnBrk="1"/>
              <a:t>35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15464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73A32322-1A53-4E76-A81A-385BE4E6C640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36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8067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07B1C7A1-A752-40A3-AF56-5CF3E45170BB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36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8068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88069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88070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256C5502-4414-4D9E-B8EC-A0B9E02C3B4C}" type="slidenum">
              <a:rPr lang="en-US" altLang="en-US">
                <a:solidFill>
                  <a:srgbClr val="000000"/>
                </a:solidFill>
              </a:rPr>
              <a:pPr eaLnBrk="1"/>
              <a:t>36</a:t>
            </a:fld>
            <a:fld id="{995012DA-3D2C-44C2-9DCC-E9DA3372E074}" type="slidenum">
              <a:rPr lang="en-US" altLang="en-US">
                <a:solidFill>
                  <a:srgbClr val="000000"/>
                </a:solidFill>
              </a:rPr>
              <a:pPr eaLnBrk="1"/>
              <a:t>36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298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E6695ADE-AA0A-4528-B76B-03A21C0ECE0B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37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9091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DFC84E4B-0263-4EDA-8DDD-9D392D974F9E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37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9092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89093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89094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13AE9822-790D-4216-8A16-38AD4EC9FEF0}" type="slidenum">
              <a:rPr lang="en-US" altLang="en-US">
                <a:solidFill>
                  <a:srgbClr val="000000"/>
                </a:solidFill>
              </a:rPr>
              <a:pPr eaLnBrk="1"/>
              <a:t>37</a:t>
            </a:fld>
            <a:fld id="{EFB32167-0B52-4713-800F-DB6CF52ADC49}" type="slidenum">
              <a:rPr lang="en-US" altLang="en-US">
                <a:solidFill>
                  <a:srgbClr val="000000"/>
                </a:solidFill>
              </a:rPr>
              <a:pPr eaLnBrk="1"/>
              <a:t>37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8147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2B6EB170-2649-4B28-A539-B258A8F2343A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38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0115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F5417B4D-751F-4A26-A34F-82AF70983260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38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0116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90117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90118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079F688D-6D22-493C-B6A0-B970F6140494}" type="slidenum">
              <a:rPr lang="en-US" altLang="en-US">
                <a:solidFill>
                  <a:srgbClr val="000000"/>
                </a:solidFill>
              </a:rPr>
              <a:pPr eaLnBrk="1"/>
              <a:t>38</a:t>
            </a:fld>
            <a:fld id="{7F33A334-EF66-4B28-A898-1432C30AD097}" type="slidenum">
              <a:rPr lang="en-US" altLang="en-US">
                <a:solidFill>
                  <a:srgbClr val="000000"/>
                </a:solidFill>
              </a:rPr>
              <a:pPr eaLnBrk="1"/>
              <a:t>38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0636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C51E756B-1D2D-4E8E-A523-0510CC6539F7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39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1139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71F06844-791B-42E1-BFB7-6108E6AD34C9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39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1140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91141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91142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6E326D89-74D9-4AE4-8198-2C6EF043F707}" type="slidenum">
              <a:rPr lang="en-US" altLang="en-US">
                <a:solidFill>
                  <a:srgbClr val="000000"/>
                </a:solidFill>
              </a:rPr>
              <a:pPr eaLnBrk="1"/>
              <a:t>39</a:t>
            </a:fld>
            <a:fld id="{368C500B-2CFC-4DE7-9F22-7FFE5946003D}" type="slidenum">
              <a:rPr lang="en-US" altLang="en-US">
                <a:solidFill>
                  <a:srgbClr val="000000"/>
                </a:solidFill>
              </a:rPr>
              <a:pPr eaLnBrk="1"/>
              <a:t>39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6523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905535B6-823D-4CF5-BA86-7D54F1FF2A05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40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2163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56FCB328-04CC-48F7-BF08-91EF959BF134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40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2164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92165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92166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6BBD4A4E-83D7-4D53-B476-E97052A5C773}" type="slidenum">
              <a:rPr lang="en-US" altLang="en-US">
                <a:solidFill>
                  <a:srgbClr val="000000"/>
                </a:solidFill>
              </a:rPr>
              <a:pPr eaLnBrk="1"/>
              <a:t>40</a:t>
            </a:fld>
            <a:fld id="{5D65950D-9E6A-41D2-A381-3D92DCC97059}" type="slidenum">
              <a:rPr lang="en-US" altLang="en-US">
                <a:solidFill>
                  <a:srgbClr val="000000"/>
                </a:solidFill>
              </a:rPr>
              <a:pPr eaLnBrk="1"/>
              <a:t>40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83950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6F02BCBF-A2A5-4490-AEF6-2F9F8A0DA66A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41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3187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E6E723CF-9F0C-4D7C-8EBC-0AF0D00BCBFC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41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3188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93189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93190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2F9700C6-C293-489A-BCF5-FB359CD44210}" type="slidenum">
              <a:rPr lang="en-US" altLang="en-US">
                <a:solidFill>
                  <a:srgbClr val="000000"/>
                </a:solidFill>
              </a:rPr>
              <a:pPr eaLnBrk="1"/>
              <a:t>41</a:t>
            </a:fld>
            <a:fld id="{ABB2663D-F2BB-4152-9B05-59420FFA30A0}" type="slidenum">
              <a:rPr lang="en-US" altLang="en-US">
                <a:solidFill>
                  <a:srgbClr val="000000"/>
                </a:solidFill>
              </a:rPr>
              <a:pPr eaLnBrk="1"/>
              <a:t>41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18001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6C12CB5D-7CB1-4E8B-BEC3-956FD969A93C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42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4211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562B86F5-9884-42D5-8476-8AE1B18830D4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42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4212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94213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94214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EB73D8BE-A78C-4B4A-8EB9-F97239018A5F}" type="slidenum">
              <a:rPr lang="en-US" altLang="en-US">
                <a:solidFill>
                  <a:srgbClr val="000000"/>
                </a:solidFill>
              </a:rPr>
              <a:pPr eaLnBrk="1"/>
              <a:t>42</a:t>
            </a:fld>
            <a:fld id="{2C91FB4D-ED4A-4D1A-A930-C395EF843705}" type="slidenum">
              <a:rPr lang="en-US" altLang="en-US">
                <a:solidFill>
                  <a:srgbClr val="000000"/>
                </a:solidFill>
              </a:rPr>
              <a:pPr eaLnBrk="1"/>
              <a:t>42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78071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540426A2-497F-4F36-81A8-87C702BF8C55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43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5235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8513FFF1-141D-462D-BF04-B88CED07E5D8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43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5236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95237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95238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7D98B79B-F823-4D03-9DD1-1EB99A024EDA}" type="slidenum">
              <a:rPr lang="en-US" altLang="en-US">
                <a:solidFill>
                  <a:srgbClr val="000000"/>
                </a:solidFill>
              </a:rPr>
              <a:pPr eaLnBrk="1"/>
              <a:t>43</a:t>
            </a:fld>
            <a:fld id="{F813C84F-21A8-404E-9016-5F5A1E67EC50}" type="slidenum">
              <a:rPr lang="en-US" altLang="en-US">
                <a:solidFill>
                  <a:srgbClr val="000000"/>
                </a:solidFill>
              </a:rPr>
              <a:pPr eaLnBrk="1"/>
              <a:t>43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37426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ED66E13B-D312-4F0C-AAC7-E2EFD44AD41F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44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6259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CBDADA67-A596-45A2-9BB3-03BB2CB71CEB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44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6260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96261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96262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94469E4E-8E53-4F9B-B09E-DA10C341CDF6}" type="slidenum">
              <a:rPr lang="en-US" altLang="en-US">
                <a:solidFill>
                  <a:srgbClr val="000000"/>
                </a:solidFill>
              </a:rPr>
              <a:pPr eaLnBrk="1"/>
              <a:t>44</a:t>
            </a:fld>
            <a:fld id="{BBE60C8F-DA6A-4F27-B9FB-8BC4F9679467}" type="slidenum">
              <a:rPr lang="en-US" altLang="en-US">
                <a:solidFill>
                  <a:srgbClr val="000000"/>
                </a:solidFill>
              </a:rPr>
              <a:pPr eaLnBrk="1"/>
              <a:t>44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13532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/>
            <a:fld id="{60065B52-1D20-4124-B5A8-67783CAD3F22}" type="slidenum">
              <a:rPr lang="en-US" altLang="en-US">
                <a:solidFill>
                  <a:srgbClr val="000000"/>
                </a:solidFill>
              </a:rPr>
              <a:pPr eaLnBrk="1" hangingPunct="1"/>
              <a:t>45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72131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/>
            <a:fld id="{60065B52-1D20-4124-B5A8-67783CAD3F22}" type="slidenum">
              <a:rPr lang="en-US" altLang="en-US">
                <a:solidFill>
                  <a:srgbClr val="000000"/>
                </a:solidFill>
              </a:rPr>
              <a:pPr eaLnBrk="1" hangingPunct="1"/>
              <a:t>46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18873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/>
            <a:fld id="{C0CBCE3A-5C4D-496F-8430-C144E5035F7E}" type="slidenum">
              <a:rPr lang="en-US" altLang="en-US">
                <a:solidFill>
                  <a:srgbClr val="000000"/>
                </a:solidFill>
              </a:rPr>
              <a:pPr eaLnBrk="1" hangingPunct="1"/>
              <a:t>47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88079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E7EE0457-6CB6-4CF9-9858-04CBBFCDEFDB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48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9331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73EE8AF9-9BAF-44B7-BF27-05DD8214B202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48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9332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99333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99334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6FA62DDF-B918-402C-8178-667E640D6792}" type="slidenum">
              <a:rPr lang="en-US" altLang="en-US">
                <a:solidFill>
                  <a:srgbClr val="000000"/>
                </a:solidFill>
              </a:rPr>
              <a:pPr eaLnBrk="1"/>
              <a:t>48</a:t>
            </a:fld>
            <a:fld id="{32DAB4DF-A34D-4207-85B2-1026E9DCF043}" type="slidenum">
              <a:rPr lang="en-US" altLang="en-US">
                <a:solidFill>
                  <a:srgbClr val="000000"/>
                </a:solidFill>
              </a:rPr>
              <a:pPr eaLnBrk="1"/>
              <a:t>48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22032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/>
            <a:fld id="{68609286-C1C2-4210-AD1F-3BE9BF67DF4B}" type="slidenum">
              <a:rPr lang="en-US" altLang="en-US">
                <a:solidFill>
                  <a:srgbClr val="000000"/>
                </a:solidFill>
              </a:rPr>
              <a:pPr eaLnBrk="1" hangingPunct="1"/>
              <a:t>49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9602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7CD83660-6D5A-406C-AFB7-F1A94294A319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50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1379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2B879180-E845-4264-B957-AA28C974758B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50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1380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01381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101382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618B62CE-6ACC-4D91-B0AD-DAECA77190F9}" type="slidenum">
              <a:rPr lang="en-US" altLang="en-US">
                <a:solidFill>
                  <a:srgbClr val="000000"/>
                </a:solidFill>
              </a:rPr>
              <a:pPr eaLnBrk="1"/>
              <a:t>50</a:t>
            </a:fld>
            <a:fld id="{74C0B07A-796D-4520-8AE3-EC135A0692A4}" type="slidenum">
              <a:rPr lang="en-US" altLang="en-US">
                <a:solidFill>
                  <a:srgbClr val="000000"/>
                </a:solidFill>
              </a:rPr>
              <a:pPr eaLnBrk="1"/>
              <a:t>50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65845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D89A1DAC-3BF7-4054-9C6E-046B701E5D75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51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403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B5F23F0F-02E4-4AF8-A3D7-3AF573325DED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51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404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02405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102406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71EF7D2F-3FCF-4185-91A0-F177F03C5E8A}" type="slidenum">
              <a:rPr lang="en-US" altLang="en-US">
                <a:solidFill>
                  <a:srgbClr val="000000"/>
                </a:solidFill>
              </a:rPr>
              <a:pPr eaLnBrk="1"/>
              <a:t>51</a:t>
            </a:fld>
            <a:fld id="{A944F9AC-CC36-4684-AE75-7A0A66E15C72}" type="slidenum">
              <a:rPr lang="en-US" altLang="en-US">
                <a:solidFill>
                  <a:srgbClr val="000000"/>
                </a:solidFill>
              </a:rPr>
              <a:pPr eaLnBrk="1"/>
              <a:t>51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35705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5331AE27-77B7-4504-9720-FAB67F0DEE8F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52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3427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79329F16-B53A-49BD-ACFA-A177FD6D1152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52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3428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03429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103430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934E68C3-761C-4EDD-BC05-76A4B2E8E6C1}" type="slidenum">
              <a:rPr lang="en-US" altLang="en-US">
                <a:solidFill>
                  <a:srgbClr val="000000"/>
                </a:solidFill>
              </a:rPr>
              <a:pPr eaLnBrk="1"/>
              <a:t>52</a:t>
            </a:fld>
            <a:fld id="{C4827C35-940C-403C-AECE-3A50F695D219}" type="slidenum">
              <a:rPr lang="en-US" altLang="en-US">
                <a:solidFill>
                  <a:srgbClr val="000000"/>
                </a:solidFill>
              </a:rPr>
              <a:pPr eaLnBrk="1"/>
              <a:t>52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24165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2F0633E5-1B52-43DD-8205-AB296573356C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53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4451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8012C92F-8A63-4E6D-86AA-44D4627C3671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53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4452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04453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104454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4B5AFB57-274E-4C66-9AA9-8623C3CBA045}" type="slidenum">
              <a:rPr lang="en-US" altLang="en-US">
                <a:solidFill>
                  <a:srgbClr val="000000"/>
                </a:solidFill>
              </a:rPr>
              <a:pPr eaLnBrk="1"/>
              <a:t>53</a:t>
            </a:fld>
            <a:fld id="{359D1033-7E3A-4283-9A33-2BC5065B95C2}" type="slidenum">
              <a:rPr lang="en-US" altLang="en-US">
                <a:solidFill>
                  <a:srgbClr val="000000"/>
                </a:solidFill>
              </a:rPr>
              <a:pPr eaLnBrk="1"/>
              <a:t>53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06236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2F0633E5-1B52-43DD-8205-AB296573356C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55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4451" name="Text Box 1"/>
          <p:cNvSpPr txBox="1">
            <a:spLocks noChangeArrowheads="1"/>
          </p:cNvSpPr>
          <p:nvPr/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r" eaLnBrk="1">
              <a:lnSpc>
                <a:spcPct val="95000"/>
              </a:lnSpc>
            </a:pPr>
            <a:fld id="{8012C92F-8A63-4E6D-86AA-44D4627C3671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</a:pPr>
              <a:t>55</a:t>
            </a:fld>
            <a:endParaRPr lang="en-US" altLang="en-US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4452" name="Text Box 2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04453" name="Rectangle 3"/>
          <p:cNvSpPr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6650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104454" name="Text Box 4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40" rIns="90000" bIns="4500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/>
            <a:fld id="{4B5AFB57-274E-4C66-9AA9-8623C3CBA045}" type="slidenum">
              <a:rPr lang="en-US" altLang="en-US">
                <a:solidFill>
                  <a:srgbClr val="000000"/>
                </a:solidFill>
              </a:rPr>
              <a:pPr eaLnBrk="1"/>
              <a:t>55</a:t>
            </a:fld>
            <a:fld id="{359D1033-7E3A-4283-9A33-2BC5065B95C2}" type="slidenum">
              <a:rPr lang="en-US" altLang="en-US">
                <a:solidFill>
                  <a:srgbClr val="000000"/>
                </a:solidFill>
              </a:rPr>
              <a:pPr eaLnBrk="1"/>
              <a:t>55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057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2A14B-26EB-4D64-AFC8-B785A11ACE4C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 smtClean="0"/>
              <a:t>Click to edit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7199" y="1122386"/>
            <a:ext cx="8062913" cy="3500071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7200" y="4843982"/>
            <a:ext cx="8062912" cy="1166382"/>
          </a:xfrm>
        </p:spPr>
        <p:txBody>
          <a:bodyPr/>
          <a:lstStyle>
            <a:lvl1pPr>
              <a:buClr>
                <a:srgbClr val="6CB255"/>
              </a:buClr>
              <a:defRPr>
                <a:solidFill>
                  <a:srgbClr val="000000"/>
                </a:solidFill>
              </a:defRPr>
            </a:lvl1pPr>
            <a:lvl2pPr marL="731520" indent="-4572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2pPr>
            <a:lvl3pPr marL="12573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3pPr>
            <a:lvl4pPr marL="17145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4pPr>
            <a:lvl5pPr marL="21717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BDB5D-5956-4717-B2E0-D781475071B8}" type="datetime4">
              <a:rPr lang="en-US"/>
              <a:pPr>
                <a:defRPr/>
              </a:pPr>
              <a:t>April 10, 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3785B0-FE98-4A5B-9A50-1292CD97EB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130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41326"/>
            <a:ext cx="8062912" cy="659535"/>
          </a:xfrm>
        </p:spPr>
        <p:txBody>
          <a:bodyPr/>
          <a:lstStyle/>
          <a:p>
            <a:r>
              <a:rPr lang="en-US" dirty="0" smtClean="0"/>
              <a:t>Click to edit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7199" y="1122386"/>
            <a:ext cx="8062913" cy="3500071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7200" y="4843982"/>
            <a:ext cx="8062912" cy="1166382"/>
          </a:xfrm>
        </p:spPr>
        <p:txBody>
          <a:bodyPr/>
          <a:lstStyle>
            <a:lvl1pPr>
              <a:buClr>
                <a:srgbClr val="6CB255"/>
              </a:buClr>
              <a:defRPr>
                <a:solidFill>
                  <a:srgbClr val="000000"/>
                </a:solidFill>
              </a:defRPr>
            </a:lvl1pPr>
            <a:lvl2pPr marL="731520" indent="-4572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2pPr>
            <a:lvl3pPr marL="12573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3pPr>
            <a:lvl4pPr marL="17145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4pPr>
            <a:lvl5pPr marL="21717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BDB5D-5956-4717-B2E0-D781475071B8}" type="datetime4">
              <a:rPr lang="en-US"/>
              <a:pPr>
                <a:defRPr/>
              </a:pPr>
              <a:t>April 10, 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3785B0-FE98-4A5B-9A50-1292CD97EB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996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0982A14B-26EB-4D64-AFC8-B785A11ACE4C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962C194E-06D6-4F0E-BDF3-41DF4C4EC2A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FaHhZ4IbVYY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youtube.com/watch?v=_94uOrt6Rc8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x2dkqPzv_s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19200" y="5334000"/>
            <a:ext cx="6629400" cy="566738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latin typeface="Baskerville Old Face" panose="02020602080505020303" pitchFamily="18" charset="0"/>
                <a:cs typeface="Arabic Typesetting" panose="03020402040406030203" pitchFamily="66" charset="-78"/>
              </a:rPr>
              <a:t>MODULE 8</a:t>
            </a:r>
            <a:endParaRPr lang="en-US" sz="3600" dirty="0">
              <a:latin typeface="Baskerville Old Face" panose="02020602080505020303" pitchFamily="18" charset="0"/>
              <a:cs typeface="Arabic Typesetting" panose="03020402040406030203" pitchFamily="66" charset="-78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354105" y="5900738"/>
            <a:ext cx="6553200" cy="804862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Baskerville Old Face" panose="02020602080505020303" pitchFamily="18" charset="0"/>
              </a:rPr>
              <a:t>MARRIAGE AND FAMILY</a:t>
            </a:r>
            <a:endParaRPr lang="en-US" sz="3600" b="1" dirty="0">
              <a:latin typeface="Baskerville Old Face" panose="02020602080505020303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857" y="228599"/>
            <a:ext cx="6101695" cy="480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75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505200" y="23446"/>
            <a:ext cx="5181598" cy="793750"/>
          </a:xfrm>
        </p:spPr>
        <p:txBody>
          <a:bodyPr>
            <a:noAutofit/>
          </a:bodyPr>
          <a:lstStyle/>
          <a:p>
            <a:pPr algn="ctr"/>
            <a:r>
              <a:rPr lang="en-US" sz="3600" dirty="0" err="1" smtClean="0">
                <a:latin typeface="Baskerville Old Face" panose="02020602080505020303" pitchFamily="18" charset="0"/>
              </a:rPr>
              <a:t>OBJECTIVEsS</a:t>
            </a:r>
            <a:endParaRPr lang="en-US" sz="3600" dirty="0">
              <a:latin typeface="Baskerville Old Face" panose="02020602080505020303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505200" y="319087"/>
            <a:ext cx="5333999" cy="5853113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Define and describe marriage and family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Recognize variations in the family life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Describe the social and interpersonal impacts of family and challenges</a:t>
            </a:r>
          </a:p>
        </p:txBody>
      </p:sp>
      <p:pic>
        <p:nvPicPr>
          <p:cNvPr id="1028" name="Picture 4" descr="#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30270"/>
            <a:ext cx="3962400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209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 smtClean="0"/>
              <a:t>Marriage 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Legal recognized social contract between two people, traditionally based on sexual relationship and implying a permanence of the union. (p. 292)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1066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 smtClean="0"/>
              <a:t>family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As a socially recognized group (usually joined by blood, marriage, cohabitation, or adoption) that forms an emotional connection and serves as an economic unit of society.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22953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TYPES OF FAMILIES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family of orientation is the family into which a person is born and in which early socialization usually takes place.</a:t>
            </a:r>
          </a:p>
          <a:p>
            <a:endParaRPr lang="en-US" sz="2800" dirty="0"/>
          </a:p>
          <a:p>
            <a:r>
              <a:rPr lang="en-US" sz="2800" dirty="0" smtClean="0"/>
              <a:t>The family of procreation is the family that a person forms by having or adopting children.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6981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/>
              <a:t>STOP THE PRESS</a:t>
            </a:r>
          </a:p>
          <a:p>
            <a:pPr algn="ctr"/>
            <a:r>
              <a:rPr lang="en-US" sz="4400" dirty="0" smtClean="0"/>
              <a:t>BEFORE MARRIAGE OR FAMILY WHAT SHOULD HAPPEN?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559766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"/>
          <p:cNvSpPr txBox="1">
            <a:spLocks noChangeArrowheads="1"/>
          </p:cNvSpPr>
          <p:nvPr/>
        </p:nvSpPr>
        <p:spPr bwMode="auto">
          <a:xfrm>
            <a:off x="3175" y="0"/>
            <a:ext cx="9140825" cy="1371600"/>
          </a:xfrm>
          <a:prstGeom prst="rect">
            <a:avLst/>
          </a:prstGeom>
          <a:solidFill>
            <a:srgbClr val="37A7C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>
              <a:lnSpc>
                <a:spcPct val="100000"/>
              </a:lnSpc>
            </a:pPr>
            <a:r>
              <a:rPr lang="en-US" altLang="en-US" sz="4400" dirty="0" smtClean="0">
                <a:solidFill>
                  <a:srgbClr val="000000"/>
                </a:solidFill>
              </a:rPr>
              <a:t>Courtship</a:t>
            </a:r>
            <a:endParaRPr lang="en-US" altLang="en-US" sz="4400" dirty="0">
              <a:solidFill>
                <a:srgbClr val="000000"/>
              </a:solidFill>
            </a:endParaRPr>
          </a:p>
        </p:txBody>
      </p:sp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430213" indent="-323850" eaLnBrk="0">
              <a:tabLst>
                <a:tab pos="430213" algn="l"/>
                <a:tab pos="887413" algn="l"/>
                <a:tab pos="1344613" algn="l"/>
                <a:tab pos="1801813" algn="l"/>
                <a:tab pos="2259013" algn="l"/>
                <a:tab pos="2716213" algn="l"/>
                <a:tab pos="3173413" algn="l"/>
                <a:tab pos="3630613" algn="l"/>
                <a:tab pos="4087813" algn="l"/>
                <a:tab pos="4545013" algn="l"/>
                <a:tab pos="5002213" algn="l"/>
                <a:tab pos="5459413" algn="l"/>
                <a:tab pos="5916613" algn="l"/>
                <a:tab pos="6373813" algn="l"/>
                <a:tab pos="6831013" algn="l"/>
                <a:tab pos="7288213" algn="l"/>
                <a:tab pos="7745413" algn="l"/>
                <a:tab pos="8202613" algn="l"/>
                <a:tab pos="8659813" algn="l"/>
                <a:tab pos="9117013" algn="l"/>
                <a:tab pos="95742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marL="862013" indent="-322263" eaLnBrk="0">
              <a:tabLst>
                <a:tab pos="430213" algn="l"/>
                <a:tab pos="887413" algn="l"/>
                <a:tab pos="1344613" algn="l"/>
                <a:tab pos="1801813" algn="l"/>
                <a:tab pos="2259013" algn="l"/>
                <a:tab pos="2716213" algn="l"/>
                <a:tab pos="3173413" algn="l"/>
                <a:tab pos="3630613" algn="l"/>
                <a:tab pos="4087813" algn="l"/>
                <a:tab pos="4545013" algn="l"/>
                <a:tab pos="5002213" algn="l"/>
                <a:tab pos="5459413" algn="l"/>
                <a:tab pos="5916613" algn="l"/>
                <a:tab pos="6373813" algn="l"/>
                <a:tab pos="6831013" algn="l"/>
                <a:tab pos="7288213" algn="l"/>
                <a:tab pos="7745413" algn="l"/>
                <a:tab pos="8202613" algn="l"/>
                <a:tab pos="8659813" algn="l"/>
                <a:tab pos="9117013" algn="l"/>
                <a:tab pos="95742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430213" algn="l"/>
                <a:tab pos="887413" algn="l"/>
                <a:tab pos="1344613" algn="l"/>
                <a:tab pos="1801813" algn="l"/>
                <a:tab pos="2259013" algn="l"/>
                <a:tab pos="2716213" algn="l"/>
                <a:tab pos="3173413" algn="l"/>
                <a:tab pos="3630613" algn="l"/>
                <a:tab pos="4087813" algn="l"/>
                <a:tab pos="4545013" algn="l"/>
                <a:tab pos="5002213" algn="l"/>
                <a:tab pos="5459413" algn="l"/>
                <a:tab pos="5916613" algn="l"/>
                <a:tab pos="6373813" algn="l"/>
                <a:tab pos="6831013" algn="l"/>
                <a:tab pos="7288213" algn="l"/>
                <a:tab pos="7745413" algn="l"/>
                <a:tab pos="8202613" algn="l"/>
                <a:tab pos="8659813" algn="l"/>
                <a:tab pos="9117013" algn="l"/>
                <a:tab pos="95742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430213" algn="l"/>
                <a:tab pos="887413" algn="l"/>
                <a:tab pos="1344613" algn="l"/>
                <a:tab pos="1801813" algn="l"/>
                <a:tab pos="2259013" algn="l"/>
                <a:tab pos="2716213" algn="l"/>
                <a:tab pos="3173413" algn="l"/>
                <a:tab pos="3630613" algn="l"/>
                <a:tab pos="4087813" algn="l"/>
                <a:tab pos="4545013" algn="l"/>
                <a:tab pos="5002213" algn="l"/>
                <a:tab pos="5459413" algn="l"/>
                <a:tab pos="5916613" algn="l"/>
                <a:tab pos="6373813" algn="l"/>
                <a:tab pos="6831013" algn="l"/>
                <a:tab pos="7288213" algn="l"/>
                <a:tab pos="7745413" algn="l"/>
                <a:tab pos="8202613" algn="l"/>
                <a:tab pos="8659813" algn="l"/>
                <a:tab pos="9117013" algn="l"/>
                <a:tab pos="95742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430213" algn="l"/>
                <a:tab pos="887413" algn="l"/>
                <a:tab pos="1344613" algn="l"/>
                <a:tab pos="1801813" algn="l"/>
                <a:tab pos="2259013" algn="l"/>
                <a:tab pos="2716213" algn="l"/>
                <a:tab pos="3173413" algn="l"/>
                <a:tab pos="3630613" algn="l"/>
                <a:tab pos="4087813" algn="l"/>
                <a:tab pos="4545013" algn="l"/>
                <a:tab pos="5002213" algn="l"/>
                <a:tab pos="5459413" algn="l"/>
                <a:tab pos="5916613" algn="l"/>
                <a:tab pos="6373813" algn="l"/>
                <a:tab pos="6831013" algn="l"/>
                <a:tab pos="7288213" algn="l"/>
                <a:tab pos="7745413" algn="l"/>
                <a:tab pos="8202613" algn="l"/>
                <a:tab pos="8659813" algn="l"/>
                <a:tab pos="9117013" algn="l"/>
                <a:tab pos="95742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887413" algn="l"/>
                <a:tab pos="1344613" algn="l"/>
                <a:tab pos="1801813" algn="l"/>
                <a:tab pos="2259013" algn="l"/>
                <a:tab pos="2716213" algn="l"/>
                <a:tab pos="3173413" algn="l"/>
                <a:tab pos="3630613" algn="l"/>
                <a:tab pos="4087813" algn="l"/>
                <a:tab pos="4545013" algn="l"/>
                <a:tab pos="5002213" algn="l"/>
                <a:tab pos="5459413" algn="l"/>
                <a:tab pos="5916613" algn="l"/>
                <a:tab pos="6373813" algn="l"/>
                <a:tab pos="6831013" algn="l"/>
                <a:tab pos="7288213" algn="l"/>
                <a:tab pos="7745413" algn="l"/>
                <a:tab pos="8202613" algn="l"/>
                <a:tab pos="8659813" algn="l"/>
                <a:tab pos="9117013" algn="l"/>
                <a:tab pos="95742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887413" algn="l"/>
                <a:tab pos="1344613" algn="l"/>
                <a:tab pos="1801813" algn="l"/>
                <a:tab pos="2259013" algn="l"/>
                <a:tab pos="2716213" algn="l"/>
                <a:tab pos="3173413" algn="l"/>
                <a:tab pos="3630613" algn="l"/>
                <a:tab pos="4087813" algn="l"/>
                <a:tab pos="4545013" algn="l"/>
                <a:tab pos="5002213" algn="l"/>
                <a:tab pos="5459413" algn="l"/>
                <a:tab pos="5916613" algn="l"/>
                <a:tab pos="6373813" algn="l"/>
                <a:tab pos="6831013" algn="l"/>
                <a:tab pos="7288213" algn="l"/>
                <a:tab pos="7745413" algn="l"/>
                <a:tab pos="8202613" algn="l"/>
                <a:tab pos="8659813" algn="l"/>
                <a:tab pos="9117013" algn="l"/>
                <a:tab pos="95742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887413" algn="l"/>
                <a:tab pos="1344613" algn="l"/>
                <a:tab pos="1801813" algn="l"/>
                <a:tab pos="2259013" algn="l"/>
                <a:tab pos="2716213" algn="l"/>
                <a:tab pos="3173413" algn="l"/>
                <a:tab pos="3630613" algn="l"/>
                <a:tab pos="4087813" algn="l"/>
                <a:tab pos="4545013" algn="l"/>
                <a:tab pos="5002213" algn="l"/>
                <a:tab pos="5459413" algn="l"/>
                <a:tab pos="5916613" algn="l"/>
                <a:tab pos="6373813" algn="l"/>
                <a:tab pos="6831013" algn="l"/>
                <a:tab pos="7288213" algn="l"/>
                <a:tab pos="7745413" algn="l"/>
                <a:tab pos="8202613" algn="l"/>
                <a:tab pos="8659813" algn="l"/>
                <a:tab pos="9117013" algn="l"/>
                <a:tab pos="95742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887413" algn="l"/>
                <a:tab pos="1344613" algn="l"/>
                <a:tab pos="1801813" algn="l"/>
                <a:tab pos="2259013" algn="l"/>
                <a:tab pos="2716213" algn="l"/>
                <a:tab pos="3173413" algn="l"/>
                <a:tab pos="3630613" algn="l"/>
                <a:tab pos="4087813" algn="l"/>
                <a:tab pos="4545013" algn="l"/>
                <a:tab pos="5002213" algn="l"/>
                <a:tab pos="5459413" algn="l"/>
                <a:tab pos="5916613" algn="l"/>
                <a:tab pos="6373813" algn="l"/>
                <a:tab pos="6831013" algn="l"/>
                <a:tab pos="7288213" algn="l"/>
                <a:tab pos="7745413" algn="l"/>
                <a:tab pos="8202613" algn="l"/>
                <a:tab pos="8659813" algn="l"/>
                <a:tab pos="9117013" algn="l"/>
                <a:tab pos="95742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marL="106363" indent="0" eaLnBrk="1">
              <a:lnSpc>
                <a:spcPct val="100000"/>
              </a:lnSpc>
              <a:spcBef>
                <a:spcPts val="800"/>
              </a:spcBef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Is the traditional dating period before engagement and marriage.</a:t>
            </a:r>
          </a:p>
          <a:p>
            <a:pPr marL="106363" indent="0" eaLnBrk="1">
              <a:lnSpc>
                <a:spcPct val="100000"/>
              </a:lnSpc>
              <a:spcBef>
                <a:spcPts val="800"/>
              </a:spcBef>
            </a:pPr>
            <a:endParaRPr lang="en-US" altLang="en-US" sz="24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449263" indent="-342900" eaLnBrk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Get to know each other</a:t>
            </a:r>
          </a:p>
          <a:p>
            <a:pPr marL="449263" indent="-342900" eaLnBrk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Helps to decide if they should be engaged</a:t>
            </a:r>
          </a:p>
          <a:p>
            <a:pPr marL="449263" indent="-342900" eaLnBrk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Can take place without personal contact (virtual dating, online)</a:t>
            </a:r>
          </a:p>
          <a:p>
            <a:pPr marL="449263" indent="-342900" eaLnBrk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Varies by time period and region (days or years)</a:t>
            </a:r>
          </a:p>
          <a:p>
            <a:pPr marL="449263" indent="-342900" eaLnBrk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endParaRPr lang="en-US" altLang="en-US" sz="24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106363" indent="0" eaLnBrk="1">
              <a:lnSpc>
                <a:spcPct val="100000"/>
              </a:lnSpc>
              <a:spcBef>
                <a:spcPts val="800"/>
              </a:spcBef>
            </a:pPr>
            <a:endParaRPr lang="en-US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48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"/>
          <p:cNvSpPr txBox="1">
            <a:spLocks noChangeArrowheads="1"/>
          </p:cNvSpPr>
          <p:nvPr/>
        </p:nvSpPr>
        <p:spPr bwMode="auto">
          <a:xfrm>
            <a:off x="3175" y="0"/>
            <a:ext cx="9140825" cy="1371600"/>
          </a:xfrm>
          <a:prstGeom prst="rect">
            <a:avLst/>
          </a:prstGeom>
          <a:solidFill>
            <a:srgbClr val="37A7C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>
              <a:lnSpc>
                <a:spcPct val="100000"/>
              </a:lnSpc>
            </a:pPr>
            <a:r>
              <a:rPr lang="en-US" altLang="en-US" sz="4400" dirty="0" smtClean="0">
                <a:solidFill>
                  <a:srgbClr val="000000"/>
                </a:solidFill>
              </a:rPr>
              <a:t>Courtship</a:t>
            </a:r>
            <a:endParaRPr lang="en-US" altLang="en-US" sz="4400" dirty="0">
              <a:solidFill>
                <a:srgbClr val="000000"/>
              </a:solidFill>
            </a:endParaRPr>
          </a:p>
        </p:txBody>
      </p:sp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430213" indent="-323850" eaLnBrk="0">
              <a:tabLst>
                <a:tab pos="430213" algn="l"/>
                <a:tab pos="887413" algn="l"/>
                <a:tab pos="1344613" algn="l"/>
                <a:tab pos="1801813" algn="l"/>
                <a:tab pos="2259013" algn="l"/>
                <a:tab pos="2716213" algn="l"/>
                <a:tab pos="3173413" algn="l"/>
                <a:tab pos="3630613" algn="l"/>
                <a:tab pos="4087813" algn="l"/>
                <a:tab pos="4545013" algn="l"/>
                <a:tab pos="5002213" algn="l"/>
                <a:tab pos="5459413" algn="l"/>
                <a:tab pos="5916613" algn="l"/>
                <a:tab pos="6373813" algn="l"/>
                <a:tab pos="6831013" algn="l"/>
                <a:tab pos="7288213" algn="l"/>
                <a:tab pos="7745413" algn="l"/>
                <a:tab pos="8202613" algn="l"/>
                <a:tab pos="8659813" algn="l"/>
                <a:tab pos="9117013" algn="l"/>
                <a:tab pos="95742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marL="862013" indent="-322263" eaLnBrk="0">
              <a:tabLst>
                <a:tab pos="430213" algn="l"/>
                <a:tab pos="887413" algn="l"/>
                <a:tab pos="1344613" algn="l"/>
                <a:tab pos="1801813" algn="l"/>
                <a:tab pos="2259013" algn="l"/>
                <a:tab pos="2716213" algn="l"/>
                <a:tab pos="3173413" algn="l"/>
                <a:tab pos="3630613" algn="l"/>
                <a:tab pos="4087813" algn="l"/>
                <a:tab pos="4545013" algn="l"/>
                <a:tab pos="5002213" algn="l"/>
                <a:tab pos="5459413" algn="l"/>
                <a:tab pos="5916613" algn="l"/>
                <a:tab pos="6373813" algn="l"/>
                <a:tab pos="6831013" algn="l"/>
                <a:tab pos="7288213" algn="l"/>
                <a:tab pos="7745413" algn="l"/>
                <a:tab pos="8202613" algn="l"/>
                <a:tab pos="8659813" algn="l"/>
                <a:tab pos="9117013" algn="l"/>
                <a:tab pos="95742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430213" algn="l"/>
                <a:tab pos="887413" algn="l"/>
                <a:tab pos="1344613" algn="l"/>
                <a:tab pos="1801813" algn="l"/>
                <a:tab pos="2259013" algn="l"/>
                <a:tab pos="2716213" algn="l"/>
                <a:tab pos="3173413" algn="l"/>
                <a:tab pos="3630613" algn="l"/>
                <a:tab pos="4087813" algn="l"/>
                <a:tab pos="4545013" algn="l"/>
                <a:tab pos="5002213" algn="l"/>
                <a:tab pos="5459413" algn="l"/>
                <a:tab pos="5916613" algn="l"/>
                <a:tab pos="6373813" algn="l"/>
                <a:tab pos="6831013" algn="l"/>
                <a:tab pos="7288213" algn="l"/>
                <a:tab pos="7745413" algn="l"/>
                <a:tab pos="8202613" algn="l"/>
                <a:tab pos="8659813" algn="l"/>
                <a:tab pos="9117013" algn="l"/>
                <a:tab pos="95742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430213" algn="l"/>
                <a:tab pos="887413" algn="l"/>
                <a:tab pos="1344613" algn="l"/>
                <a:tab pos="1801813" algn="l"/>
                <a:tab pos="2259013" algn="l"/>
                <a:tab pos="2716213" algn="l"/>
                <a:tab pos="3173413" algn="l"/>
                <a:tab pos="3630613" algn="l"/>
                <a:tab pos="4087813" algn="l"/>
                <a:tab pos="4545013" algn="l"/>
                <a:tab pos="5002213" algn="l"/>
                <a:tab pos="5459413" algn="l"/>
                <a:tab pos="5916613" algn="l"/>
                <a:tab pos="6373813" algn="l"/>
                <a:tab pos="6831013" algn="l"/>
                <a:tab pos="7288213" algn="l"/>
                <a:tab pos="7745413" algn="l"/>
                <a:tab pos="8202613" algn="l"/>
                <a:tab pos="8659813" algn="l"/>
                <a:tab pos="9117013" algn="l"/>
                <a:tab pos="95742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430213" algn="l"/>
                <a:tab pos="887413" algn="l"/>
                <a:tab pos="1344613" algn="l"/>
                <a:tab pos="1801813" algn="l"/>
                <a:tab pos="2259013" algn="l"/>
                <a:tab pos="2716213" algn="l"/>
                <a:tab pos="3173413" algn="l"/>
                <a:tab pos="3630613" algn="l"/>
                <a:tab pos="4087813" algn="l"/>
                <a:tab pos="4545013" algn="l"/>
                <a:tab pos="5002213" algn="l"/>
                <a:tab pos="5459413" algn="l"/>
                <a:tab pos="5916613" algn="l"/>
                <a:tab pos="6373813" algn="l"/>
                <a:tab pos="6831013" algn="l"/>
                <a:tab pos="7288213" algn="l"/>
                <a:tab pos="7745413" algn="l"/>
                <a:tab pos="8202613" algn="l"/>
                <a:tab pos="8659813" algn="l"/>
                <a:tab pos="9117013" algn="l"/>
                <a:tab pos="95742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887413" algn="l"/>
                <a:tab pos="1344613" algn="l"/>
                <a:tab pos="1801813" algn="l"/>
                <a:tab pos="2259013" algn="l"/>
                <a:tab pos="2716213" algn="l"/>
                <a:tab pos="3173413" algn="l"/>
                <a:tab pos="3630613" algn="l"/>
                <a:tab pos="4087813" algn="l"/>
                <a:tab pos="4545013" algn="l"/>
                <a:tab pos="5002213" algn="l"/>
                <a:tab pos="5459413" algn="l"/>
                <a:tab pos="5916613" algn="l"/>
                <a:tab pos="6373813" algn="l"/>
                <a:tab pos="6831013" algn="l"/>
                <a:tab pos="7288213" algn="l"/>
                <a:tab pos="7745413" algn="l"/>
                <a:tab pos="8202613" algn="l"/>
                <a:tab pos="8659813" algn="l"/>
                <a:tab pos="9117013" algn="l"/>
                <a:tab pos="95742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887413" algn="l"/>
                <a:tab pos="1344613" algn="l"/>
                <a:tab pos="1801813" algn="l"/>
                <a:tab pos="2259013" algn="l"/>
                <a:tab pos="2716213" algn="l"/>
                <a:tab pos="3173413" algn="l"/>
                <a:tab pos="3630613" algn="l"/>
                <a:tab pos="4087813" algn="l"/>
                <a:tab pos="4545013" algn="l"/>
                <a:tab pos="5002213" algn="l"/>
                <a:tab pos="5459413" algn="l"/>
                <a:tab pos="5916613" algn="l"/>
                <a:tab pos="6373813" algn="l"/>
                <a:tab pos="6831013" algn="l"/>
                <a:tab pos="7288213" algn="l"/>
                <a:tab pos="7745413" algn="l"/>
                <a:tab pos="8202613" algn="l"/>
                <a:tab pos="8659813" algn="l"/>
                <a:tab pos="9117013" algn="l"/>
                <a:tab pos="95742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887413" algn="l"/>
                <a:tab pos="1344613" algn="l"/>
                <a:tab pos="1801813" algn="l"/>
                <a:tab pos="2259013" algn="l"/>
                <a:tab pos="2716213" algn="l"/>
                <a:tab pos="3173413" algn="l"/>
                <a:tab pos="3630613" algn="l"/>
                <a:tab pos="4087813" algn="l"/>
                <a:tab pos="4545013" algn="l"/>
                <a:tab pos="5002213" algn="l"/>
                <a:tab pos="5459413" algn="l"/>
                <a:tab pos="5916613" algn="l"/>
                <a:tab pos="6373813" algn="l"/>
                <a:tab pos="6831013" algn="l"/>
                <a:tab pos="7288213" algn="l"/>
                <a:tab pos="7745413" algn="l"/>
                <a:tab pos="8202613" algn="l"/>
                <a:tab pos="8659813" algn="l"/>
                <a:tab pos="9117013" algn="l"/>
                <a:tab pos="95742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30213" algn="l"/>
                <a:tab pos="887413" algn="l"/>
                <a:tab pos="1344613" algn="l"/>
                <a:tab pos="1801813" algn="l"/>
                <a:tab pos="2259013" algn="l"/>
                <a:tab pos="2716213" algn="l"/>
                <a:tab pos="3173413" algn="l"/>
                <a:tab pos="3630613" algn="l"/>
                <a:tab pos="4087813" algn="l"/>
                <a:tab pos="4545013" algn="l"/>
                <a:tab pos="5002213" algn="l"/>
                <a:tab pos="5459413" algn="l"/>
                <a:tab pos="5916613" algn="l"/>
                <a:tab pos="6373813" algn="l"/>
                <a:tab pos="6831013" algn="l"/>
                <a:tab pos="7288213" algn="l"/>
                <a:tab pos="7745413" algn="l"/>
                <a:tab pos="8202613" algn="l"/>
                <a:tab pos="8659813" algn="l"/>
                <a:tab pos="9117013" algn="l"/>
                <a:tab pos="95742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>
              <a:lnSpc>
                <a:spcPct val="100000"/>
              </a:lnSpc>
              <a:spcBef>
                <a:spcPts val="800"/>
              </a:spcBef>
              <a:buFont typeface="Wingdings" panose="05000000000000000000" pitchFamily="2" charset="2"/>
              <a:buChar char=""/>
            </a:pPr>
            <a:r>
              <a:rPr lang="en-US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Arranged Marriages</a:t>
            </a:r>
          </a:p>
          <a:p>
            <a:pPr lvl="1" eaLnBrk="1">
              <a:lnSpc>
                <a:spcPct val="100000"/>
              </a:lnSpc>
              <a:spcBef>
                <a:spcPts val="700"/>
              </a:spcBef>
              <a:buFont typeface="Wingdings" panose="05000000000000000000" pitchFamily="2" charset="2"/>
              <a:buChar char=""/>
            </a:pPr>
            <a:r>
              <a:rPr lang="en-US" altLang="en-US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Alliances between two extended families of similar social standing and usually involve an exchange not just of children but also of wealth and favors</a:t>
            </a:r>
          </a:p>
          <a:p>
            <a:pPr eaLnBrk="1">
              <a:lnSpc>
                <a:spcPct val="100000"/>
              </a:lnSpc>
              <a:spcBef>
                <a:spcPts val="800"/>
              </a:spcBef>
              <a:buFont typeface="Wingdings" panose="05000000000000000000" pitchFamily="2" charset="2"/>
              <a:buChar char=""/>
            </a:pPr>
            <a:r>
              <a:rPr lang="en-US" altLang="en-US" sz="32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Romantic </a:t>
            </a:r>
            <a:r>
              <a:rPr lang="en-US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Love</a:t>
            </a:r>
          </a:p>
          <a:p>
            <a:pPr lvl="1" eaLnBrk="1">
              <a:lnSpc>
                <a:spcPct val="100000"/>
              </a:lnSpc>
              <a:spcBef>
                <a:spcPts val="700"/>
              </a:spcBef>
              <a:buFont typeface="Wingdings" panose="05000000000000000000" pitchFamily="2" charset="2"/>
              <a:buChar char=""/>
            </a:pPr>
            <a:r>
              <a:rPr lang="en-US" altLang="en-US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Affection and sexual passion toward another person</a:t>
            </a:r>
          </a:p>
          <a:p>
            <a:pPr lvl="1" eaLnBrk="1">
              <a:lnSpc>
                <a:spcPct val="100000"/>
              </a:lnSpc>
              <a:spcBef>
                <a:spcPts val="700"/>
              </a:spcBef>
              <a:buFont typeface="Wingdings" panose="05000000000000000000" pitchFamily="2" charset="2"/>
              <a:buChar char=""/>
            </a:pPr>
            <a:r>
              <a:rPr lang="en-US" altLang="en-US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Are Americans obsessed with romantic love?  Explain</a:t>
            </a:r>
            <a:r>
              <a:rPr lang="en-US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eaLnBrk="1">
              <a:spcBef>
                <a:spcPts val="700"/>
              </a:spcBef>
              <a:buFont typeface="Wingdings" panose="05000000000000000000" pitchFamily="2" charset="2"/>
              <a:buChar char=""/>
            </a:pPr>
            <a:r>
              <a:rPr lang="en-US" altLang="en-US" sz="28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Hook-Up Culture</a:t>
            </a:r>
            <a:endParaRPr lang="en-US" altLang="en-US" sz="28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lvl="1" eaLnBrk="1">
              <a:spcBef>
                <a:spcPts val="700"/>
              </a:spcBef>
              <a:buFont typeface="Wingdings" panose="05000000000000000000" pitchFamily="2" charset="2"/>
              <a:buChar char=""/>
            </a:pP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One night stands and non-committal relationships</a:t>
            </a:r>
            <a:endParaRPr lang="en-US" altLang="en-US" sz="28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3383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"/>
          <p:cNvSpPr txBox="1">
            <a:spLocks noChangeArrowheads="1"/>
          </p:cNvSpPr>
          <p:nvPr/>
        </p:nvSpPr>
        <p:spPr bwMode="auto">
          <a:xfrm>
            <a:off x="904875" y="2057400"/>
            <a:ext cx="7772400" cy="1052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38880" rIns="0" bIns="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/>
            <a:r>
              <a:rPr lang="en-US" altLang="en-US" sz="4400" dirty="0" smtClean="0">
                <a:solidFill>
                  <a:srgbClr val="000000"/>
                </a:solidFill>
              </a:rPr>
              <a:t>NOW THAT WE HAVE DATED,</a:t>
            </a:r>
          </a:p>
          <a:p>
            <a:pPr algn="ctr" eaLnBrk="1"/>
            <a:r>
              <a:rPr lang="en-US" altLang="en-US" sz="4400" dirty="0" smtClean="0">
                <a:solidFill>
                  <a:srgbClr val="000000"/>
                </a:solidFill>
              </a:rPr>
              <a:t>WE CAN GET MARRIED</a:t>
            </a:r>
            <a:endParaRPr lang="en-US" altLang="en-US" sz="4400" dirty="0">
              <a:solidFill>
                <a:srgbClr val="000000"/>
              </a:solidFill>
            </a:endParaRPr>
          </a:p>
        </p:txBody>
      </p:sp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457200" y="1649413"/>
            <a:ext cx="8229600" cy="443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11160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"/>
          <p:cNvSpPr txBox="1">
            <a:spLocks noChangeArrowheads="1"/>
          </p:cNvSpPr>
          <p:nvPr/>
        </p:nvSpPr>
        <p:spPr bwMode="auto">
          <a:xfrm>
            <a:off x="301625" y="344488"/>
            <a:ext cx="8613775" cy="75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616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4400">
                <a:solidFill>
                  <a:srgbClr val="000000"/>
                </a:solidFill>
                <a:latin typeface="Calibri" panose="020F0502020204030204" pitchFamily="34" charset="0"/>
              </a:rPr>
              <a:t>Marriage Patterns</a:t>
            </a:r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04800" y="1219200"/>
            <a:ext cx="861695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920" rIns="90000" bIns="45000"/>
          <a:lstStyle>
            <a:lvl1pPr marL="341313" indent="-33972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marL="741363" indent="-28257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2800" b="1" i="1">
                <a:solidFill>
                  <a:srgbClr val="000000"/>
                </a:solidFill>
                <a:latin typeface="Calibri" panose="020F0502020204030204" pitchFamily="34" charset="0"/>
              </a:rPr>
              <a:t>Endogamy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400" i="1">
                <a:solidFill>
                  <a:srgbClr val="000000"/>
                </a:solidFill>
                <a:latin typeface="Calibri" panose="020F0502020204030204" pitchFamily="34" charset="0"/>
              </a:rPr>
              <a:t>Marriage between people of the same social category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400">
                <a:solidFill>
                  <a:srgbClr val="000000"/>
                </a:solidFill>
                <a:latin typeface="Calibri" panose="020F0502020204030204" pitchFamily="34" charset="0"/>
              </a:rPr>
              <a:t>Limits marriage prospects</a:t>
            </a:r>
          </a:p>
          <a:p>
            <a:pPr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400" b="1">
                <a:solidFill>
                  <a:srgbClr val="000000"/>
                </a:solidFill>
                <a:latin typeface="Calibri" panose="020F0502020204030204" pitchFamily="34" charset="0"/>
              </a:rPr>
              <a:t>Homogamy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400" i="1">
                <a:solidFill>
                  <a:srgbClr val="000000"/>
                </a:solidFill>
                <a:latin typeface="Times New Roman" panose="02020603050405020304" pitchFamily="18" charset="0"/>
              </a:rPr>
              <a:t>Marriage between people with the same social characteristics</a:t>
            </a: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2800" b="1" i="1">
                <a:solidFill>
                  <a:srgbClr val="000000"/>
                </a:solidFill>
                <a:latin typeface="Calibri" panose="020F0502020204030204" pitchFamily="34" charset="0"/>
              </a:rPr>
              <a:t>Exogamy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400" i="1">
                <a:solidFill>
                  <a:srgbClr val="000000"/>
                </a:solidFill>
                <a:latin typeface="Calibri" panose="020F0502020204030204" pitchFamily="34" charset="0"/>
              </a:rPr>
              <a:t>Marriage between people of different social categories</a:t>
            </a: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2800" b="1" i="1">
                <a:solidFill>
                  <a:srgbClr val="000000"/>
                </a:solidFill>
                <a:latin typeface="Calibri" panose="020F0502020204030204" pitchFamily="34" charset="0"/>
              </a:rPr>
              <a:t>Monogamy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400" i="1">
                <a:solidFill>
                  <a:srgbClr val="000000"/>
                </a:solidFill>
                <a:latin typeface="Calibri" panose="020F0502020204030204" pitchFamily="34" charset="0"/>
              </a:rPr>
              <a:t>Marriage that unites two partners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400">
                <a:solidFill>
                  <a:srgbClr val="000000"/>
                </a:solidFill>
                <a:latin typeface="Calibri" panose="020F0502020204030204" pitchFamily="34" charset="0"/>
              </a:rPr>
              <a:t>Permitted by law in higher-income nations</a:t>
            </a:r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1371600" y="62484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86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1400" i="1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                                 Society: The Basics, </a:t>
            </a: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10th Edition by John Macionis</a:t>
            </a:r>
          </a:p>
          <a:p>
            <a:pPr algn="ctr" eaLnBrk="1" hangingPunct="1">
              <a:lnSpc>
                <a:spcPct val="98000"/>
              </a:lnSpc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Copyright  , Upper Saddle River, NJ  07458.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0137232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Box 1"/>
          <p:cNvSpPr txBox="1">
            <a:spLocks noChangeArrowheads="1"/>
          </p:cNvSpPr>
          <p:nvPr/>
        </p:nvSpPr>
        <p:spPr bwMode="auto">
          <a:xfrm>
            <a:off x="457200" y="1143000"/>
            <a:ext cx="7848600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920" rIns="90000" bIns="45000"/>
          <a:lstStyle>
            <a:lvl1pPr marL="341313" indent="-339725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rgbClr val="000000"/>
                </a:solidFill>
                <a:latin typeface="Arial" charset="0"/>
                <a:ea typeface="MS Pゴシック" charset="0"/>
                <a:cs typeface="MS Pゴシック" charset="0"/>
              </a:defRPr>
            </a:lvl1pPr>
            <a:lvl2pPr marL="741363" indent="-282575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rgbClr val="000000"/>
                </a:solidFill>
                <a:latin typeface="Arial" charset="0"/>
                <a:ea typeface="MS Pゴシック" charset="0"/>
                <a:cs typeface="MS Pゴシック" charset="0"/>
              </a:defRPr>
            </a:lvl2pPr>
            <a:lvl3pPr indent="-227013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rgbClr val="000000"/>
                </a:solidFill>
                <a:latin typeface="Arial" charset="0"/>
                <a:ea typeface="MS Pゴシック" charset="0"/>
                <a:cs typeface="MS Pゴシック" charset="0"/>
              </a:defRPr>
            </a:lvl3pPr>
            <a:lvl4pPr indent="-227013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rgbClr val="000000"/>
                </a:solidFill>
                <a:latin typeface="Arial" charset="0"/>
                <a:ea typeface="MS Pゴシック" charset="0"/>
                <a:cs typeface="MS Pゴシック" charset="0"/>
              </a:defRPr>
            </a:lvl4pPr>
            <a:lvl5pPr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rgbClr val="000000"/>
                </a:solidFill>
                <a:latin typeface="Arial" charset="0"/>
                <a:ea typeface="MS Pゴシック" charset="0"/>
                <a:cs typeface="MS Pゴシック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rgbClr val="000000"/>
                </a:solidFill>
                <a:latin typeface="Arial" charset="0"/>
                <a:ea typeface="MS Pゴシック" charset="0"/>
                <a:cs typeface="MS Pゴシック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rgbClr val="000000"/>
                </a:solidFill>
                <a:latin typeface="Arial" charset="0"/>
                <a:ea typeface="MS Pゴシック" charset="0"/>
                <a:cs typeface="MS Pゴシック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rgbClr val="000000"/>
                </a:solidFill>
                <a:latin typeface="Arial" charset="0"/>
                <a:ea typeface="MS Pゴシック" charset="0"/>
                <a:cs typeface="MS Pゴシック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rgbClr val="000000"/>
                </a:solidFill>
                <a:latin typeface="Arial" charset="0"/>
                <a:ea typeface="MS Pゴシック" charset="0"/>
                <a:cs typeface="MS Pゴシック" charset="0"/>
              </a:defRPr>
            </a:lvl9pPr>
          </a:lstStyle>
          <a:p>
            <a:pPr hangingPunct="1">
              <a:lnSpc>
                <a:spcPct val="98000"/>
              </a:lnSpc>
              <a:spcBef>
                <a:spcPts val="638"/>
              </a:spcBef>
              <a:buFont typeface="Arial" charset="0"/>
              <a:buChar char="•"/>
              <a:defRPr/>
            </a:pPr>
            <a:r>
              <a:rPr lang="en-US" sz="3200" b="1" i="1" dirty="0" smtClean="0">
                <a:latin typeface="Calibri" charset="0"/>
              </a:rPr>
              <a:t>Polygamy</a:t>
            </a:r>
          </a:p>
          <a:p>
            <a:pPr lvl="1" hangingPunct="1">
              <a:lnSpc>
                <a:spcPct val="98000"/>
              </a:lnSpc>
              <a:spcBef>
                <a:spcPts val="563"/>
              </a:spcBef>
              <a:buFont typeface="Arial" charset="0"/>
              <a:buChar char="–"/>
              <a:defRPr/>
            </a:pPr>
            <a:r>
              <a:rPr lang="en-US" sz="2800" i="1" dirty="0" smtClean="0">
                <a:latin typeface="Calibri" charset="0"/>
              </a:rPr>
              <a:t>Marriage that unites a person with two or more spouses</a:t>
            </a:r>
          </a:p>
          <a:p>
            <a:pPr lvl="1" hangingPunct="1">
              <a:lnSpc>
                <a:spcPct val="98000"/>
              </a:lnSpc>
              <a:spcBef>
                <a:spcPts val="563"/>
              </a:spcBef>
              <a:buFont typeface="Arial" charset="0"/>
              <a:buChar char="–"/>
              <a:defRPr/>
            </a:pPr>
            <a:r>
              <a:rPr lang="en-US" sz="2800" dirty="0" smtClean="0">
                <a:latin typeface="Calibri" charset="0"/>
              </a:rPr>
              <a:t>Permitted by many lower-income nations</a:t>
            </a:r>
          </a:p>
          <a:p>
            <a:pPr lvl="1" hangingPunct="1">
              <a:lnSpc>
                <a:spcPct val="98000"/>
              </a:lnSpc>
              <a:spcBef>
                <a:spcPts val="563"/>
              </a:spcBef>
              <a:buFont typeface="Arial" charset="0"/>
              <a:buChar char="–"/>
              <a:defRPr/>
            </a:pPr>
            <a:r>
              <a:rPr lang="en-US" sz="2800" dirty="0" smtClean="0">
                <a:latin typeface="Calibri" charset="0"/>
              </a:rPr>
              <a:t>Two forms:</a:t>
            </a:r>
          </a:p>
          <a:p>
            <a:pPr lvl="2" hangingPunct="1">
              <a:lnSpc>
                <a:spcPct val="98000"/>
              </a:lnSpc>
              <a:spcBef>
                <a:spcPts val="488"/>
              </a:spcBef>
              <a:buFont typeface="Arial" charset="0"/>
              <a:buChar char="•"/>
              <a:defRPr/>
            </a:pPr>
            <a:r>
              <a:rPr lang="en-US" sz="2400" b="1" i="1" dirty="0" smtClean="0">
                <a:latin typeface="Calibri" charset="0"/>
              </a:rPr>
              <a:t>Polygyny </a:t>
            </a:r>
            <a:r>
              <a:rPr lang="en-US" sz="2400" dirty="0" smtClean="0">
                <a:latin typeface="Calibri" charset="0"/>
              </a:rPr>
              <a:t>(Most common)</a:t>
            </a:r>
          </a:p>
          <a:p>
            <a:pPr lvl="3" hangingPunct="1">
              <a:lnSpc>
                <a:spcPct val="98000"/>
              </a:lnSpc>
              <a:spcBef>
                <a:spcPts val="400"/>
              </a:spcBef>
              <a:buFont typeface="Arial" charset="0"/>
              <a:buChar char="–"/>
              <a:defRPr/>
            </a:pPr>
            <a:r>
              <a:rPr lang="en-US" sz="2000" i="1" dirty="0" smtClean="0">
                <a:latin typeface="Calibri" charset="0"/>
              </a:rPr>
              <a:t>A form of marriage that unites one man and two or more women</a:t>
            </a:r>
          </a:p>
          <a:p>
            <a:pPr lvl="2" hangingPunct="1">
              <a:lnSpc>
                <a:spcPct val="98000"/>
              </a:lnSpc>
              <a:spcBef>
                <a:spcPts val="488"/>
              </a:spcBef>
              <a:buFont typeface="Arial" charset="0"/>
              <a:buChar char="•"/>
              <a:defRPr/>
            </a:pPr>
            <a:r>
              <a:rPr lang="en-US" sz="2400" b="1" i="1" dirty="0" smtClean="0">
                <a:latin typeface="Calibri" charset="0"/>
              </a:rPr>
              <a:t>Polyandry</a:t>
            </a:r>
          </a:p>
          <a:p>
            <a:pPr lvl="3" hangingPunct="1">
              <a:lnSpc>
                <a:spcPct val="98000"/>
              </a:lnSpc>
              <a:spcBef>
                <a:spcPts val="400"/>
              </a:spcBef>
              <a:buFont typeface="Arial" charset="0"/>
              <a:buChar char="–"/>
              <a:defRPr/>
            </a:pPr>
            <a:r>
              <a:rPr lang="en-US" sz="2000" i="1" dirty="0" smtClean="0">
                <a:latin typeface="Calibri" charset="0"/>
              </a:rPr>
              <a:t>Unites one woman and two or more men</a:t>
            </a:r>
          </a:p>
          <a:p>
            <a:pPr lvl="3" hangingPunct="1">
              <a:lnSpc>
                <a:spcPct val="98000"/>
              </a:lnSpc>
              <a:spcBef>
                <a:spcPts val="400"/>
              </a:spcBef>
              <a:buFont typeface="Arial" charset="0"/>
              <a:buChar char="–"/>
              <a:defRPr/>
            </a:pPr>
            <a:r>
              <a:rPr lang="en-US" sz="2000" dirty="0" smtClean="0">
                <a:latin typeface="Calibri" charset="0"/>
              </a:rPr>
              <a:t>Extremely rare and is found in Tibet\</a:t>
            </a:r>
          </a:p>
          <a:p>
            <a:pPr marL="1588" indent="0" hangingPunct="1">
              <a:lnSpc>
                <a:spcPct val="98000"/>
              </a:lnSpc>
              <a:spcBef>
                <a:spcPts val="400"/>
              </a:spcBef>
              <a:buFont typeface="Times New Roman" pitchFamily="16" charset="0"/>
              <a:buNone/>
              <a:defRPr/>
            </a:pPr>
            <a:r>
              <a:rPr lang="en-US" sz="2000" b="1" dirty="0" smtClean="0">
                <a:latin typeface="Calibri" charset="0"/>
              </a:rPr>
              <a:t> </a:t>
            </a:r>
            <a:endParaRPr lang="en-US" sz="2000" dirty="0" smtClean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18983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mph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additive="repl">
                                        <p:cTn id="6" dur="1900" fill="hold" masterRel="sameClick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504D"/>
                                      </p:to>
                                    </p:animClr>
                                    <p:animClr clrSpc="rgb" dir="cw">
                                      <p:cBhvr additive="repl">
                                        <p:cTn id="7" dur="1900" fill="hold" masterRel="sameClick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504D"/>
                                      </p:to>
                                    </p:animClr>
                                    <p:set>
                                      <p:cBhvr additive="repl">
                                        <p:cTn id="8" dur="1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boolVal val="0"/>
                                      </p:to>
                                    </p:set>
                                    <p:set>
                                      <p:cBhvr additive="repl">
                                        <p:cTn id="9" dur="1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>
                                        <p:boolVal val="0"/>
                                      </p:to>
                                    </p:set>
                                    <p:animScale>
                                      <p:cBhvr additive="repl">
                                        <p:cTn id="1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  <p:animScale>
                                      <p:cBhvr additive="repl"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  <p:animScale>
                                      <p:cBhvr additive="repl">
                                        <p:cTn id="12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7" dur="500"/>
                                        <p:tgtEl>
                                          <p:spTgt spid="174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2" dur="500"/>
                                        <p:tgtEl>
                                          <p:spTgt spid="174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7" dur="500"/>
                                        <p:tgtEl>
                                          <p:spTgt spid="174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0" dur="500"/>
                                        <p:tgtEl>
                                          <p:spTgt spid="174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3" dur="500"/>
                                        <p:tgtEl>
                                          <p:spTgt spid="174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6" dur="500"/>
                                        <p:tgtEl>
                                          <p:spTgt spid="174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9" dur="500"/>
                                        <p:tgtEl>
                                          <p:spTgt spid="174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42" dur="500"/>
                                        <p:tgtEl>
                                          <p:spTgt spid="174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45" dur="500"/>
                                        <p:tgtEl>
                                          <p:spTgt spid="1740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/>
          <p:cNvSpPr txBox="1">
            <a:spLocks noChangeArrowheads="1"/>
          </p:cNvSpPr>
          <p:nvPr/>
        </p:nvSpPr>
        <p:spPr bwMode="auto">
          <a:xfrm>
            <a:off x="301625" y="304800"/>
            <a:ext cx="85375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616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4400">
                <a:solidFill>
                  <a:srgbClr val="000000"/>
                </a:solidFill>
                <a:latin typeface="Calibri" panose="020F0502020204030204" pitchFamily="34" charset="0"/>
              </a:rPr>
              <a:t>Family: Global Variations</a:t>
            </a:r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00735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920" rIns="90000" bIns="45000"/>
          <a:lstStyle>
            <a:lvl1pPr marL="341313" indent="-33972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marL="741363" indent="-28257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indent="-227013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 b="1" i="1">
                <a:solidFill>
                  <a:srgbClr val="000000"/>
                </a:solidFill>
                <a:latin typeface="Calibri" panose="020F0502020204030204" pitchFamily="34" charset="0"/>
              </a:rPr>
              <a:t>Extended Family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 i="1">
                <a:solidFill>
                  <a:srgbClr val="000000"/>
                </a:solidFill>
                <a:latin typeface="Calibri" panose="020F0502020204030204" pitchFamily="34" charset="0"/>
              </a:rPr>
              <a:t>A family composed of parents and children as well as other kin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Also called </a:t>
            </a:r>
            <a:r>
              <a:rPr lang="en-US" altLang="en-US" sz="2800" i="1">
                <a:solidFill>
                  <a:srgbClr val="000000"/>
                </a:solidFill>
                <a:latin typeface="Calibri" panose="020F0502020204030204" pitchFamily="34" charset="0"/>
              </a:rPr>
              <a:t>consanguine family</a:t>
            </a:r>
          </a:p>
          <a:p>
            <a:pPr lvl="2" eaLnBrk="1" hangingPunct="1">
              <a:lnSpc>
                <a:spcPct val="98000"/>
              </a:lnSpc>
              <a:spcBef>
                <a:spcPts val="488"/>
              </a:spcBef>
              <a:buFont typeface="Arial" panose="020B0604020202020204" pitchFamily="34" charset="0"/>
              <a:buChar char="•"/>
            </a:pPr>
            <a:r>
              <a:rPr lang="en-US" altLang="en-US" sz="2400">
                <a:solidFill>
                  <a:srgbClr val="000000"/>
                </a:solidFill>
                <a:latin typeface="Calibri" panose="020F0502020204030204" pitchFamily="34" charset="0"/>
              </a:rPr>
              <a:t>Includes everyone with “shared blood”</a:t>
            </a: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 b="1" i="1">
                <a:solidFill>
                  <a:srgbClr val="000000"/>
                </a:solidFill>
                <a:latin typeface="Calibri" panose="020F0502020204030204" pitchFamily="34" charset="0"/>
              </a:rPr>
              <a:t>Nuclear Family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 i="1">
                <a:solidFill>
                  <a:srgbClr val="000000"/>
                </a:solidFill>
                <a:latin typeface="Calibri" panose="020F0502020204030204" pitchFamily="34" charset="0"/>
              </a:rPr>
              <a:t>A family composed of one or two parents and their children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Also called </a:t>
            </a:r>
            <a:r>
              <a:rPr lang="en-US" altLang="en-US" sz="2800" i="1">
                <a:solidFill>
                  <a:srgbClr val="000000"/>
                </a:solidFill>
                <a:latin typeface="Calibri" panose="020F0502020204030204" pitchFamily="34" charset="0"/>
              </a:rPr>
              <a:t>conjugal family</a:t>
            </a:r>
          </a:p>
        </p:txBody>
      </p:sp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1371600" y="62484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86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1400" i="1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                                 Society: The Basics, </a:t>
            </a: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10th Edition by John Macionis</a:t>
            </a:r>
          </a:p>
          <a:p>
            <a:pPr algn="ctr" eaLnBrk="1" hangingPunct="1">
              <a:lnSpc>
                <a:spcPct val="98000"/>
              </a:lnSpc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Copyright  , Upper Saddle River, NJ  07458.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97204787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mph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additive="repl">
                                        <p:cTn id="6" dur="1900" fill="hold" masterRel="sameClick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504D"/>
                                      </p:to>
                                    </p:animClr>
                                    <p:animClr clrSpc="rgb" dir="cw">
                                      <p:cBhvr additive="repl">
                                        <p:cTn id="7" dur="1900" fill="hold" masterRel="sameClick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504D"/>
                                      </p:to>
                                    </p:animClr>
                                    <p:set>
                                      <p:cBhvr additive="repl">
                                        <p:cTn id="8" dur="1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boolVal val="0"/>
                                      </p:to>
                                    </p:set>
                                    <p:set>
                                      <p:cBhvr additive="repl">
                                        <p:cTn id="9" dur="1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>
                                        <p:boolVal val="0"/>
                                      </p:to>
                                    </p:set>
                                    <p:animScale>
                                      <p:cBhvr additive="repl">
                                        <p:cTn id="1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  <p:animScale>
                                      <p:cBhvr additive="repl"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  <p:animScale>
                                      <p:cBhvr additive="repl">
                                        <p:cTn id="12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mph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additive="repl">
                                        <p:cTn id="29" dur="1900" fill="hold" masterRel="sameClick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504D"/>
                                      </p:to>
                                    </p:animClr>
                                    <p:animClr clrSpc="rgb" dir="cw">
                                      <p:cBhvr additive="repl">
                                        <p:cTn id="30" dur="1900" fill="hold" masterRel="sameClick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504D"/>
                                      </p:to>
                                    </p:animClr>
                                    <p:set>
                                      <p:cBhvr additive="repl">
                                        <p:cTn id="31" dur="1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boolVal val="0"/>
                                      </p:to>
                                    </p:set>
                                    <p:set>
                                      <p:cBhvr additive="repl">
                                        <p:cTn id="32" dur="1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>
                                        <p:boolVal val="0"/>
                                      </p:to>
                                    </p:set>
                                    <p:animScale>
                                      <p:cBhvr additive="repl">
                                        <p:cTn id="3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  <p:animScale>
                                      <p:cBhvr additive="repl"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  <p:animScale>
                                      <p:cBhvr additive="repl">
                                        <p:cTn id="35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616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4400">
                <a:solidFill>
                  <a:srgbClr val="000000"/>
                </a:solidFill>
                <a:latin typeface="Calibri" panose="020F0502020204030204" pitchFamily="34" charset="0"/>
              </a:rPr>
              <a:t>INTERRACIAL MARRIAGE</a:t>
            </a:r>
          </a:p>
        </p:txBody>
      </p:sp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920" rIns="90000" bIns="45000"/>
          <a:lstStyle>
            <a:lvl1pPr marL="341313" indent="-33972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None/>
            </a:pPr>
            <a:endParaRPr lang="en-US" altLang="en-US" sz="32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ClrTx/>
              <a:buSzTx/>
              <a:buFontTx/>
              <a:buNone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  <a:hlinkClick r:id="rId3"/>
              </a:rPr>
              <a:t>http://www.youtube.com/watch?v=FaHhZ4IbVYY</a:t>
            </a:r>
            <a:endParaRPr lang="en-US" altLang="en-US" sz="32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ClrTx/>
              <a:buSzTx/>
              <a:buFontTx/>
              <a:buNone/>
            </a:pPr>
            <a:endParaRPr lang="en-US" altLang="en-US" sz="32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  <a:hlinkClick r:id="rId4"/>
              </a:rPr>
              <a:t>http://www.youtube.com/watch?v=_94uOrt6Rc8</a:t>
            </a: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None/>
            </a:pPr>
            <a:endParaRPr lang="en-US" altLang="en-US" sz="32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ClrTx/>
              <a:buSzTx/>
              <a:buFontTx/>
              <a:buNone/>
            </a:pPr>
            <a:endParaRPr lang="en-US" altLang="en-US" sz="3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945497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ext Box 1"/>
          <p:cNvSpPr txBox="1">
            <a:spLocks noChangeArrowheads="1"/>
          </p:cNvSpPr>
          <p:nvPr/>
        </p:nvSpPr>
        <p:spPr bwMode="auto">
          <a:xfrm>
            <a:off x="457200" y="685800"/>
            <a:ext cx="800735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920" rIns="90000" bIns="45000"/>
          <a:lstStyle>
            <a:lvl1pPr marL="341313" indent="-33972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marL="741363" indent="-28257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indent="-227013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 b="1">
                <a:solidFill>
                  <a:srgbClr val="000000"/>
                </a:solidFill>
                <a:latin typeface="Calibri" panose="020F0502020204030204" pitchFamily="34" charset="0"/>
              </a:rPr>
              <a:t>Ethnically and Racially Mixed Marriages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Interracial marriage was illegal in 16 states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Actual proportion of mixed marriages is 4%</a:t>
            </a:r>
          </a:p>
          <a:p>
            <a:pPr lvl="2" eaLnBrk="1" hangingPunct="1">
              <a:lnSpc>
                <a:spcPct val="98000"/>
              </a:lnSpc>
              <a:spcBef>
                <a:spcPts val="488"/>
              </a:spcBef>
              <a:buFont typeface="Arial" panose="020B0604020202020204" pitchFamily="34" charset="0"/>
              <a:buChar char="•"/>
            </a:pPr>
            <a:r>
              <a:rPr lang="en-US" altLang="en-US" sz="2400">
                <a:solidFill>
                  <a:srgbClr val="000000"/>
                </a:solidFill>
                <a:latin typeface="Calibri" panose="020F0502020204030204" pitchFamily="34" charset="0"/>
              </a:rPr>
              <a:t>Shows that race still matters in social relations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Single most common mixed marriage</a:t>
            </a:r>
          </a:p>
          <a:p>
            <a:pPr lvl="2" eaLnBrk="1" hangingPunct="1">
              <a:lnSpc>
                <a:spcPct val="98000"/>
              </a:lnSpc>
              <a:spcBef>
                <a:spcPts val="488"/>
              </a:spcBef>
              <a:buFont typeface="Arial" panose="020B0604020202020204" pitchFamily="34" charset="0"/>
              <a:buChar char="•"/>
            </a:pPr>
            <a:r>
              <a:rPr lang="en-US" altLang="en-US" sz="2400">
                <a:solidFill>
                  <a:srgbClr val="000000"/>
                </a:solidFill>
                <a:latin typeface="Calibri" panose="020F0502020204030204" pitchFamily="34" charset="0"/>
              </a:rPr>
              <a:t>White husband with Asian wife – 14%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Most likely to live in the west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Hawaii, Alaska, California, Nevada, and Oklahoma</a:t>
            </a:r>
          </a:p>
        </p:txBody>
      </p:sp>
      <p:sp>
        <p:nvSpPr>
          <p:cNvPr id="19459" name="Rectangle 2"/>
          <p:cNvSpPr>
            <a:spLocks noChangeArrowheads="1"/>
          </p:cNvSpPr>
          <p:nvPr/>
        </p:nvSpPr>
        <p:spPr bwMode="auto">
          <a:xfrm>
            <a:off x="1371600" y="62484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86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1400" i="1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                                 Society: The Basics, </a:t>
            </a: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10th Edition by John Macionis</a:t>
            </a:r>
          </a:p>
          <a:p>
            <a:pPr algn="ctr" eaLnBrk="1" hangingPunct="1">
              <a:lnSpc>
                <a:spcPct val="98000"/>
              </a:lnSpc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Copyright  , Upper Saddle River, NJ  07458.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50165377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mph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additive="repl">
                                        <p:cTn id="6" dur="1900" fill="hold" masterRel="sameClick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504D"/>
                                      </p:to>
                                    </p:animClr>
                                    <p:animClr clrSpc="rgb" dir="cw">
                                      <p:cBhvr additive="repl">
                                        <p:cTn id="7" dur="1900" fill="hold" masterRel="sameClick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504D"/>
                                      </p:to>
                                    </p:animClr>
                                    <p:set>
                                      <p:cBhvr additive="repl">
                                        <p:cTn id="8" dur="1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boolVal val="0"/>
                                      </p:to>
                                    </p:set>
                                    <p:set>
                                      <p:cBhvr additive="repl">
                                        <p:cTn id="9" dur="1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>
                                        <p:boolVal val="0"/>
                                      </p:to>
                                    </p:set>
                                    <p:animScale>
                                      <p:cBhvr additive="repl">
                                        <p:cTn id="1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  <p:animScale>
                                      <p:cBhvr additive="repl"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78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  <p:animScale>
                                      <p:cBhvr additive="repl">
                                        <p:cTn id="12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378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7" dur="500"/>
                                        <p:tgtEl>
                                          <p:spTgt spid="378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2" dur="500"/>
                                        <p:tgtEl>
                                          <p:spTgt spid="378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5" dur="500"/>
                                        <p:tgtEl>
                                          <p:spTgt spid="378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0" dur="500"/>
                                        <p:tgtEl>
                                          <p:spTgt spid="378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3" dur="500"/>
                                        <p:tgtEl>
                                          <p:spTgt spid="378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8" dur="500"/>
                                        <p:tgtEl>
                                          <p:spTgt spid="378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43" dur="500"/>
                                        <p:tgtEl>
                                          <p:spTgt spid="378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46" dur="500"/>
                                        <p:tgtEl>
                                          <p:spTgt spid="378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"/>
          <p:cNvSpPr txBox="1">
            <a:spLocks noChangeArrowheads="1"/>
          </p:cNvSpPr>
          <p:nvPr/>
        </p:nvSpPr>
        <p:spPr bwMode="auto">
          <a:xfrm>
            <a:off x="304800" y="117475"/>
            <a:ext cx="8613775" cy="75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616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4400">
                <a:solidFill>
                  <a:srgbClr val="000000"/>
                </a:solidFill>
                <a:latin typeface="Calibri" panose="020F0502020204030204" pitchFamily="34" charset="0"/>
              </a:rPr>
              <a:t>Residential Patterns</a:t>
            </a:r>
          </a:p>
        </p:txBody>
      </p:sp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457200" y="762000"/>
            <a:ext cx="82296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200" rIns="90000" bIns="45000"/>
          <a:lstStyle>
            <a:lvl1pPr marL="341313" indent="-33972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marL="741363" indent="-28257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Societies regulate mate selection and where a couple may live</a:t>
            </a: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Preindustrial societies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400">
                <a:solidFill>
                  <a:srgbClr val="000000"/>
                </a:solidFill>
                <a:latin typeface="Calibri" panose="020F0502020204030204" pitchFamily="34" charset="0"/>
              </a:rPr>
              <a:t>Newlyweds live with one set of parents for protection, support, and assistance </a:t>
            </a: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2800" b="1" i="1">
                <a:solidFill>
                  <a:srgbClr val="000000"/>
                </a:solidFill>
                <a:latin typeface="Calibri" panose="020F0502020204030204" pitchFamily="34" charset="0"/>
              </a:rPr>
              <a:t>Patrilocality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400" i="1">
                <a:solidFill>
                  <a:srgbClr val="000000"/>
                </a:solidFill>
                <a:latin typeface="Calibri" panose="020F0502020204030204" pitchFamily="34" charset="0"/>
              </a:rPr>
              <a:t>Live with or near the husband’s family</a:t>
            </a: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2800" b="1" i="1">
                <a:solidFill>
                  <a:srgbClr val="000000"/>
                </a:solidFill>
                <a:latin typeface="Calibri" panose="020F0502020204030204" pitchFamily="34" charset="0"/>
              </a:rPr>
              <a:t>Matrilocality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400" i="1">
                <a:solidFill>
                  <a:srgbClr val="000000"/>
                </a:solidFill>
                <a:latin typeface="Calibri" panose="020F0502020204030204" pitchFamily="34" charset="0"/>
              </a:rPr>
              <a:t>Live with or near the wife’s family</a:t>
            </a: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2800" b="1" i="1">
                <a:solidFill>
                  <a:srgbClr val="000000"/>
                </a:solidFill>
                <a:latin typeface="Calibri" panose="020F0502020204030204" pitchFamily="34" charset="0"/>
              </a:rPr>
              <a:t>Neolocality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400" i="1">
                <a:solidFill>
                  <a:srgbClr val="000000"/>
                </a:solidFill>
                <a:latin typeface="Calibri" panose="020F0502020204030204" pitchFamily="34" charset="0"/>
              </a:rPr>
              <a:t>Married couple lives far apart from both sets of parents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400">
                <a:solidFill>
                  <a:srgbClr val="000000"/>
                </a:solidFill>
                <a:latin typeface="Calibri" panose="020F0502020204030204" pitchFamily="34" charset="0"/>
              </a:rPr>
              <a:t>Pattern of industrial societies</a:t>
            </a:r>
          </a:p>
        </p:txBody>
      </p:sp>
      <p:sp>
        <p:nvSpPr>
          <p:cNvPr id="22532" name="Rectangle 3"/>
          <p:cNvSpPr>
            <a:spLocks noChangeArrowheads="1"/>
          </p:cNvSpPr>
          <p:nvPr/>
        </p:nvSpPr>
        <p:spPr bwMode="auto">
          <a:xfrm>
            <a:off x="1371600" y="62484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86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1400" i="1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                                 Society: The Basics, </a:t>
            </a: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10th Edition by John Macionis</a:t>
            </a:r>
          </a:p>
          <a:p>
            <a:pPr algn="ctr" eaLnBrk="1" hangingPunct="1">
              <a:lnSpc>
                <a:spcPct val="98000"/>
              </a:lnSpc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Copyright  , Upper Saddle River, NJ  07458.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535673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2" dur="500"/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5" dur="500"/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0" dur="500"/>
                                        <p:tgtEl>
                                          <p:spTgt spid="194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3" dur="500"/>
                                        <p:tgtEl>
                                          <p:spTgt spid="194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8" dur="500"/>
                                        <p:tgtEl>
                                          <p:spTgt spid="194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1" dur="500"/>
                                        <p:tgtEl>
                                          <p:spTgt spid="194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6" dur="500"/>
                                        <p:tgtEl>
                                          <p:spTgt spid="194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9" dur="500"/>
                                        <p:tgtEl>
                                          <p:spTgt spid="1945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42" dur="500"/>
                                        <p:tgtEl>
                                          <p:spTgt spid="1945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1"/>
          <p:cNvSpPr txBox="1">
            <a:spLocks noChangeArrowheads="1"/>
          </p:cNvSpPr>
          <p:nvPr/>
        </p:nvSpPr>
        <p:spPr bwMode="auto">
          <a:xfrm>
            <a:off x="457200" y="304800"/>
            <a:ext cx="8382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616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4400">
                <a:solidFill>
                  <a:srgbClr val="000000"/>
                </a:solidFill>
                <a:latin typeface="Calibri" panose="020F0502020204030204" pitchFamily="34" charset="0"/>
              </a:rPr>
              <a:t>Patterns of Descent</a:t>
            </a:r>
          </a:p>
        </p:txBody>
      </p:sp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457200" y="1219200"/>
            <a:ext cx="8001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920" rIns="90000" bIns="45000"/>
          <a:lstStyle>
            <a:lvl1pPr marL="341313" indent="-33972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marL="741363" indent="-28257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indent="-227013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 b="1">
                <a:solidFill>
                  <a:srgbClr val="000000"/>
                </a:solidFill>
                <a:latin typeface="Calibri" panose="020F0502020204030204" pitchFamily="34" charset="0"/>
              </a:rPr>
              <a:t>Descent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 i="1">
                <a:solidFill>
                  <a:srgbClr val="000000"/>
                </a:solidFill>
                <a:latin typeface="Calibri" panose="020F0502020204030204" pitchFamily="34" charset="0"/>
              </a:rPr>
              <a:t>Refers to the system by which members of a society trace kinship over generations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 b="1">
                <a:solidFill>
                  <a:srgbClr val="000000"/>
                </a:solidFill>
                <a:latin typeface="Calibri" panose="020F0502020204030204" pitchFamily="34" charset="0"/>
              </a:rPr>
              <a:t>Patrilineal descent</a:t>
            </a: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 (most common)</a:t>
            </a:r>
          </a:p>
          <a:p>
            <a:pPr lvl="2" eaLnBrk="1" hangingPunct="1">
              <a:lnSpc>
                <a:spcPct val="98000"/>
              </a:lnSpc>
              <a:spcBef>
                <a:spcPts val="488"/>
              </a:spcBef>
              <a:buFont typeface="Arial" panose="020B0604020202020204" pitchFamily="34" charset="0"/>
              <a:buChar char="•"/>
            </a:pPr>
            <a:r>
              <a:rPr lang="en-US" altLang="en-US" sz="2400">
                <a:solidFill>
                  <a:srgbClr val="000000"/>
                </a:solidFill>
                <a:latin typeface="Calibri" panose="020F0502020204030204" pitchFamily="34" charset="0"/>
              </a:rPr>
              <a:t>Traces kinship through males; property flows from fathers to sons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 b="1">
                <a:solidFill>
                  <a:srgbClr val="000000"/>
                </a:solidFill>
                <a:latin typeface="Calibri" panose="020F0502020204030204" pitchFamily="34" charset="0"/>
              </a:rPr>
              <a:t>Matrilineal descent</a:t>
            </a:r>
          </a:p>
          <a:p>
            <a:pPr lvl="2" eaLnBrk="1" hangingPunct="1">
              <a:lnSpc>
                <a:spcPct val="98000"/>
              </a:lnSpc>
              <a:spcBef>
                <a:spcPts val="488"/>
              </a:spcBef>
              <a:buFont typeface="Arial" panose="020B0604020202020204" pitchFamily="34" charset="0"/>
              <a:buChar char="•"/>
            </a:pPr>
            <a:r>
              <a:rPr lang="en-US" altLang="en-US" sz="2400">
                <a:solidFill>
                  <a:srgbClr val="000000"/>
                </a:solidFill>
                <a:latin typeface="Calibri" panose="020F0502020204030204" pitchFamily="34" charset="0"/>
              </a:rPr>
              <a:t>By which people define only the mother’s side as kin and property passes to daughters</a:t>
            </a:r>
          </a:p>
          <a:p>
            <a:pPr lvl="2" eaLnBrk="1" hangingPunct="1">
              <a:lnSpc>
                <a:spcPct val="98000"/>
              </a:lnSpc>
              <a:spcBef>
                <a:spcPts val="488"/>
              </a:spcBef>
              <a:buFont typeface="Arial" panose="020B0604020202020204" pitchFamily="34" charset="0"/>
              <a:buChar char="•"/>
            </a:pPr>
            <a:r>
              <a:rPr lang="en-US" altLang="en-US" sz="2400">
                <a:solidFill>
                  <a:srgbClr val="000000"/>
                </a:solidFill>
                <a:latin typeface="Calibri" panose="020F0502020204030204" pitchFamily="34" charset="0"/>
              </a:rPr>
              <a:t>Found in horticultural societies</a:t>
            </a:r>
          </a:p>
          <a:p>
            <a:pPr eaLnBrk="1" hangingPunct="1">
              <a:lnSpc>
                <a:spcPct val="98000"/>
              </a:lnSpc>
              <a:spcAft>
                <a:spcPts val="1425"/>
              </a:spcAft>
              <a:buClrTx/>
              <a:buSzTx/>
              <a:buFontTx/>
              <a:buNone/>
            </a:pPr>
            <a:endParaRPr lang="en-US" altLang="en-US" sz="24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3556" name="Rectangle 3"/>
          <p:cNvSpPr>
            <a:spLocks noChangeArrowheads="1"/>
          </p:cNvSpPr>
          <p:nvPr/>
        </p:nvSpPr>
        <p:spPr bwMode="auto">
          <a:xfrm>
            <a:off x="1371600" y="62484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86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1400" i="1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                                 Society: The Basics, </a:t>
            </a: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10th Edition by John Macionis</a:t>
            </a:r>
          </a:p>
          <a:p>
            <a:pPr algn="ctr" eaLnBrk="1" hangingPunct="1">
              <a:lnSpc>
                <a:spcPct val="98000"/>
              </a:lnSpc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Copyright  , Upper Saddle River, NJ  07458.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1178199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mph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additive="repl">
                                        <p:cTn id="6" dur="1900" fill="hold" masterRel="sameClick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504D"/>
                                      </p:to>
                                    </p:animClr>
                                    <p:animClr clrSpc="rgb" dir="cw">
                                      <p:cBhvr additive="repl">
                                        <p:cTn id="7" dur="1900" fill="hold" masterRel="sameClick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504D"/>
                                      </p:to>
                                    </p:animClr>
                                    <p:set>
                                      <p:cBhvr additive="repl">
                                        <p:cTn id="8" dur="1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boolVal val="0"/>
                                      </p:to>
                                    </p:set>
                                    <p:set>
                                      <p:cBhvr additive="repl">
                                        <p:cTn id="9" dur="1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>
                                        <p:boolVal val="0"/>
                                      </p:to>
                                    </p:set>
                                    <p:animScale>
                                      <p:cBhvr additive="repl">
                                        <p:cTn id="1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  <p:animScale>
                                      <p:cBhvr additive="repl"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  <p:animScale>
                                      <p:cBhvr additive="repl">
                                        <p:cTn id="12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7" dur="500"/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2" dur="500"/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5" dur="500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0" dur="500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3" dur="500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6" dur="500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457200" y="1143000"/>
            <a:ext cx="64770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200" rIns="90000" bIns="45000"/>
          <a:lstStyle>
            <a:lvl1pPr marL="342900" indent="-342900" eaLnBrk="0">
              <a:tabLst>
                <a:tab pos="741363" algn="l"/>
                <a:tab pos="1198563" algn="l"/>
                <a:tab pos="1655763" algn="l"/>
                <a:tab pos="2112963" algn="l"/>
                <a:tab pos="2570163" algn="l"/>
                <a:tab pos="3027363" algn="l"/>
                <a:tab pos="3484563" algn="l"/>
                <a:tab pos="3941763" algn="l"/>
                <a:tab pos="4398963" algn="l"/>
                <a:tab pos="4856163" algn="l"/>
                <a:tab pos="5313363" algn="l"/>
                <a:tab pos="5770563" algn="l"/>
                <a:tab pos="6227763" algn="l"/>
                <a:tab pos="6684963" algn="l"/>
                <a:tab pos="7142163" algn="l"/>
                <a:tab pos="7599363" algn="l"/>
                <a:tab pos="8056563" algn="l"/>
                <a:tab pos="8513763" algn="l"/>
                <a:tab pos="8970963" algn="l"/>
                <a:tab pos="9428163" algn="l"/>
                <a:tab pos="98853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marL="741363" indent="-282575" eaLnBrk="0">
              <a:tabLst>
                <a:tab pos="741363" algn="l"/>
                <a:tab pos="1198563" algn="l"/>
                <a:tab pos="1655763" algn="l"/>
                <a:tab pos="2112963" algn="l"/>
                <a:tab pos="2570163" algn="l"/>
                <a:tab pos="3027363" algn="l"/>
                <a:tab pos="3484563" algn="l"/>
                <a:tab pos="3941763" algn="l"/>
                <a:tab pos="4398963" algn="l"/>
                <a:tab pos="4856163" algn="l"/>
                <a:tab pos="5313363" algn="l"/>
                <a:tab pos="5770563" algn="l"/>
                <a:tab pos="6227763" algn="l"/>
                <a:tab pos="6684963" algn="l"/>
                <a:tab pos="7142163" algn="l"/>
                <a:tab pos="7599363" algn="l"/>
                <a:tab pos="8056563" algn="l"/>
                <a:tab pos="8513763" algn="l"/>
                <a:tab pos="8970963" algn="l"/>
                <a:tab pos="9428163" algn="l"/>
                <a:tab pos="98853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indent="-227013" eaLnBrk="0">
              <a:tabLst>
                <a:tab pos="741363" algn="l"/>
                <a:tab pos="1198563" algn="l"/>
                <a:tab pos="1655763" algn="l"/>
                <a:tab pos="2112963" algn="l"/>
                <a:tab pos="2570163" algn="l"/>
                <a:tab pos="3027363" algn="l"/>
                <a:tab pos="3484563" algn="l"/>
                <a:tab pos="3941763" algn="l"/>
                <a:tab pos="4398963" algn="l"/>
                <a:tab pos="4856163" algn="l"/>
                <a:tab pos="5313363" algn="l"/>
                <a:tab pos="5770563" algn="l"/>
                <a:tab pos="6227763" algn="l"/>
                <a:tab pos="6684963" algn="l"/>
                <a:tab pos="7142163" algn="l"/>
                <a:tab pos="7599363" algn="l"/>
                <a:tab pos="8056563" algn="l"/>
                <a:tab pos="8513763" algn="l"/>
                <a:tab pos="8970963" algn="l"/>
                <a:tab pos="9428163" algn="l"/>
                <a:tab pos="98853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741363" algn="l"/>
                <a:tab pos="1198563" algn="l"/>
                <a:tab pos="1655763" algn="l"/>
                <a:tab pos="2112963" algn="l"/>
                <a:tab pos="2570163" algn="l"/>
                <a:tab pos="3027363" algn="l"/>
                <a:tab pos="3484563" algn="l"/>
                <a:tab pos="3941763" algn="l"/>
                <a:tab pos="4398963" algn="l"/>
                <a:tab pos="4856163" algn="l"/>
                <a:tab pos="5313363" algn="l"/>
                <a:tab pos="5770563" algn="l"/>
                <a:tab pos="6227763" algn="l"/>
                <a:tab pos="6684963" algn="l"/>
                <a:tab pos="7142163" algn="l"/>
                <a:tab pos="7599363" algn="l"/>
                <a:tab pos="8056563" algn="l"/>
                <a:tab pos="8513763" algn="l"/>
                <a:tab pos="8970963" algn="l"/>
                <a:tab pos="9428163" algn="l"/>
                <a:tab pos="98853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741363" algn="l"/>
                <a:tab pos="1198563" algn="l"/>
                <a:tab pos="1655763" algn="l"/>
                <a:tab pos="2112963" algn="l"/>
                <a:tab pos="2570163" algn="l"/>
                <a:tab pos="3027363" algn="l"/>
                <a:tab pos="3484563" algn="l"/>
                <a:tab pos="3941763" algn="l"/>
                <a:tab pos="4398963" algn="l"/>
                <a:tab pos="4856163" algn="l"/>
                <a:tab pos="5313363" algn="l"/>
                <a:tab pos="5770563" algn="l"/>
                <a:tab pos="6227763" algn="l"/>
                <a:tab pos="6684963" algn="l"/>
                <a:tab pos="7142163" algn="l"/>
                <a:tab pos="7599363" algn="l"/>
                <a:tab pos="8056563" algn="l"/>
                <a:tab pos="8513763" algn="l"/>
                <a:tab pos="8970963" algn="l"/>
                <a:tab pos="9428163" algn="l"/>
                <a:tab pos="98853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41363" algn="l"/>
                <a:tab pos="1198563" algn="l"/>
                <a:tab pos="1655763" algn="l"/>
                <a:tab pos="2112963" algn="l"/>
                <a:tab pos="2570163" algn="l"/>
                <a:tab pos="3027363" algn="l"/>
                <a:tab pos="3484563" algn="l"/>
                <a:tab pos="3941763" algn="l"/>
                <a:tab pos="4398963" algn="l"/>
                <a:tab pos="4856163" algn="l"/>
                <a:tab pos="5313363" algn="l"/>
                <a:tab pos="5770563" algn="l"/>
                <a:tab pos="6227763" algn="l"/>
                <a:tab pos="6684963" algn="l"/>
                <a:tab pos="7142163" algn="l"/>
                <a:tab pos="7599363" algn="l"/>
                <a:tab pos="8056563" algn="l"/>
                <a:tab pos="8513763" algn="l"/>
                <a:tab pos="8970963" algn="l"/>
                <a:tab pos="9428163" algn="l"/>
                <a:tab pos="98853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41363" algn="l"/>
                <a:tab pos="1198563" algn="l"/>
                <a:tab pos="1655763" algn="l"/>
                <a:tab pos="2112963" algn="l"/>
                <a:tab pos="2570163" algn="l"/>
                <a:tab pos="3027363" algn="l"/>
                <a:tab pos="3484563" algn="l"/>
                <a:tab pos="3941763" algn="l"/>
                <a:tab pos="4398963" algn="l"/>
                <a:tab pos="4856163" algn="l"/>
                <a:tab pos="5313363" algn="l"/>
                <a:tab pos="5770563" algn="l"/>
                <a:tab pos="6227763" algn="l"/>
                <a:tab pos="6684963" algn="l"/>
                <a:tab pos="7142163" algn="l"/>
                <a:tab pos="7599363" algn="l"/>
                <a:tab pos="8056563" algn="l"/>
                <a:tab pos="8513763" algn="l"/>
                <a:tab pos="8970963" algn="l"/>
                <a:tab pos="9428163" algn="l"/>
                <a:tab pos="98853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41363" algn="l"/>
                <a:tab pos="1198563" algn="l"/>
                <a:tab pos="1655763" algn="l"/>
                <a:tab pos="2112963" algn="l"/>
                <a:tab pos="2570163" algn="l"/>
                <a:tab pos="3027363" algn="l"/>
                <a:tab pos="3484563" algn="l"/>
                <a:tab pos="3941763" algn="l"/>
                <a:tab pos="4398963" algn="l"/>
                <a:tab pos="4856163" algn="l"/>
                <a:tab pos="5313363" algn="l"/>
                <a:tab pos="5770563" algn="l"/>
                <a:tab pos="6227763" algn="l"/>
                <a:tab pos="6684963" algn="l"/>
                <a:tab pos="7142163" algn="l"/>
                <a:tab pos="7599363" algn="l"/>
                <a:tab pos="8056563" algn="l"/>
                <a:tab pos="8513763" algn="l"/>
                <a:tab pos="8970963" algn="l"/>
                <a:tab pos="9428163" algn="l"/>
                <a:tab pos="98853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41363" algn="l"/>
                <a:tab pos="1198563" algn="l"/>
                <a:tab pos="1655763" algn="l"/>
                <a:tab pos="2112963" algn="l"/>
                <a:tab pos="2570163" algn="l"/>
                <a:tab pos="3027363" algn="l"/>
                <a:tab pos="3484563" algn="l"/>
                <a:tab pos="3941763" algn="l"/>
                <a:tab pos="4398963" algn="l"/>
                <a:tab pos="4856163" algn="l"/>
                <a:tab pos="5313363" algn="l"/>
                <a:tab pos="5770563" algn="l"/>
                <a:tab pos="6227763" algn="l"/>
                <a:tab pos="6684963" algn="l"/>
                <a:tab pos="7142163" algn="l"/>
                <a:tab pos="7599363" algn="l"/>
                <a:tab pos="8056563" algn="l"/>
                <a:tab pos="8513763" algn="l"/>
                <a:tab pos="8970963" algn="l"/>
                <a:tab pos="9428163" algn="l"/>
                <a:tab pos="98853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 b="1">
                <a:solidFill>
                  <a:srgbClr val="000000"/>
                </a:solidFill>
                <a:latin typeface="Calibri" panose="020F0502020204030204" pitchFamily="34" charset="0"/>
              </a:rPr>
              <a:t>Bilateral descent</a:t>
            </a:r>
          </a:p>
          <a:p>
            <a:pPr lvl="2" eaLnBrk="1" hangingPunct="1">
              <a:lnSpc>
                <a:spcPct val="98000"/>
              </a:lnSpc>
              <a:spcBef>
                <a:spcPts val="488"/>
              </a:spcBef>
              <a:buFont typeface="Arial" panose="020B0604020202020204" pitchFamily="34" charset="0"/>
              <a:buChar char="•"/>
            </a:pPr>
            <a:r>
              <a:rPr lang="en-US" altLang="en-US" sz="2400">
                <a:solidFill>
                  <a:srgbClr val="000000"/>
                </a:solidFill>
                <a:latin typeface="Calibri" panose="020F0502020204030204" pitchFamily="34" charset="0"/>
              </a:rPr>
              <a:t>Children recognize people on both father and mother’s side</a:t>
            </a:r>
          </a:p>
          <a:p>
            <a:pPr lvl="2" eaLnBrk="1" hangingPunct="1">
              <a:lnSpc>
                <a:spcPct val="98000"/>
              </a:lnSpc>
              <a:spcBef>
                <a:spcPts val="488"/>
              </a:spcBef>
              <a:buFont typeface="Arial" panose="020B0604020202020204" pitchFamily="34" charset="0"/>
              <a:buChar char="•"/>
            </a:pPr>
            <a:r>
              <a:rPr lang="en-US" altLang="en-US" sz="2400">
                <a:solidFill>
                  <a:srgbClr val="000000"/>
                </a:solidFill>
                <a:latin typeface="Calibri" panose="020F0502020204030204" pitchFamily="34" charset="0"/>
              </a:rPr>
              <a:t>Property passes from parents to sons and daughters</a:t>
            </a:r>
          </a:p>
        </p:txBody>
      </p:sp>
      <p:sp>
        <p:nvSpPr>
          <p:cNvPr id="24579" name="Rectangle 2"/>
          <p:cNvSpPr>
            <a:spLocks noChangeArrowheads="1"/>
          </p:cNvSpPr>
          <p:nvPr/>
        </p:nvSpPr>
        <p:spPr bwMode="auto">
          <a:xfrm>
            <a:off x="1371600" y="62484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86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1400" i="1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                                 Society: The Basics, </a:t>
            </a: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10th Edition by John Macionis</a:t>
            </a:r>
          </a:p>
          <a:p>
            <a:pPr algn="ctr" eaLnBrk="1" hangingPunct="1">
              <a:lnSpc>
                <a:spcPct val="98000"/>
              </a:lnSpc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Copyright  , Upper Saddle River, NJ  07458.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2573700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215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0" dur="500"/>
                                        <p:tgtEl>
                                          <p:spTgt spid="215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3" dur="500"/>
                                        <p:tgtEl>
                                          <p:spTgt spid="215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1"/>
          <p:cNvSpPr txBox="1">
            <a:spLocks noChangeArrowheads="1"/>
          </p:cNvSpPr>
          <p:nvPr/>
        </p:nvSpPr>
        <p:spPr bwMode="auto">
          <a:xfrm>
            <a:off x="301625" y="303213"/>
            <a:ext cx="8537575" cy="839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616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4400">
                <a:solidFill>
                  <a:srgbClr val="000000"/>
                </a:solidFill>
                <a:latin typeface="Calibri" panose="020F0502020204030204" pitchFamily="34" charset="0"/>
              </a:rPr>
              <a:t>Patterns of Authority</a:t>
            </a:r>
          </a:p>
        </p:txBody>
      </p:sp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00735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920" rIns="90000" bIns="45000"/>
          <a:lstStyle>
            <a:lvl1pPr marL="341313" indent="-33972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Patriarch – Male has the authority within the family</a:t>
            </a: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Matriarch – Female has the authority within the family</a:t>
            </a: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 b="1">
                <a:solidFill>
                  <a:srgbClr val="000000"/>
                </a:solidFill>
                <a:latin typeface="Calibri" panose="020F0502020204030204" pitchFamily="34" charset="0"/>
              </a:rPr>
              <a:t>Egalitarian Families – </a:t>
            </a: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husband/wife share authority within the family</a:t>
            </a:r>
          </a:p>
        </p:txBody>
      </p:sp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1371600" y="62484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86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1400" i="1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                                 Society: The Basics, </a:t>
            </a: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10th Edition by John Macionis</a:t>
            </a:r>
          </a:p>
          <a:p>
            <a:pPr algn="ctr" eaLnBrk="1" hangingPunct="1">
              <a:lnSpc>
                <a:spcPct val="98000"/>
              </a:lnSpc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Copyright  , Upper Saddle River, NJ  07458.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19243405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Stages of family life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dirty="0" smtClean="0"/>
              <a:t>The set of predictable steps and patterns families experience over time is referred to as the family life cycle:</a:t>
            </a:r>
          </a:p>
          <a:p>
            <a:pPr algn="ctr"/>
            <a:endParaRPr lang="en-US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965693"/>
              </p:ext>
            </p:extLst>
          </p:nvPr>
        </p:nvGraphicFramePr>
        <p:xfrm>
          <a:off x="1421129" y="1828800"/>
          <a:ext cx="6922771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415"/>
                <a:gridCol w="3576766"/>
                <a:gridCol w="230759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FAMILY</a:t>
                      </a:r>
                      <a:r>
                        <a:rPr lang="en-US" baseline="0" dirty="0" smtClean="0"/>
                        <a:t> 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CHILDREN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Marriage</a:t>
                      </a:r>
                      <a:r>
                        <a:rPr lang="en-US" baseline="0" dirty="0" smtClean="0"/>
                        <a:t> and Family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Childless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Procreation Family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Ages 0 – 2.5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Preschooler</a:t>
                      </a:r>
                      <a:r>
                        <a:rPr lang="en-US" baseline="0" dirty="0" smtClean="0"/>
                        <a:t> Family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2.5 –</a:t>
                      </a:r>
                      <a:r>
                        <a:rPr lang="en-US" baseline="0" dirty="0" smtClean="0"/>
                        <a:t> 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School-Age</a:t>
                      </a:r>
                      <a:r>
                        <a:rPr lang="en-US" baseline="0" dirty="0" smtClean="0"/>
                        <a:t> Family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6-13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Teenage</a:t>
                      </a:r>
                      <a:r>
                        <a:rPr lang="en-US" baseline="0" dirty="0" smtClean="0"/>
                        <a:t> Family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13-20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Launching</a:t>
                      </a:r>
                      <a:r>
                        <a:rPr lang="en-US" baseline="0" dirty="0" smtClean="0"/>
                        <a:t> Family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Begin</a:t>
                      </a:r>
                      <a:r>
                        <a:rPr lang="en-US" baseline="0" dirty="0" smtClean="0"/>
                        <a:t> to leave home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Empty</a:t>
                      </a:r>
                      <a:r>
                        <a:rPr lang="en-US" baseline="0" dirty="0" smtClean="0"/>
                        <a:t> Nest Family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Adult</a:t>
                      </a:r>
                      <a:r>
                        <a:rPr lang="en-US" baseline="0" dirty="0" smtClean="0"/>
                        <a:t> Children have left home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371600" y="5638800"/>
            <a:ext cx="716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Sandwich  Generation would be your last stage, this when the adult children return back home, but you are also now responsible for your parents.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5144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1"/>
          <p:cNvSpPr txBox="1">
            <a:spLocks noChangeArrowheads="1"/>
          </p:cNvSpPr>
          <p:nvPr/>
        </p:nvSpPr>
        <p:spPr bwMode="auto">
          <a:xfrm>
            <a:off x="533400" y="1600200"/>
            <a:ext cx="77724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920" rIns="90000" bIns="45000"/>
          <a:lstStyle>
            <a:lvl1pPr marL="341313" indent="-33972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marL="741363" indent="-28257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American society is displaying increasing diversity in family life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One-parent families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Cohabitation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Gay and lesbian couples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Singlehood 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Adoption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Grandparents</a:t>
            </a:r>
          </a:p>
        </p:txBody>
      </p:sp>
      <p:sp>
        <p:nvSpPr>
          <p:cNvPr id="26627" name="Rectangle 2"/>
          <p:cNvSpPr>
            <a:spLocks noChangeArrowheads="1"/>
          </p:cNvSpPr>
          <p:nvPr/>
        </p:nvSpPr>
        <p:spPr bwMode="auto">
          <a:xfrm>
            <a:off x="457200" y="304800"/>
            <a:ext cx="8204200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7272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5000"/>
              </a:lnSpc>
            </a:pPr>
            <a:r>
              <a:rPr lang="en-US" altLang="en-US" sz="4400">
                <a:solidFill>
                  <a:srgbClr val="004080"/>
                </a:solidFill>
                <a:latin typeface="Times New Roman" panose="02020603050405020304" pitchFamily="18" charset="0"/>
              </a:rPr>
              <a:t>ALTERNATIVE FAMILY FORMS</a:t>
            </a:r>
          </a:p>
        </p:txBody>
      </p:sp>
      <p:sp>
        <p:nvSpPr>
          <p:cNvPr id="26628" name="Rectangle 3"/>
          <p:cNvSpPr>
            <a:spLocks noChangeArrowheads="1"/>
          </p:cNvSpPr>
          <p:nvPr/>
        </p:nvSpPr>
        <p:spPr bwMode="auto">
          <a:xfrm>
            <a:off x="1371600" y="62484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86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1400" i="1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                                 Society: The Basics, </a:t>
            </a: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10th Edition by John Macionis</a:t>
            </a:r>
          </a:p>
          <a:p>
            <a:pPr algn="ctr" eaLnBrk="1" hangingPunct="1">
              <a:lnSpc>
                <a:spcPct val="98000"/>
              </a:lnSpc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Copyright  , Upper Saddle River, NJ  07458.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50775804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23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0" dur="500"/>
                                        <p:tgtEl>
                                          <p:spTgt spid="23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3" dur="500"/>
                                        <p:tgtEl>
                                          <p:spTgt spid="23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6" dur="500"/>
                                        <p:tgtEl>
                                          <p:spTgt spid="23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9" dur="500"/>
                                        <p:tgtEl>
                                          <p:spTgt spid="23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/>
          <p:cNvSpPr txBox="1">
            <a:spLocks noChangeArrowheads="1"/>
          </p:cNvSpPr>
          <p:nvPr/>
        </p:nvSpPr>
        <p:spPr bwMode="auto">
          <a:xfrm>
            <a:off x="301625" y="344488"/>
            <a:ext cx="8461375" cy="75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616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4400">
                <a:solidFill>
                  <a:srgbClr val="000000"/>
                </a:solidFill>
                <a:latin typeface="Calibri" panose="020F0502020204030204" pitchFamily="34" charset="0"/>
              </a:rPr>
              <a:t>One-Parent Families</a:t>
            </a:r>
          </a:p>
        </p:txBody>
      </p:sp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00735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920" rIns="90000" bIns="45000"/>
          <a:lstStyle>
            <a:lvl1pPr marL="341313" indent="-33972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marL="741363" indent="-28257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Single parenthood increases a woman’s risk of poverty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Limits her ability to work and further education</a:t>
            </a: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Growing up in a one-parent family puts children at a disadvantage</a:t>
            </a:r>
          </a:p>
        </p:txBody>
      </p:sp>
      <p:sp>
        <p:nvSpPr>
          <p:cNvPr id="27652" name="Rectangle 3"/>
          <p:cNvSpPr>
            <a:spLocks noChangeArrowheads="1"/>
          </p:cNvSpPr>
          <p:nvPr/>
        </p:nvSpPr>
        <p:spPr bwMode="auto">
          <a:xfrm>
            <a:off x="1371600" y="62484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86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1400" i="1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                                 Society: The Basics, </a:t>
            </a: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10th Edition by John Macionis</a:t>
            </a:r>
          </a:p>
          <a:p>
            <a:pPr algn="ctr" eaLnBrk="1" hangingPunct="1">
              <a:lnSpc>
                <a:spcPct val="98000"/>
              </a:lnSpc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Copyright  , Upper Saddle River, NJ  07458.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5456191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2" dur="500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5" dur="500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0" dur="500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/>
          <p:cNvSpPr txBox="1">
            <a:spLocks noChangeArrowheads="1"/>
          </p:cNvSpPr>
          <p:nvPr/>
        </p:nvSpPr>
        <p:spPr bwMode="auto">
          <a:xfrm>
            <a:off x="301625" y="344488"/>
            <a:ext cx="8613775" cy="75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616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4400">
                <a:solidFill>
                  <a:srgbClr val="000000"/>
                </a:solidFill>
                <a:latin typeface="Calibri" panose="020F0502020204030204" pitchFamily="34" charset="0"/>
              </a:rPr>
              <a:t>Cohabitation</a:t>
            </a:r>
          </a:p>
        </p:txBody>
      </p:sp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527050" y="838200"/>
            <a:ext cx="861695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920" rIns="90000" bIns="45000"/>
          <a:lstStyle>
            <a:lvl1pPr marL="341313" indent="-33972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marL="741363" indent="-28257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 i="1">
                <a:solidFill>
                  <a:srgbClr val="000000"/>
                </a:solidFill>
                <a:latin typeface="Calibri" panose="020F0502020204030204" pitchFamily="34" charset="0"/>
              </a:rPr>
              <a:t>The sharing of a household by an unmarried couple</a:t>
            </a: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Appeals to more independent minded people and those who favor gender equality</a:t>
            </a: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Evidence suggests cohabitating might discourage marriage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Partners become used to low-commitment relationships</a:t>
            </a: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In separation, involvement of both parents, especially with respect to financial support, is highly uncertain</a:t>
            </a:r>
          </a:p>
        </p:txBody>
      </p:sp>
      <p:sp>
        <p:nvSpPr>
          <p:cNvPr id="28676" name="Rectangle 3"/>
          <p:cNvSpPr>
            <a:spLocks noChangeArrowheads="1"/>
          </p:cNvSpPr>
          <p:nvPr/>
        </p:nvSpPr>
        <p:spPr bwMode="auto">
          <a:xfrm>
            <a:off x="1371600" y="62484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86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1400" i="1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                                 Society: The Basics, </a:t>
            </a: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10th Edition by John Macionis</a:t>
            </a:r>
          </a:p>
          <a:p>
            <a:pPr algn="ctr" eaLnBrk="1" hangingPunct="1">
              <a:lnSpc>
                <a:spcPct val="98000"/>
              </a:lnSpc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Copyright  , Upper Saddle River, NJ  07458.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804718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2" dur="500"/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7" dur="500"/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0" dur="500"/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5" dur="500"/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"/>
          <p:cNvSpPr txBox="1">
            <a:spLocks noChangeArrowheads="1"/>
          </p:cNvSpPr>
          <p:nvPr/>
        </p:nvSpPr>
        <p:spPr bwMode="auto">
          <a:xfrm>
            <a:off x="301625" y="344488"/>
            <a:ext cx="8537575" cy="75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616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4400">
                <a:solidFill>
                  <a:srgbClr val="000000"/>
                </a:solidFill>
                <a:latin typeface="Calibri" panose="020F0502020204030204" pitchFamily="34" charset="0"/>
              </a:rPr>
              <a:t>Gay and Lesbian Couples</a:t>
            </a:r>
          </a:p>
        </p:txBody>
      </p:sp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304800" y="1143000"/>
            <a:ext cx="869315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920" rIns="90000" bIns="45000"/>
          <a:lstStyle>
            <a:lvl1pPr marL="341313" indent="-33972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marL="741363" indent="-28257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2004: Massachusetts became the first state to permit same-sex </a:t>
            </a:r>
            <a:r>
              <a:rPr lang="en-US" altLang="en-US" sz="32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marriage</a:t>
            </a: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June 26, 2016 – the US Supreme Court stated that any ban on same-sex marriage was a violation of the 14</a:t>
            </a:r>
            <a:r>
              <a:rPr lang="en-US" altLang="en-US" sz="3200" baseline="30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th</a:t>
            </a:r>
            <a:r>
              <a:rPr lang="en-US" altLang="en-US" sz="32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amendment – legalization of all marriage in all 50 states.</a:t>
            </a:r>
            <a:endParaRPr lang="en-US" altLang="en-US" sz="3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Trend is toward greater acceptance of homosexual relationships</a:t>
            </a: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Same-sex household make up 1% of the population</a:t>
            </a:r>
            <a:endParaRPr lang="en-US" altLang="en-US" sz="3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9700" name="Rectangle 3"/>
          <p:cNvSpPr>
            <a:spLocks noChangeArrowheads="1"/>
          </p:cNvSpPr>
          <p:nvPr/>
        </p:nvSpPr>
        <p:spPr bwMode="auto">
          <a:xfrm>
            <a:off x="1371600" y="62484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86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1400" i="1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                                 Society: The Basics, </a:t>
            </a: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10th Edition by John Macionis</a:t>
            </a:r>
          </a:p>
          <a:p>
            <a:pPr algn="ctr" eaLnBrk="1" hangingPunct="1">
              <a:lnSpc>
                <a:spcPct val="98000"/>
              </a:lnSpc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Copyright  , Upper Saddle River, NJ  07458.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10570004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2" dur="500"/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7" dur="500"/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2" dur="500"/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7" dur="500"/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2" dur="500"/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7" dur="500"/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42" dur="500"/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45" dur="500"/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48" dur="500"/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1"/>
          <p:cNvSpPr txBox="1">
            <a:spLocks noChangeArrowheads="1"/>
          </p:cNvSpPr>
          <p:nvPr/>
        </p:nvSpPr>
        <p:spPr bwMode="auto">
          <a:xfrm>
            <a:off x="457200" y="304800"/>
            <a:ext cx="8382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616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4400">
                <a:solidFill>
                  <a:srgbClr val="000000"/>
                </a:solidFill>
                <a:latin typeface="Calibri" panose="020F0502020204030204" pitchFamily="34" charset="0"/>
              </a:rPr>
              <a:t>SAME SEX MARRIAGES</a:t>
            </a:r>
          </a:p>
        </p:txBody>
      </p:sp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423863" y="1225550"/>
            <a:ext cx="8001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920" rIns="90000" bIns="45000"/>
          <a:lstStyle>
            <a:lvl1pPr marL="1588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>
              <a:lnSpc>
                <a:spcPct val="98000"/>
              </a:lnSpc>
              <a:spcAft>
                <a:spcPts val="1425"/>
              </a:spcAft>
            </a:pP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  <a:hlinkClick r:id="rId3"/>
              </a:rPr>
              <a:t>https://</a:t>
            </a:r>
            <a:r>
              <a:rPr lang="en-US" altLang="en-US" sz="2400" dirty="0" smtClean="0">
                <a:solidFill>
                  <a:srgbClr val="000000"/>
                </a:solidFill>
                <a:latin typeface="Calibri" panose="020F0502020204030204" pitchFamily="34" charset="0"/>
                <a:hlinkClick r:id="rId3"/>
              </a:rPr>
              <a:t>www.youtube.com/watch?v=Mx2dkqPzv_s</a:t>
            </a:r>
            <a:endParaRPr lang="en-US" altLang="en-US" sz="240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>
              <a:lnSpc>
                <a:spcPct val="98000"/>
              </a:lnSpc>
              <a:spcAft>
                <a:spcPts val="1425"/>
              </a:spcAft>
            </a:pPr>
            <a:endParaRPr lang="en-US" alt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1508" name="Rectangle 3"/>
          <p:cNvSpPr>
            <a:spLocks noChangeArrowheads="1"/>
          </p:cNvSpPr>
          <p:nvPr/>
        </p:nvSpPr>
        <p:spPr bwMode="auto">
          <a:xfrm>
            <a:off x="1371600" y="62484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86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1400" i="1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                                 Society: The Basics, </a:t>
            </a: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10th Edition by John Macionis</a:t>
            </a:r>
          </a:p>
          <a:p>
            <a:pPr algn="ctr" eaLnBrk="1" hangingPunct="1">
              <a:lnSpc>
                <a:spcPct val="98000"/>
              </a:lnSpc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Copyright  , Upper Saddle River, NJ  07458.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5388095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mph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additive="repl">
                                        <p:cTn id="6" dur="1900" fill="hold" masterRel="sameClick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504D"/>
                                      </p:to>
                                    </p:animClr>
                                    <p:animClr clrSpc="rgb" dir="cw">
                                      <p:cBhvr additive="repl">
                                        <p:cTn id="7" dur="1900" fill="hold" masterRel="sameClick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504D"/>
                                      </p:to>
                                    </p:animClr>
                                    <p:set>
                                      <p:cBhvr additive="repl">
                                        <p:cTn id="8" dur="1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boolVal val="0"/>
                                      </p:to>
                                    </p:set>
                                    <p:set>
                                      <p:cBhvr additive="repl">
                                        <p:cTn id="9" dur="1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>
                                        <p:boolVal val="0"/>
                                      </p:to>
                                    </p:set>
                                    <p:animScale>
                                      <p:cBhvr additive="repl">
                                        <p:cTn id="1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  <p:animScale>
                                      <p:cBhvr additive="repl"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  <p:animScale>
                                      <p:cBhvr additive="repl">
                                        <p:cTn id="12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</p:childTnLst>
                                </p:cTn>
                              </p:par>
                              <p:par>
                                <p:cTn id="13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5" dur="500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0" dur="500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3" dur="500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6" dur="500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"/>
          <p:cNvSpPr txBox="1">
            <a:spLocks noChangeArrowheads="1"/>
          </p:cNvSpPr>
          <p:nvPr/>
        </p:nvSpPr>
        <p:spPr bwMode="auto">
          <a:xfrm>
            <a:off x="304800" y="228600"/>
            <a:ext cx="853757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616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4400">
                <a:solidFill>
                  <a:srgbClr val="000000"/>
                </a:solidFill>
                <a:latin typeface="Calibri" panose="020F0502020204030204" pitchFamily="34" charset="0"/>
              </a:rPr>
              <a:t>Singlehood</a:t>
            </a:r>
          </a:p>
        </p:txBody>
      </p:sp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457200" y="914400"/>
            <a:ext cx="883920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920" rIns="90000" bIns="45000"/>
          <a:lstStyle>
            <a:lvl1pPr marL="341313" indent="-33972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marL="741363" indent="-28257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Nine out of 10 people in the U.S. marry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Singlehood seen as a temporary stage of life</a:t>
            </a: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Rising number of single young women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Women have greater participation in the labor force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Women who are economically secure view a husband as a matter of choice rather than a financial necessity, marry later, or not at all</a:t>
            </a: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By midlife, many unmarried women sense a lack of available men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Older, more educated, better job; the more difficulty finding a husband</a:t>
            </a:r>
          </a:p>
        </p:txBody>
      </p:sp>
      <p:sp>
        <p:nvSpPr>
          <p:cNvPr id="30724" name="Rectangle 3"/>
          <p:cNvSpPr>
            <a:spLocks noChangeArrowheads="1"/>
          </p:cNvSpPr>
          <p:nvPr/>
        </p:nvSpPr>
        <p:spPr bwMode="auto">
          <a:xfrm>
            <a:off x="1371600" y="62484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86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1400" i="1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                                 Society: The Basics, </a:t>
            </a: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10th Edition by John Macionis</a:t>
            </a:r>
          </a:p>
          <a:p>
            <a:pPr algn="ctr" eaLnBrk="1" hangingPunct="1">
              <a:lnSpc>
                <a:spcPct val="98000"/>
              </a:lnSpc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Copyright  , Upper Saddle River, NJ  07458.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0385804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0" dur="500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5" dur="500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8" dur="500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1" dur="500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6" dur="500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9" dur="500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41300"/>
            <a:ext cx="8062913" cy="6588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Figure </a:t>
            </a:r>
            <a:r>
              <a:rPr lang="en-US" dirty="0" smtClean="0"/>
              <a:t>14.5</a:t>
            </a:r>
            <a:endParaRPr lang="en-US" dirty="0"/>
          </a:p>
        </p:txBody>
      </p:sp>
      <p:pic>
        <p:nvPicPr>
          <p:cNvPr id="2" name="Picture Placeholder 1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501" y="1122363"/>
            <a:ext cx="4326311" cy="3500437"/>
          </a:xfrm>
        </p:spPr>
      </p:pic>
      <p:sp>
        <p:nvSpPr>
          <p:cNvPr id="9219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57200" y="4843463"/>
            <a:ext cx="8062913" cy="1166812"/>
          </a:xfrm>
        </p:spPr>
        <p:txBody>
          <a:bodyPr/>
          <a:lstStyle/>
          <a:p>
            <a:r>
              <a:rPr lang="en-US" sz="1600" dirty="0"/>
              <a:t>As shown by this graph of marital status percentages among young adults, more young people are </a:t>
            </a:r>
            <a:r>
              <a:rPr lang="en-US" sz="1600" dirty="0" smtClean="0"/>
              <a:t>choosing to </a:t>
            </a:r>
            <a:r>
              <a:rPr lang="en-US" sz="1600" dirty="0"/>
              <a:t>delay or opt out of marriage. (U.S. Census Bureau, 2000 Census and American Community Survey)</a:t>
            </a:r>
            <a:endParaRPr lang="en-US" sz="1600" dirty="0" smtClean="0"/>
          </a:p>
        </p:txBody>
      </p:sp>
      <p:pic>
        <p:nvPicPr>
          <p:cNvPr id="6" name="Picture 5" descr="OSX-Stacked-TM-RGB-300dpi-201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087" y="227959"/>
            <a:ext cx="1226434" cy="83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42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ext Box 1"/>
          <p:cNvSpPr txBox="1">
            <a:spLocks noChangeArrowheads="1"/>
          </p:cNvSpPr>
          <p:nvPr/>
        </p:nvSpPr>
        <p:spPr bwMode="auto">
          <a:xfrm>
            <a:off x="457200" y="20574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920" rIns="90000" bIns="45000"/>
          <a:lstStyle>
            <a:lvl1pPr marL="341313" indent="-33972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Structural-functional analysis</a:t>
            </a: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Social-conflict and feminist analysis</a:t>
            </a: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Micro-level analysis</a:t>
            </a:r>
          </a:p>
        </p:txBody>
      </p:sp>
      <p:sp>
        <p:nvSpPr>
          <p:cNvPr id="52227" name="Rectangle 2"/>
          <p:cNvSpPr>
            <a:spLocks noChangeArrowheads="1"/>
          </p:cNvSpPr>
          <p:nvPr/>
        </p:nvSpPr>
        <p:spPr bwMode="auto">
          <a:xfrm>
            <a:off x="1143000" y="228600"/>
            <a:ext cx="6908800" cy="124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7272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5000"/>
              </a:lnSpc>
            </a:pPr>
            <a:r>
              <a:rPr lang="en-US" altLang="en-US" sz="4400">
                <a:solidFill>
                  <a:srgbClr val="004080"/>
                </a:solidFill>
                <a:latin typeface="Times New Roman" panose="02020603050405020304" pitchFamily="18" charset="0"/>
              </a:rPr>
              <a:t>THEORETICAL ANALYSIS </a:t>
            </a:r>
          </a:p>
          <a:p>
            <a:pPr algn="ctr" eaLnBrk="1" hangingPunct="1">
              <a:lnSpc>
                <a:spcPct val="95000"/>
              </a:lnSpc>
            </a:pPr>
            <a:r>
              <a:rPr lang="en-US" altLang="en-US" sz="4400">
                <a:solidFill>
                  <a:srgbClr val="004080"/>
                </a:solidFill>
                <a:latin typeface="Times New Roman" panose="02020603050405020304" pitchFamily="18" charset="0"/>
              </a:rPr>
              <a:t>OF FAMILY</a:t>
            </a:r>
          </a:p>
        </p:txBody>
      </p:sp>
      <p:sp>
        <p:nvSpPr>
          <p:cNvPr id="52228" name="Rectangle 3"/>
          <p:cNvSpPr>
            <a:spLocks noChangeArrowheads="1"/>
          </p:cNvSpPr>
          <p:nvPr/>
        </p:nvSpPr>
        <p:spPr bwMode="auto">
          <a:xfrm>
            <a:off x="1371600" y="62484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86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1400" i="1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                                 Society: The Basics, </a:t>
            </a: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10th Edition by John Macionis</a:t>
            </a:r>
          </a:p>
          <a:p>
            <a:pPr algn="ctr" eaLnBrk="1" hangingPunct="1">
              <a:lnSpc>
                <a:spcPct val="98000"/>
              </a:lnSpc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Copyright  , Upper Saddle River, NJ  07458.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96668887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50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2" dur="500"/>
                                        <p:tgtEl>
                                          <p:spTgt spid="50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7" dur="500"/>
                                        <p:tgtEl>
                                          <p:spTgt spid="50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1"/>
          <p:cNvSpPr txBox="1">
            <a:spLocks noChangeArrowheads="1"/>
          </p:cNvSpPr>
          <p:nvPr/>
        </p:nvSpPr>
        <p:spPr bwMode="auto">
          <a:xfrm>
            <a:off x="152400" y="53975"/>
            <a:ext cx="8839200" cy="1414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616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4400">
                <a:solidFill>
                  <a:srgbClr val="000000"/>
                </a:solidFill>
                <a:latin typeface="Calibri" panose="020F0502020204030204" pitchFamily="34" charset="0"/>
              </a:rPr>
              <a:t>Functions of Family: </a:t>
            </a:r>
            <a:br>
              <a:rPr lang="en-US" altLang="en-US" sz="440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altLang="en-US" sz="4400">
                <a:solidFill>
                  <a:srgbClr val="000000"/>
                </a:solidFill>
                <a:latin typeface="Calibri" panose="020F0502020204030204" pitchFamily="34" charset="0"/>
              </a:rPr>
              <a:t>Structural-Functional Analysis</a:t>
            </a:r>
          </a:p>
        </p:txBody>
      </p:sp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381000" y="1600200"/>
            <a:ext cx="861695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920" rIns="90000" bIns="45000"/>
          <a:lstStyle>
            <a:lvl1pPr marL="341313" indent="-33972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marL="741363" indent="-28257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indent="-227013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indent="-227013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Family sometimes called the “backbone of society”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Socialization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Regulation of sexual activity</a:t>
            </a:r>
          </a:p>
          <a:p>
            <a:pPr lvl="2" eaLnBrk="1" hangingPunct="1">
              <a:lnSpc>
                <a:spcPct val="98000"/>
              </a:lnSpc>
              <a:spcBef>
                <a:spcPts val="488"/>
              </a:spcBef>
              <a:buFont typeface="Arial" panose="020B0604020202020204" pitchFamily="34" charset="0"/>
              <a:buChar char="•"/>
            </a:pPr>
            <a:r>
              <a:rPr lang="en-US" altLang="en-US" sz="2400" b="1" i="1">
                <a:solidFill>
                  <a:srgbClr val="000000"/>
                </a:solidFill>
                <a:latin typeface="Calibri" panose="020F0502020204030204" pitchFamily="34" charset="0"/>
              </a:rPr>
              <a:t>Incest Taboo</a:t>
            </a:r>
          </a:p>
          <a:p>
            <a:pPr lvl="3" eaLnBrk="1" hangingPunct="1">
              <a:lnSpc>
                <a:spcPct val="98000"/>
              </a:lnSpc>
              <a:spcBef>
                <a:spcPts val="400"/>
              </a:spcBef>
              <a:buFont typeface="Arial" panose="020B0604020202020204" pitchFamily="34" charset="0"/>
              <a:buChar char="–"/>
            </a:pPr>
            <a:r>
              <a:rPr lang="en-US" altLang="en-US" sz="2000" i="1">
                <a:solidFill>
                  <a:srgbClr val="000000"/>
                </a:solidFill>
                <a:latin typeface="Calibri" panose="020F0502020204030204" pitchFamily="34" charset="0"/>
              </a:rPr>
              <a:t>A norm forbidding sexual relations or marriage between certain relatives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Social placement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Material and emotional security</a:t>
            </a:r>
          </a:p>
        </p:txBody>
      </p:sp>
      <p:sp>
        <p:nvSpPr>
          <p:cNvPr id="53252" name="Rectangle 3"/>
          <p:cNvSpPr>
            <a:spLocks noChangeArrowheads="1"/>
          </p:cNvSpPr>
          <p:nvPr/>
        </p:nvSpPr>
        <p:spPr bwMode="auto">
          <a:xfrm>
            <a:off x="1371600" y="62484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86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1400" i="1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                                 Society: The Basics, </a:t>
            </a: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10th Edition by John Macionis</a:t>
            </a:r>
          </a:p>
          <a:p>
            <a:pPr algn="ctr" eaLnBrk="1" hangingPunct="1">
              <a:lnSpc>
                <a:spcPct val="98000"/>
              </a:lnSpc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Copyright  , Upper Saddle River, NJ  07458.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9970676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51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2" dur="500"/>
                                        <p:tgtEl>
                                          <p:spTgt spid="51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7" dur="500"/>
                                        <p:tgtEl>
                                          <p:spTgt spid="51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0" dur="500"/>
                                        <p:tgtEl>
                                          <p:spTgt spid="51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3" dur="500"/>
                                        <p:tgtEl>
                                          <p:spTgt spid="512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8" dur="500"/>
                                        <p:tgtEl>
                                          <p:spTgt spid="512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3" dur="500"/>
                                        <p:tgtEl>
                                          <p:spTgt spid="512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ext Box 1"/>
          <p:cNvSpPr txBox="1">
            <a:spLocks noChangeArrowheads="1"/>
          </p:cNvSpPr>
          <p:nvPr/>
        </p:nvSpPr>
        <p:spPr bwMode="auto">
          <a:xfrm>
            <a:off x="457200" y="1143000"/>
            <a:ext cx="800735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920" rIns="90000" bIns="45000"/>
          <a:lstStyle>
            <a:lvl1pPr marL="341313" indent="-33972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marL="741363" indent="-28257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 b="1">
                <a:solidFill>
                  <a:srgbClr val="000000"/>
                </a:solidFill>
                <a:latin typeface="Calibri" panose="020F0502020204030204" pitchFamily="34" charset="0"/>
              </a:rPr>
              <a:t>CRITICAL REVIEW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Approach glosses over the diversity of U.S. family life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Ignores how other social institutions could meet at least some of the same human needs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Overlooks the negative aspects of family life, including patriarchy and family violence</a:t>
            </a:r>
          </a:p>
        </p:txBody>
      </p:sp>
      <p:sp>
        <p:nvSpPr>
          <p:cNvPr id="54275" name="Rectangle 2"/>
          <p:cNvSpPr>
            <a:spLocks noChangeArrowheads="1"/>
          </p:cNvSpPr>
          <p:nvPr/>
        </p:nvSpPr>
        <p:spPr bwMode="auto">
          <a:xfrm>
            <a:off x="1371600" y="62484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86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1400" i="1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                                 Society: The Basics, </a:t>
            </a: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10th Edition by John Macionis</a:t>
            </a:r>
          </a:p>
          <a:p>
            <a:pPr algn="ctr" eaLnBrk="1" hangingPunct="1">
              <a:lnSpc>
                <a:spcPct val="98000"/>
              </a:lnSpc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Copyright  , Upper Saddle River, NJ  07458.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5900660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52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2" dur="500"/>
                                        <p:tgtEl>
                                          <p:spTgt spid="52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7" dur="500"/>
                                        <p:tgtEl>
                                          <p:spTgt spid="52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1"/>
          <p:cNvSpPr txBox="1">
            <a:spLocks noChangeArrowheads="1"/>
          </p:cNvSpPr>
          <p:nvPr/>
        </p:nvSpPr>
        <p:spPr bwMode="auto">
          <a:xfrm>
            <a:off x="152400" y="-266700"/>
            <a:ext cx="8839200" cy="2071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616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4400">
                <a:solidFill>
                  <a:srgbClr val="000000"/>
                </a:solidFill>
                <a:latin typeface="Calibri" panose="020F0502020204030204" pitchFamily="34" charset="0"/>
              </a:rPr>
              <a:t>Inequality and Family: </a:t>
            </a:r>
            <a:br>
              <a:rPr lang="en-US" altLang="en-US" sz="440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altLang="en-US" sz="4400">
                <a:solidFill>
                  <a:srgbClr val="000000"/>
                </a:solidFill>
                <a:latin typeface="Calibri" panose="020F0502020204030204" pitchFamily="34" charset="0"/>
              </a:rPr>
              <a:t>Social-Conflict and Feminist Analysis</a:t>
            </a:r>
          </a:p>
        </p:txBody>
      </p:sp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457200" y="20574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920" rIns="90000" bIns="45000"/>
          <a:lstStyle>
            <a:lvl1pPr marL="341313" indent="-33972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marL="741363" indent="-28257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Considers family as central to our way of life</a:t>
            </a: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Points how family perpetuates inequality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Property and inheritance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Patriarchy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Race and ethnicity</a:t>
            </a:r>
          </a:p>
        </p:txBody>
      </p:sp>
      <p:sp>
        <p:nvSpPr>
          <p:cNvPr id="55300" name="Rectangle 3"/>
          <p:cNvSpPr>
            <a:spLocks noChangeArrowheads="1"/>
          </p:cNvSpPr>
          <p:nvPr/>
        </p:nvSpPr>
        <p:spPr bwMode="auto">
          <a:xfrm>
            <a:off x="1371600" y="62484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86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1400" i="1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                                 Society: The Basics, </a:t>
            </a: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10th Edition by John Macionis</a:t>
            </a:r>
          </a:p>
          <a:p>
            <a:pPr algn="ctr" eaLnBrk="1" hangingPunct="1">
              <a:lnSpc>
                <a:spcPct val="98000"/>
              </a:lnSpc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Copyright  , Upper Saddle River, NJ  07458.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9198236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2" dur="500"/>
                                        <p:tgtEl>
                                          <p:spTgt spid="53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5" dur="500"/>
                                        <p:tgtEl>
                                          <p:spTgt spid="53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8" dur="500"/>
                                        <p:tgtEl>
                                          <p:spTgt spid="53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1" dur="500"/>
                                        <p:tgtEl>
                                          <p:spTgt spid="53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ext Box 1"/>
          <p:cNvSpPr txBox="1">
            <a:spLocks noChangeArrowheads="1"/>
          </p:cNvSpPr>
          <p:nvPr/>
        </p:nvSpPr>
        <p:spPr bwMode="auto">
          <a:xfrm>
            <a:off x="457200" y="1143000"/>
            <a:ext cx="800735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920" rIns="90000" bIns="45000"/>
          <a:lstStyle>
            <a:lvl1pPr marL="341313" indent="-33972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marL="741363" indent="-28257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 b="1">
                <a:solidFill>
                  <a:srgbClr val="000000"/>
                </a:solidFill>
                <a:latin typeface="Calibri" panose="020F0502020204030204" pitchFamily="34" charset="0"/>
              </a:rPr>
              <a:t>CRITICAL REVIEW</a:t>
            </a: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 b="1">
                <a:solidFill>
                  <a:srgbClr val="000000"/>
                </a:solidFill>
                <a:latin typeface="Calibri" panose="020F0502020204030204" pitchFamily="34" charset="0"/>
              </a:rPr>
              <a:t>Friedrich Engels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Family criticized as part and parcel of capitalism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Non-capitalist societies also have families and family problems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Family might be linked to social inequality but it carries out societal functions not easily accomplished by other means</a:t>
            </a:r>
          </a:p>
        </p:txBody>
      </p:sp>
      <p:sp>
        <p:nvSpPr>
          <p:cNvPr id="56323" name="Rectangle 2"/>
          <p:cNvSpPr>
            <a:spLocks noChangeArrowheads="1"/>
          </p:cNvSpPr>
          <p:nvPr/>
        </p:nvSpPr>
        <p:spPr bwMode="auto">
          <a:xfrm>
            <a:off x="1371600" y="62484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86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1400" i="1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                                 Society: The Basics, </a:t>
            </a: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10th Edition by John Macionis</a:t>
            </a:r>
          </a:p>
          <a:p>
            <a:pPr algn="ctr" eaLnBrk="1" hangingPunct="1">
              <a:lnSpc>
                <a:spcPct val="98000"/>
              </a:lnSpc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Copyright  , Upper Saddle River, NJ  07458.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6010504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542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0" dur="500"/>
                                        <p:tgtEl>
                                          <p:spTgt spid="542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3" dur="500"/>
                                        <p:tgtEl>
                                          <p:spTgt spid="54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6" dur="500"/>
                                        <p:tgtEl>
                                          <p:spTgt spid="54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1"/>
          <p:cNvSpPr txBox="1">
            <a:spLocks noChangeArrowheads="1"/>
          </p:cNvSpPr>
          <p:nvPr/>
        </p:nvSpPr>
        <p:spPr bwMode="auto">
          <a:xfrm>
            <a:off x="304800" y="-174625"/>
            <a:ext cx="8537575" cy="1414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616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4400">
                <a:solidFill>
                  <a:srgbClr val="000000"/>
                </a:solidFill>
                <a:latin typeface="Calibri" panose="020F0502020204030204" pitchFamily="34" charset="0"/>
              </a:rPr>
              <a:t>Constructing Family Life: </a:t>
            </a:r>
            <a:br>
              <a:rPr lang="en-US" altLang="en-US" sz="440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altLang="en-US" sz="4400">
                <a:solidFill>
                  <a:srgbClr val="000000"/>
                </a:solidFill>
                <a:latin typeface="Calibri" panose="020F0502020204030204" pitchFamily="34" charset="0"/>
              </a:rPr>
              <a:t>Micro-Level Analysis</a:t>
            </a:r>
          </a:p>
        </p:txBody>
      </p:sp>
      <p:sp>
        <p:nvSpPr>
          <p:cNvPr id="55298" name="Text Box 2"/>
          <p:cNvSpPr txBox="1">
            <a:spLocks noChangeArrowheads="1"/>
          </p:cNvSpPr>
          <p:nvPr/>
        </p:nvSpPr>
        <p:spPr bwMode="auto">
          <a:xfrm>
            <a:off x="146050" y="1219200"/>
            <a:ext cx="899795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920" rIns="90000" bIns="45000"/>
          <a:lstStyle>
            <a:lvl1pPr marL="341313" indent="-33972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marL="741363" indent="-28257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 b="1">
                <a:solidFill>
                  <a:srgbClr val="000000"/>
                </a:solidFill>
                <a:latin typeface="Calibri" panose="020F0502020204030204" pitchFamily="34" charset="0"/>
              </a:rPr>
              <a:t>The Symbolic-Interaction Approach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Family offers opportunity for intimacy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Build emotional bonds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Parents are authority figures</a:t>
            </a: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 b="1">
                <a:solidFill>
                  <a:srgbClr val="000000"/>
                </a:solidFill>
                <a:latin typeface="Calibri" panose="020F0502020204030204" pitchFamily="34" charset="0"/>
              </a:rPr>
              <a:t>The Social-Exchange Approach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Describes courtship and marriage as forms of negotiation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Dating allows the assessment of advantages and disadvantages of a potential spouse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Terms of exchange are converging for men and women</a:t>
            </a:r>
          </a:p>
        </p:txBody>
      </p:sp>
      <p:sp>
        <p:nvSpPr>
          <p:cNvPr id="57348" name="Rectangle 3"/>
          <p:cNvSpPr>
            <a:spLocks noChangeArrowheads="1"/>
          </p:cNvSpPr>
          <p:nvPr/>
        </p:nvSpPr>
        <p:spPr bwMode="auto">
          <a:xfrm>
            <a:off x="1371600" y="62484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86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1400" i="1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                                 Society: The Basics, </a:t>
            </a: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10th Edition by John Macionis</a:t>
            </a:r>
          </a:p>
          <a:p>
            <a:pPr algn="ctr" eaLnBrk="1" hangingPunct="1">
              <a:lnSpc>
                <a:spcPct val="98000"/>
              </a:lnSpc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Copyright  , Upper Saddle River, NJ  07458.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3817184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55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0" dur="500"/>
                                        <p:tgtEl>
                                          <p:spTgt spid="55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3" dur="500"/>
                                        <p:tgtEl>
                                          <p:spTgt spid="55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6" dur="500"/>
                                        <p:tgtEl>
                                          <p:spTgt spid="55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1" dur="500"/>
                                        <p:tgtEl>
                                          <p:spTgt spid="552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4" dur="500"/>
                                        <p:tgtEl>
                                          <p:spTgt spid="552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7" dur="500"/>
                                        <p:tgtEl>
                                          <p:spTgt spid="552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0" dur="500"/>
                                        <p:tgtEl>
                                          <p:spTgt spid="552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ext Box 1"/>
          <p:cNvSpPr txBox="1">
            <a:spLocks noChangeArrowheads="1"/>
          </p:cNvSpPr>
          <p:nvPr/>
        </p:nvSpPr>
        <p:spPr bwMode="auto">
          <a:xfrm>
            <a:off x="533400" y="11430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920" rIns="90000" bIns="45000"/>
          <a:lstStyle>
            <a:lvl1pPr marL="341313" indent="-33972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marL="741363" indent="-28257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indent="-227013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 b="1">
                <a:solidFill>
                  <a:srgbClr val="000000"/>
                </a:solidFill>
                <a:latin typeface="Calibri" panose="020F0502020204030204" pitchFamily="34" charset="0"/>
              </a:rPr>
              <a:t>CRITICAL REVIEW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Misses the bigger picture</a:t>
            </a:r>
          </a:p>
          <a:p>
            <a:pPr lvl="2" eaLnBrk="1" hangingPunct="1">
              <a:lnSpc>
                <a:spcPct val="98000"/>
              </a:lnSpc>
              <a:spcBef>
                <a:spcPts val="488"/>
              </a:spcBef>
              <a:buFont typeface="Arial" panose="020B0604020202020204" pitchFamily="34" charset="0"/>
              <a:buChar char="•"/>
            </a:pPr>
            <a:r>
              <a:rPr lang="en-US" altLang="en-US" sz="2400">
                <a:solidFill>
                  <a:srgbClr val="000000"/>
                </a:solidFill>
                <a:latin typeface="Calibri" panose="020F0502020204030204" pitchFamily="34" charset="0"/>
              </a:rPr>
              <a:t>Experience of family life is similar for people in the same social and economic categories</a:t>
            </a:r>
          </a:p>
        </p:txBody>
      </p:sp>
      <p:sp>
        <p:nvSpPr>
          <p:cNvPr id="58371" name="Rectangle 2"/>
          <p:cNvSpPr>
            <a:spLocks noChangeArrowheads="1"/>
          </p:cNvSpPr>
          <p:nvPr/>
        </p:nvSpPr>
        <p:spPr bwMode="auto">
          <a:xfrm>
            <a:off x="1371600" y="62484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86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1400" i="1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                                 Society: The Basics, </a:t>
            </a: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10th Edition by John Macionis</a:t>
            </a:r>
          </a:p>
          <a:p>
            <a:pPr algn="ctr" eaLnBrk="1" hangingPunct="1">
              <a:lnSpc>
                <a:spcPct val="98000"/>
              </a:lnSpc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Copyright  , Upper Saddle River, NJ  07458.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3564476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563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0" dur="500"/>
                                        <p:tgtEl>
                                          <p:spTgt spid="563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"/>
          <p:cNvSpPr txBox="1">
            <a:spLocks noChangeArrowheads="1"/>
          </p:cNvSpPr>
          <p:nvPr/>
        </p:nvSpPr>
        <p:spPr bwMode="auto">
          <a:xfrm>
            <a:off x="304800" y="-20638"/>
            <a:ext cx="8385175" cy="1414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616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4400">
                <a:solidFill>
                  <a:srgbClr val="000000"/>
                </a:solidFill>
                <a:latin typeface="Calibri" panose="020F0502020204030204" pitchFamily="34" charset="0"/>
              </a:rPr>
              <a:t>New Reproductive </a:t>
            </a:r>
            <a:br>
              <a:rPr lang="en-US" altLang="en-US" sz="440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altLang="en-US" sz="4400">
                <a:solidFill>
                  <a:srgbClr val="000000"/>
                </a:solidFill>
                <a:latin typeface="Calibri" panose="020F0502020204030204" pitchFamily="34" charset="0"/>
              </a:rPr>
              <a:t>Technologies and Family</a:t>
            </a:r>
          </a:p>
        </p:txBody>
      </p:sp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527050" y="1219200"/>
            <a:ext cx="861695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920" rIns="90000" bIns="45000"/>
          <a:lstStyle>
            <a:lvl1pPr marL="341313" indent="-33972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marL="741363" indent="-28257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New reproductive technologies are changing families</a:t>
            </a: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In vitro fertilization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Doctors unite a woman’s egg and man’s sperm “in glass”</a:t>
            </a: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Allow some couples who cannot conceive normally to have children</a:t>
            </a: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Raises difficult and troubling questions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In divorce, who is entitled to frozen embryos?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Genetic screening?</a:t>
            </a:r>
          </a:p>
        </p:txBody>
      </p:sp>
      <p:sp>
        <p:nvSpPr>
          <p:cNvPr id="31748" name="Rectangle 3"/>
          <p:cNvSpPr>
            <a:spLocks noChangeArrowheads="1"/>
          </p:cNvSpPr>
          <p:nvPr/>
        </p:nvSpPr>
        <p:spPr bwMode="auto">
          <a:xfrm>
            <a:off x="1371600" y="62484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86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1400" i="1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                                 Society: The Basics, </a:t>
            </a: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10th Edition by John Macionis</a:t>
            </a:r>
          </a:p>
          <a:p>
            <a:pPr algn="ctr" eaLnBrk="1" hangingPunct="1">
              <a:lnSpc>
                <a:spcPct val="98000"/>
              </a:lnSpc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Copyright  , Upper Saddle River, NJ  07458.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40659211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2" dur="500"/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5" dur="500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0" dur="500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5" dur="500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8" dur="500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1" dur="500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304800" y="193675"/>
            <a:ext cx="8613775" cy="75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616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4400">
                <a:solidFill>
                  <a:srgbClr val="000000"/>
                </a:solidFill>
                <a:latin typeface="Calibri" panose="020F0502020204030204" pitchFamily="34" charset="0"/>
              </a:rPr>
              <a:t>Child Rearing </a:t>
            </a:r>
          </a:p>
        </p:txBody>
      </p:sp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304800" y="914400"/>
            <a:ext cx="883920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93240" rIns="90000" bIns="45000"/>
          <a:lstStyle>
            <a:lvl1pPr marL="341313" indent="-33972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marL="741363" indent="-28257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>
              <a:lnSpc>
                <a:spcPct val="8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Despite demands, American adults overwhelmingly identify raising children as one of life’s great joys</a:t>
            </a:r>
          </a:p>
          <a:p>
            <a:pPr eaLnBrk="1" hangingPunct="1">
              <a:lnSpc>
                <a:spcPct val="8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Big families pay off in preindustrial societies</a:t>
            </a:r>
          </a:p>
          <a:p>
            <a:pPr lvl="1" eaLnBrk="1" hangingPunct="1">
              <a:lnSpc>
                <a:spcPct val="8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Children supplied labor</a:t>
            </a:r>
          </a:p>
          <a:p>
            <a:pPr lvl="1" eaLnBrk="1" hangingPunct="1">
              <a:lnSpc>
                <a:spcPct val="8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High death rate</a:t>
            </a:r>
          </a:p>
          <a:p>
            <a:pPr eaLnBrk="1" hangingPunct="1">
              <a:lnSpc>
                <a:spcPct val="8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Industrialization transformed children from asset to liability</a:t>
            </a:r>
          </a:p>
          <a:p>
            <a:pPr eaLnBrk="1" hangingPunct="1">
              <a:lnSpc>
                <a:spcPct val="8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Parenting is expensive, lifelong commitment</a:t>
            </a:r>
          </a:p>
          <a:p>
            <a:pPr eaLnBrk="1" hangingPunct="1">
              <a:lnSpc>
                <a:spcPct val="8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 i="1">
                <a:solidFill>
                  <a:srgbClr val="000000"/>
                </a:solidFill>
                <a:latin typeface="Calibri" panose="020F0502020204030204" pitchFamily="34" charset="0"/>
              </a:rPr>
              <a:t>Family and Medical Leave Act of 1993</a:t>
            </a:r>
          </a:p>
          <a:p>
            <a:pPr lvl="1" eaLnBrk="1" hangingPunct="1">
              <a:lnSpc>
                <a:spcPct val="8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Allows up to 90 days unpaid leave from work</a:t>
            </a:r>
          </a:p>
        </p:txBody>
      </p:sp>
      <p:sp>
        <p:nvSpPr>
          <p:cNvPr id="32772" name="Rectangle 3"/>
          <p:cNvSpPr>
            <a:spLocks noChangeArrowheads="1"/>
          </p:cNvSpPr>
          <p:nvPr/>
        </p:nvSpPr>
        <p:spPr bwMode="auto">
          <a:xfrm>
            <a:off x="1371600" y="62484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86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1400" i="1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                                 Society: The Basics, </a:t>
            </a: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10th Edition by John Macionis</a:t>
            </a:r>
          </a:p>
          <a:p>
            <a:pPr algn="ctr" eaLnBrk="1" hangingPunct="1">
              <a:lnSpc>
                <a:spcPct val="98000"/>
              </a:lnSpc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Copyright  , Upper Saddle River, NJ  07458.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5312947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2" dur="500"/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5" dur="500"/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8" dur="500"/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3" dur="500"/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8" dur="500"/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3" dur="500"/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6" dur="500"/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1"/>
          <p:cNvSpPr txBox="1">
            <a:spLocks noChangeArrowheads="1"/>
          </p:cNvSpPr>
          <p:nvPr/>
        </p:nvSpPr>
        <p:spPr bwMode="auto">
          <a:xfrm>
            <a:off x="301625" y="344488"/>
            <a:ext cx="8613775" cy="75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616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4400">
                <a:solidFill>
                  <a:srgbClr val="000000"/>
                </a:solidFill>
                <a:latin typeface="Calibri" panose="020F0502020204030204" pitchFamily="34" charset="0"/>
              </a:rPr>
              <a:t>Family in Later Life</a:t>
            </a:r>
          </a:p>
        </p:txBody>
      </p:sp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0010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920" rIns="90000" bIns="45000"/>
          <a:lstStyle>
            <a:lvl1pPr marL="341313" indent="-33972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marL="741363" indent="-28257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Increasing life expectancy in U.S.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Couples who stay married do so for a longer time</a:t>
            </a: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“Empty Nest”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Requires adjustments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Less sexual passion, more understanding and commitment</a:t>
            </a: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Adults in midlife now provide more care for aging parents</a:t>
            </a:r>
          </a:p>
        </p:txBody>
      </p:sp>
      <p:sp>
        <p:nvSpPr>
          <p:cNvPr id="33796" name="Rectangle 3"/>
          <p:cNvSpPr>
            <a:spLocks noChangeArrowheads="1"/>
          </p:cNvSpPr>
          <p:nvPr/>
        </p:nvSpPr>
        <p:spPr bwMode="auto">
          <a:xfrm>
            <a:off x="1371600" y="62484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86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1400" i="1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                                 Society: The Basics, </a:t>
            </a: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10th Edition by John Macionis</a:t>
            </a:r>
          </a:p>
          <a:p>
            <a:pPr algn="ctr" eaLnBrk="1" hangingPunct="1">
              <a:lnSpc>
                <a:spcPct val="98000"/>
              </a:lnSpc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Copyright  , Upper Saddle River, NJ  07458.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0646081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0" dur="500"/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5" dur="500"/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8" dur="500"/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1" dur="500"/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6" dur="500"/>
                                        <p:tgtEl>
                                          <p:spTgt spid="307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1"/>
          <p:cNvSpPr txBox="1">
            <a:spLocks noChangeArrowheads="1"/>
          </p:cNvSpPr>
          <p:nvPr/>
        </p:nvSpPr>
        <p:spPr bwMode="auto">
          <a:xfrm>
            <a:off x="381000" y="533400"/>
            <a:ext cx="8464550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920" rIns="90000" bIns="45000"/>
          <a:lstStyle>
            <a:lvl1pPr marL="341313" indent="-33972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marL="741363" indent="-28257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indent="-227013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“Baby Boomers” in their 60s are the “sandwich generation”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Many, especially women, spend many years caring for aging parents as they did for their children</a:t>
            </a: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Final and most difficult transition in married life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Death of a spouse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Wives typically outlive husbands because of greater life expectancy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Challenge greater for men</a:t>
            </a:r>
          </a:p>
          <a:p>
            <a:pPr lvl="2" eaLnBrk="1" hangingPunct="1">
              <a:lnSpc>
                <a:spcPct val="98000"/>
              </a:lnSpc>
              <a:spcBef>
                <a:spcPts val="488"/>
              </a:spcBef>
              <a:buFont typeface="Arial" panose="020B0604020202020204" pitchFamily="34" charset="0"/>
              <a:buChar char="•"/>
            </a:pPr>
            <a:r>
              <a:rPr lang="en-US" altLang="en-US" sz="2400">
                <a:solidFill>
                  <a:srgbClr val="000000"/>
                </a:solidFill>
                <a:latin typeface="Calibri" panose="020F0502020204030204" pitchFamily="34" charset="0"/>
              </a:rPr>
              <a:t>Fewer friends than widows</a:t>
            </a:r>
          </a:p>
          <a:p>
            <a:pPr lvl="2" eaLnBrk="1" hangingPunct="1">
              <a:lnSpc>
                <a:spcPct val="98000"/>
              </a:lnSpc>
              <a:spcBef>
                <a:spcPts val="488"/>
              </a:spcBef>
              <a:buFont typeface="Arial" panose="020B0604020202020204" pitchFamily="34" charset="0"/>
              <a:buChar char="•"/>
            </a:pPr>
            <a:r>
              <a:rPr lang="en-US" altLang="en-US" sz="2400">
                <a:solidFill>
                  <a:srgbClr val="000000"/>
                </a:solidFill>
                <a:latin typeface="Calibri" panose="020F0502020204030204" pitchFamily="34" charset="0"/>
              </a:rPr>
              <a:t>Lack housekeeping skills</a:t>
            </a:r>
          </a:p>
        </p:txBody>
      </p:sp>
      <p:sp>
        <p:nvSpPr>
          <p:cNvPr id="34819" name="Rectangle 2"/>
          <p:cNvSpPr>
            <a:spLocks noChangeArrowheads="1"/>
          </p:cNvSpPr>
          <p:nvPr/>
        </p:nvSpPr>
        <p:spPr bwMode="auto">
          <a:xfrm>
            <a:off x="1371600" y="62484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86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1400" i="1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                                 Society: The Basics, </a:t>
            </a: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10th Edition by John Macionis</a:t>
            </a:r>
          </a:p>
          <a:p>
            <a:pPr algn="ctr" eaLnBrk="1" hangingPunct="1">
              <a:lnSpc>
                <a:spcPct val="98000"/>
              </a:lnSpc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Copyright  , Upper Saddle River, NJ  07458.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8384512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31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0" dur="500"/>
                                        <p:tgtEl>
                                          <p:spTgt spid="31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5" dur="500"/>
                                        <p:tgtEl>
                                          <p:spTgt spid="31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8" dur="500"/>
                                        <p:tgtEl>
                                          <p:spTgt spid="31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1" dur="500"/>
                                        <p:tgtEl>
                                          <p:spTgt spid="31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4" dur="500"/>
                                        <p:tgtEl>
                                          <p:spTgt spid="31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7" dur="500"/>
                                        <p:tgtEl>
                                          <p:spTgt spid="31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0" dur="500"/>
                                        <p:tgtEl>
                                          <p:spTgt spid="31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1"/>
          <p:cNvSpPr txBox="1">
            <a:spLocks noChangeArrowheads="1"/>
          </p:cNvSpPr>
          <p:nvPr/>
        </p:nvSpPr>
        <p:spPr bwMode="auto">
          <a:xfrm>
            <a:off x="533400" y="2057400"/>
            <a:ext cx="7772400" cy="321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920" rIns="90000" bIns="45000"/>
          <a:lstStyle>
            <a:lvl1pPr marL="341313" indent="-33972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marL="741363" indent="-28257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Dimensions of inequality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Social class, ethnicity, race, and gender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Powerful forces that shape marriage and family life</a:t>
            </a:r>
          </a:p>
        </p:txBody>
      </p:sp>
      <p:sp>
        <p:nvSpPr>
          <p:cNvPr id="35843" name="Rectangle 2"/>
          <p:cNvSpPr>
            <a:spLocks noChangeArrowheads="1"/>
          </p:cNvSpPr>
          <p:nvPr/>
        </p:nvSpPr>
        <p:spPr bwMode="auto">
          <a:xfrm>
            <a:off x="990600" y="292100"/>
            <a:ext cx="7404100" cy="124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7272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5000"/>
              </a:lnSpc>
            </a:pPr>
            <a:r>
              <a:rPr lang="en-US" altLang="en-US" sz="4400">
                <a:solidFill>
                  <a:srgbClr val="004080"/>
                </a:solidFill>
                <a:latin typeface="Times New Roman" panose="02020603050405020304" pitchFamily="18" charset="0"/>
              </a:rPr>
              <a:t>U.S. FAMILIES:</a:t>
            </a:r>
          </a:p>
          <a:p>
            <a:pPr algn="ctr" eaLnBrk="1" hangingPunct="1">
              <a:lnSpc>
                <a:spcPct val="95000"/>
              </a:lnSpc>
            </a:pPr>
            <a:r>
              <a:rPr lang="en-US" altLang="en-US" sz="4400">
                <a:solidFill>
                  <a:srgbClr val="004080"/>
                </a:solidFill>
                <a:latin typeface="Times New Roman" panose="02020603050405020304" pitchFamily="18" charset="0"/>
              </a:rPr>
              <a:t>CLASS, RACE, AND GENDER</a:t>
            </a:r>
          </a:p>
        </p:txBody>
      </p:sp>
      <p:sp>
        <p:nvSpPr>
          <p:cNvPr id="35844" name="Rectangle 3"/>
          <p:cNvSpPr>
            <a:spLocks noChangeArrowheads="1"/>
          </p:cNvSpPr>
          <p:nvPr/>
        </p:nvSpPr>
        <p:spPr bwMode="auto">
          <a:xfrm>
            <a:off x="1371600" y="62484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86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1400" i="1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                                 Society: The Basics, </a:t>
            </a: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10th Edition by John Macionis</a:t>
            </a:r>
          </a:p>
          <a:p>
            <a:pPr algn="ctr" eaLnBrk="1" hangingPunct="1">
              <a:lnSpc>
                <a:spcPct val="98000"/>
              </a:lnSpc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Copyright  , Upper Saddle River, NJ  07458.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7602013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32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0" dur="500"/>
                                        <p:tgtEl>
                                          <p:spTgt spid="327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3" dur="500"/>
                                        <p:tgtEl>
                                          <p:spTgt spid="327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1"/>
          <p:cNvSpPr txBox="1">
            <a:spLocks noChangeArrowheads="1"/>
          </p:cNvSpPr>
          <p:nvPr/>
        </p:nvSpPr>
        <p:spPr bwMode="auto">
          <a:xfrm>
            <a:off x="301625" y="304800"/>
            <a:ext cx="861377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616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4400">
                <a:solidFill>
                  <a:srgbClr val="000000"/>
                </a:solidFill>
                <a:latin typeface="Calibri" panose="020F0502020204030204" pitchFamily="34" charset="0"/>
              </a:rPr>
              <a:t>Social Class</a:t>
            </a:r>
          </a:p>
        </p:txBody>
      </p:sp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381000" y="1066800"/>
            <a:ext cx="854075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920" rIns="90000" bIns="45000"/>
          <a:lstStyle>
            <a:lvl1pPr marL="341313" indent="-33972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marL="741363" indent="-28257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Social class determines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Family’s financial security and range of opportunities</a:t>
            </a: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What women hope for and what they end up with is linked to their social class</a:t>
            </a: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Boys and girls from affluent families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Enjoy better mental and physical health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Develop more self-confidence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Go on to greater achievement than children born to poor parents</a:t>
            </a:r>
          </a:p>
        </p:txBody>
      </p:sp>
      <p:sp>
        <p:nvSpPr>
          <p:cNvPr id="36868" name="Rectangle 3"/>
          <p:cNvSpPr>
            <a:spLocks noChangeArrowheads="1"/>
          </p:cNvSpPr>
          <p:nvPr/>
        </p:nvSpPr>
        <p:spPr bwMode="auto">
          <a:xfrm>
            <a:off x="1371600" y="62484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86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1400" i="1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                                 Society: The Basics, </a:t>
            </a: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10th Edition by John Macionis</a:t>
            </a:r>
          </a:p>
          <a:p>
            <a:pPr algn="ctr" eaLnBrk="1" hangingPunct="1">
              <a:lnSpc>
                <a:spcPct val="98000"/>
              </a:lnSpc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Copyright  , Upper Saddle River, NJ  07458.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3421112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0" dur="500"/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5" dur="500"/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0" dur="500"/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3" dur="500"/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6" dur="500"/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9" dur="500"/>
                                        <p:tgtEl>
                                          <p:spTgt spid="337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1"/>
          <p:cNvSpPr txBox="1">
            <a:spLocks noChangeArrowheads="1"/>
          </p:cNvSpPr>
          <p:nvPr/>
        </p:nvSpPr>
        <p:spPr bwMode="auto">
          <a:xfrm>
            <a:off x="301625" y="344488"/>
            <a:ext cx="8537575" cy="75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616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4400">
                <a:solidFill>
                  <a:srgbClr val="000000"/>
                </a:solidFill>
                <a:latin typeface="Calibri" panose="020F0502020204030204" pitchFamily="34" charset="0"/>
              </a:rPr>
              <a:t>Ethnicity and Race</a:t>
            </a:r>
          </a:p>
        </p:txBody>
      </p:sp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00735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920" rIns="90000" bIns="45000"/>
          <a:lstStyle>
            <a:lvl1pPr marL="341313" indent="-33972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marL="741363" indent="-28257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indent="-227013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 b="1">
                <a:solidFill>
                  <a:srgbClr val="000000"/>
                </a:solidFill>
                <a:latin typeface="Calibri" panose="020F0502020204030204" pitchFamily="34" charset="0"/>
              </a:rPr>
              <a:t>American Indian Families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Wide variety of family types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Migration create “fluid households” with changing membership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Those who leave tribal reservations for cities are better off than those who stay behind</a:t>
            </a:r>
          </a:p>
          <a:p>
            <a:pPr lvl="2" eaLnBrk="1" hangingPunct="1">
              <a:lnSpc>
                <a:spcPct val="98000"/>
              </a:lnSpc>
              <a:spcBef>
                <a:spcPts val="488"/>
              </a:spcBef>
              <a:buFont typeface="Arial" panose="020B0604020202020204" pitchFamily="34" charset="0"/>
              <a:buChar char="•"/>
            </a:pPr>
            <a:r>
              <a:rPr lang="en-US" altLang="en-US" sz="2400">
                <a:solidFill>
                  <a:srgbClr val="000000"/>
                </a:solidFill>
                <a:latin typeface="Calibri" panose="020F0502020204030204" pitchFamily="34" charset="0"/>
              </a:rPr>
              <a:t>Hard time finding work on reservations</a:t>
            </a:r>
          </a:p>
          <a:p>
            <a:pPr lvl="2" eaLnBrk="1" hangingPunct="1">
              <a:lnSpc>
                <a:spcPct val="98000"/>
              </a:lnSpc>
              <a:spcBef>
                <a:spcPts val="488"/>
              </a:spcBef>
              <a:buFont typeface="Arial" panose="020B0604020202020204" pitchFamily="34" charset="0"/>
              <a:buChar char="•"/>
            </a:pPr>
            <a:r>
              <a:rPr lang="en-US" altLang="en-US" sz="2400">
                <a:solidFill>
                  <a:srgbClr val="000000"/>
                </a:solidFill>
                <a:latin typeface="Calibri" panose="020F0502020204030204" pitchFamily="34" charset="0"/>
              </a:rPr>
              <a:t>Cannot easily form stable marriages</a:t>
            </a:r>
          </a:p>
          <a:p>
            <a:pPr lvl="2" eaLnBrk="1" hangingPunct="1">
              <a:lnSpc>
                <a:spcPct val="98000"/>
              </a:lnSpc>
              <a:spcBef>
                <a:spcPts val="488"/>
              </a:spcBef>
              <a:buFont typeface="Arial" panose="020B0604020202020204" pitchFamily="34" charset="0"/>
              <a:buChar char="•"/>
            </a:pPr>
            <a:r>
              <a:rPr lang="en-US" altLang="en-US" sz="2400">
                <a:solidFill>
                  <a:srgbClr val="000000"/>
                </a:solidFill>
                <a:latin typeface="Calibri" panose="020F0502020204030204" pitchFamily="34" charset="0"/>
              </a:rPr>
              <a:t>Alcoholism and drug abuse shatter ties between parent and child</a:t>
            </a:r>
          </a:p>
        </p:txBody>
      </p:sp>
      <p:sp>
        <p:nvSpPr>
          <p:cNvPr id="37892" name="Rectangle 3"/>
          <p:cNvSpPr>
            <a:spLocks noChangeArrowheads="1"/>
          </p:cNvSpPr>
          <p:nvPr/>
        </p:nvSpPr>
        <p:spPr bwMode="auto">
          <a:xfrm>
            <a:off x="1371600" y="62484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86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1400" i="1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                                 Society: The Basics, </a:t>
            </a: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10th Edition by John Macionis</a:t>
            </a:r>
          </a:p>
          <a:p>
            <a:pPr algn="ctr" eaLnBrk="1" hangingPunct="1">
              <a:lnSpc>
                <a:spcPct val="98000"/>
              </a:lnSpc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Copyright  , Upper Saddle River, NJ  07458.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01245133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mph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additive="repl">
                                        <p:cTn id="6" dur="1900" fill="hold" masterRel="sameClick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504D"/>
                                      </p:to>
                                    </p:animClr>
                                    <p:animClr clrSpc="rgb" dir="cw">
                                      <p:cBhvr additive="repl">
                                        <p:cTn id="7" dur="1900" fill="hold" masterRel="sameClick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504D"/>
                                      </p:to>
                                    </p:animClr>
                                    <p:set>
                                      <p:cBhvr additive="repl">
                                        <p:cTn id="8" dur="1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boolVal val="0"/>
                                      </p:to>
                                    </p:set>
                                    <p:set>
                                      <p:cBhvr additive="repl">
                                        <p:cTn id="9" dur="1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>
                                        <p:boolVal val="0"/>
                                      </p:to>
                                    </p:set>
                                    <p:animScale>
                                      <p:cBhvr additive="repl">
                                        <p:cTn id="1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  <p:animScale>
                                      <p:cBhvr additive="repl"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  <p:animScale>
                                      <p:cBhvr additive="repl">
                                        <p:cTn id="12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7" dur="500"/>
                                        <p:tgtEl>
                                          <p:spTgt spid="34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2" dur="500"/>
                                        <p:tgtEl>
                                          <p:spTgt spid="34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7" dur="500"/>
                                        <p:tgtEl>
                                          <p:spTgt spid="34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0" dur="500"/>
                                        <p:tgtEl>
                                          <p:spTgt spid="34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3" dur="500"/>
                                        <p:tgtEl>
                                          <p:spTgt spid="348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6" dur="500"/>
                                        <p:tgtEl>
                                          <p:spTgt spid="348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 Box 1"/>
          <p:cNvSpPr txBox="1">
            <a:spLocks noChangeArrowheads="1"/>
          </p:cNvSpPr>
          <p:nvPr/>
        </p:nvSpPr>
        <p:spPr bwMode="auto">
          <a:xfrm>
            <a:off x="457200" y="457200"/>
            <a:ext cx="8007350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920" rIns="90000" bIns="45000"/>
          <a:lstStyle>
            <a:lvl1pPr marL="341313" indent="-33972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marL="741363" indent="-28257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indent="-227013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 b="1">
                <a:solidFill>
                  <a:srgbClr val="000000"/>
                </a:solidFill>
                <a:latin typeface="Calibri" panose="020F0502020204030204" pitchFamily="34" charset="0"/>
              </a:rPr>
              <a:t>Latino Families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Enjoy the loyalty and support of extended families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Marriage considered an alliance of families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Prize </a:t>
            </a:r>
            <a:r>
              <a:rPr lang="en-US" altLang="en-US" sz="2800" b="1">
                <a:solidFill>
                  <a:srgbClr val="000000"/>
                </a:solidFill>
                <a:latin typeface="Calibri" panose="020F0502020204030204" pitchFamily="34" charset="0"/>
              </a:rPr>
              <a:t>“machismo”</a:t>
            </a:r>
          </a:p>
          <a:p>
            <a:pPr lvl="2" eaLnBrk="1" hangingPunct="1">
              <a:lnSpc>
                <a:spcPct val="98000"/>
              </a:lnSpc>
              <a:spcBef>
                <a:spcPts val="488"/>
              </a:spcBef>
              <a:buFont typeface="Arial" panose="020B0604020202020204" pitchFamily="34" charset="0"/>
              <a:buChar char="•"/>
            </a:pPr>
            <a:r>
              <a:rPr lang="en-US" altLang="en-US" sz="2400" i="1">
                <a:solidFill>
                  <a:srgbClr val="000000"/>
                </a:solidFill>
                <a:latin typeface="Calibri" panose="020F0502020204030204" pitchFamily="34" charset="0"/>
              </a:rPr>
              <a:t>Strength, daring, and sexual conquest among men and treating women with respect but also close supervision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Assimilation changing traditional patterns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Many Hispanic families suffer stress</a:t>
            </a:r>
          </a:p>
          <a:p>
            <a:pPr lvl="2" eaLnBrk="1" hangingPunct="1">
              <a:lnSpc>
                <a:spcPct val="98000"/>
              </a:lnSpc>
              <a:spcBef>
                <a:spcPts val="488"/>
              </a:spcBef>
              <a:buFont typeface="Arial" panose="020B0604020202020204" pitchFamily="34" charset="0"/>
              <a:buChar char="•"/>
            </a:pPr>
            <a:r>
              <a:rPr lang="en-US" altLang="en-US" sz="2400">
                <a:solidFill>
                  <a:srgbClr val="000000"/>
                </a:solidFill>
                <a:latin typeface="Calibri" panose="020F0502020204030204" pitchFamily="34" charset="0"/>
              </a:rPr>
              <a:t>Unemployment</a:t>
            </a:r>
          </a:p>
          <a:p>
            <a:pPr lvl="2" eaLnBrk="1" hangingPunct="1">
              <a:lnSpc>
                <a:spcPct val="98000"/>
              </a:lnSpc>
              <a:spcBef>
                <a:spcPts val="488"/>
              </a:spcBef>
              <a:buFont typeface="Arial" panose="020B0604020202020204" pitchFamily="34" charset="0"/>
              <a:buChar char="•"/>
            </a:pPr>
            <a:r>
              <a:rPr lang="en-US" altLang="en-US" sz="2400">
                <a:solidFill>
                  <a:srgbClr val="000000"/>
                </a:solidFill>
                <a:latin typeface="Calibri" panose="020F0502020204030204" pitchFamily="34" charset="0"/>
              </a:rPr>
              <a:t>Other poverty-related problems</a:t>
            </a:r>
          </a:p>
        </p:txBody>
      </p:sp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1371600" y="62484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86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1400" i="1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                                 Society: The Basics, </a:t>
            </a: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10th Edition by John Macionis</a:t>
            </a:r>
          </a:p>
          <a:p>
            <a:pPr algn="ctr" eaLnBrk="1" hangingPunct="1">
              <a:lnSpc>
                <a:spcPct val="98000"/>
              </a:lnSpc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Copyright  , Upper Saddle River, NJ  07458.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9726884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mph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additive="repl">
                                        <p:cTn id="6" dur="1900" fill="hold" masterRel="sameClick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504D"/>
                                      </p:to>
                                    </p:animClr>
                                    <p:animClr clrSpc="rgb" dir="cw">
                                      <p:cBhvr additive="repl">
                                        <p:cTn id="7" dur="1900" fill="hold" masterRel="sameClick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504D"/>
                                      </p:to>
                                    </p:animClr>
                                    <p:set>
                                      <p:cBhvr additive="repl">
                                        <p:cTn id="8" dur="1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boolVal val="0"/>
                                      </p:to>
                                    </p:set>
                                    <p:set>
                                      <p:cBhvr additive="repl">
                                        <p:cTn id="9" dur="1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>
                                        <p:boolVal val="0"/>
                                      </p:to>
                                    </p:set>
                                    <p:animScale>
                                      <p:cBhvr additive="repl">
                                        <p:cTn id="1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  <p:animScale>
                                      <p:cBhvr additive="repl"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  <p:animScale>
                                      <p:cBhvr additive="repl">
                                        <p:cTn id="12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7" dur="500"/>
                                        <p:tgtEl>
                                          <p:spTgt spid="358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2" dur="500"/>
                                        <p:tgtEl>
                                          <p:spTgt spid="358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7" dur="500"/>
                                        <p:tgtEl>
                                          <p:spTgt spid="358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0" dur="500"/>
                                        <p:tgtEl>
                                          <p:spTgt spid="358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5" dur="500"/>
                                        <p:tgtEl>
                                          <p:spTgt spid="358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40" dur="500"/>
                                        <p:tgtEl>
                                          <p:spTgt spid="358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43" dur="500"/>
                                        <p:tgtEl>
                                          <p:spTgt spid="358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46" dur="500"/>
                                        <p:tgtEl>
                                          <p:spTgt spid="358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381000" y="533400"/>
            <a:ext cx="861695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920" rIns="90000" bIns="45000"/>
          <a:lstStyle>
            <a:lvl1pPr marL="341313" indent="-33972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marL="741363" indent="-28257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indent="-227013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 b="1">
                <a:solidFill>
                  <a:srgbClr val="000000"/>
                </a:solidFill>
                <a:latin typeface="Calibri" panose="020F0502020204030204" pitchFamily="34" charset="0"/>
              </a:rPr>
              <a:t>African American Families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Typical African American family earns 66% of national average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Three times likely as whites to be poor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Difficulty maintaining stable family life under these circumstances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African American women are more likely to be single heads of households</a:t>
            </a:r>
          </a:p>
          <a:p>
            <a:pPr lvl="2" eaLnBrk="1" hangingPunct="1">
              <a:lnSpc>
                <a:spcPct val="98000"/>
              </a:lnSpc>
              <a:spcBef>
                <a:spcPts val="488"/>
              </a:spcBef>
              <a:buFont typeface="Arial" panose="020B0604020202020204" pitchFamily="34" charset="0"/>
              <a:buChar char="•"/>
            </a:pPr>
            <a:r>
              <a:rPr lang="en-US" altLang="en-US" sz="2400">
                <a:solidFill>
                  <a:srgbClr val="000000"/>
                </a:solidFill>
                <a:latin typeface="Calibri" panose="020F0502020204030204" pitchFamily="34" charset="0"/>
              </a:rPr>
              <a:t>Always at high risk of poverty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African American families with both wife and husband are much stronger economically</a:t>
            </a:r>
          </a:p>
          <a:p>
            <a:pPr lvl="2" eaLnBrk="1" hangingPunct="1">
              <a:lnSpc>
                <a:spcPct val="98000"/>
              </a:lnSpc>
              <a:spcBef>
                <a:spcPts val="488"/>
              </a:spcBef>
              <a:buFont typeface="Arial" panose="020B0604020202020204" pitchFamily="34" charset="0"/>
              <a:buChar char="•"/>
            </a:pPr>
            <a:r>
              <a:rPr lang="en-US" altLang="en-US" sz="2400">
                <a:solidFill>
                  <a:srgbClr val="000000"/>
                </a:solidFill>
                <a:latin typeface="Calibri" panose="020F0502020204030204" pitchFamily="34" charset="0"/>
              </a:rPr>
              <a:t>69% of African American children born to single women</a:t>
            </a:r>
          </a:p>
        </p:txBody>
      </p:sp>
      <p:sp>
        <p:nvSpPr>
          <p:cNvPr id="39939" name="Rectangle 2"/>
          <p:cNvSpPr>
            <a:spLocks noChangeArrowheads="1"/>
          </p:cNvSpPr>
          <p:nvPr/>
        </p:nvSpPr>
        <p:spPr bwMode="auto">
          <a:xfrm>
            <a:off x="1371600" y="62484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86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1400" i="1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                                 Society: The Basics, </a:t>
            </a: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10th Edition by John Macionis</a:t>
            </a:r>
          </a:p>
          <a:p>
            <a:pPr algn="ctr" eaLnBrk="1" hangingPunct="1">
              <a:lnSpc>
                <a:spcPct val="98000"/>
              </a:lnSpc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Copyright  , Upper Saddle River, NJ  07458.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47684507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mph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additive="repl">
                                        <p:cTn id="6" dur="1900" fill="hold" masterRel="sameClick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504D"/>
                                      </p:to>
                                    </p:animClr>
                                    <p:animClr clrSpc="rgb" dir="cw">
                                      <p:cBhvr additive="repl">
                                        <p:cTn id="7" dur="1900" fill="hold" masterRel="sameClick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504D"/>
                                      </p:to>
                                    </p:animClr>
                                    <p:set>
                                      <p:cBhvr additive="repl">
                                        <p:cTn id="8" dur="1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boolVal val="0"/>
                                      </p:to>
                                    </p:set>
                                    <p:set>
                                      <p:cBhvr additive="repl">
                                        <p:cTn id="9" dur="1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>
                                        <p:boolVal val="0"/>
                                      </p:to>
                                    </p:set>
                                    <p:animScale>
                                      <p:cBhvr additive="repl">
                                        <p:cTn id="1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  <p:animScale>
                                      <p:cBhvr additive="repl"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8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  <p:animScale>
                                      <p:cBhvr additive="repl">
                                        <p:cTn id="12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368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7" dur="500"/>
                                        <p:tgtEl>
                                          <p:spTgt spid="368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2" dur="500"/>
                                        <p:tgtEl>
                                          <p:spTgt spid="368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7" dur="500"/>
                                        <p:tgtEl>
                                          <p:spTgt spid="368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2" dur="500"/>
                                        <p:tgtEl>
                                          <p:spTgt spid="368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5" dur="500"/>
                                        <p:tgtEl>
                                          <p:spTgt spid="368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40" dur="500"/>
                                        <p:tgtEl>
                                          <p:spTgt spid="368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43" dur="500"/>
                                        <p:tgtEl>
                                          <p:spTgt spid="368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 Box 1"/>
          <p:cNvSpPr txBox="1">
            <a:spLocks noChangeArrowheads="1"/>
          </p:cNvSpPr>
          <p:nvPr/>
        </p:nvSpPr>
        <p:spPr bwMode="auto">
          <a:xfrm>
            <a:off x="381000" y="304800"/>
            <a:ext cx="8540750" cy="617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920" rIns="90000" bIns="45000"/>
          <a:lstStyle>
            <a:lvl1pPr marL="341313" indent="-33972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marL="741363" indent="-28257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indent="-227013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 b="1">
                <a:solidFill>
                  <a:srgbClr val="000000"/>
                </a:solidFill>
                <a:latin typeface="Calibri" panose="020F0502020204030204" pitchFamily="34" charset="0"/>
              </a:rPr>
              <a:t>Gender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Few marriages have two equal partners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Many expect husband to be older and taller and have important, better-paid jobs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Positive stereotype of carefree bachelor contrasts sharply to the negative image of the lonely spinster</a:t>
            </a:r>
          </a:p>
          <a:p>
            <a:pPr lvl="2" eaLnBrk="1" hangingPunct="1">
              <a:lnSpc>
                <a:spcPct val="98000"/>
              </a:lnSpc>
              <a:spcBef>
                <a:spcPts val="488"/>
              </a:spcBef>
              <a:buFont typeface="Arial" panose="020B0604020202020204" pitchFamily="34" charset="0"/>
              <a:buChar char="•"/>
            </a:pPr>
            <a:r>
              <a:rPr lang="en-US" altLang="en-US" sz="2400">
                <a:solidFill>
                  <a:srgbClr val="000000"/>
                </a:solidFill>
                <a:latin typeface="Calibri" panose="020F0502020204030204" pitchFamily="34" charset="0"/>
              </a:rPr>
              <a:t>Suggests women are fulfilled only through being wives and mothers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Married women actually have poorer mental health, less happiness, and more passive attitudes than single women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Men are more eager after divorce to find a wife than widow is in finding a husband</a:t>
            </a:r>
          </a:p>
        </p:txBody>
      </p:sp>
      <p:sp>
        <p:nvSpPr>
          <p:cNvPr id="40963" name="Rectangle 2"/>
          <p:cNvSpPr>
            <a:spLocks noChangeArrowheads="1"/>
          </p:cNvSpPr>
          <p:nvPr/>
        </p:nvSpPr>
        <p:spPr bwMode="auto">
          <a:xfrm>
            <a:off x="1371600" y="62484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86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1400" i="1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                                 Society: The Basics, </a:t>
            </a: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10th Edition by John Macionis</a:t>
            </a:r>
          </a:p>
          <a:p>
            <a:pPr algn="ctr" eaLnBrk="1" hangingPunct="1">
              <a:lnSpc>
                <a:spcPct val="98000"/>
              </a:lnSpc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Copyright  , Upper Saddle River, NJ  07458.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7047360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mph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additive="repl">
                                        <p:cTn id="6" dur="1900" fill="hold" masterRel="sameClick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504D"/>
                                      </p:to>
                                    </p:animClr>
                                    <p:animClr clrSpc="rgb" dir="cw">
                                      <p:cBhvr additive="repl">
                                        <p:cTn id="7" dur="1900" fill="hold" masterRel="sameClick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504D"/>
                                      </p:to>
                                    </p:animClr>
                                    <p:set>
                                      <p:cBhvr additive="repl">
                                        <p:cTn id="8" dur="1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boolVal val="0"/>
                                      </p:to>
                                    </p:set>
                                    <p:set>
                                      <p:cBhvr additive="repl">
                                        <p:cTn id="9" dur="1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>
                                        <p:boolVal val="0"/>
                                      </p:to>
                                    </p:set>
                                    <p:animScale>
                                      <p:cBhvr additive="repl">
                                        <p:cTn id="1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  <p:animScale>
                                      <p:cBhvr additive="repl"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9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  <p:animScale>
                                      <p:cBhvr additive="repl">
                                        <p:cTn id="12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399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7" dur="500"/>
                                        <p:tgtEl>
                                          <p:spTgt spid="399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2" dur="500"/>
                                        <p:tgtEl>
                                          <p:spTgt spid="399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7" dur="500"/>
                                        <p:tgtEl>
                                          <p:spTgt spid="399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0" dur="500"/>
                                        <p:tgtEl>
                                          <p:spTgt spid="399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5" dur="500"/>
                                        <p:tgtEl>
                                          <p:spTgt spid="399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40" dur="500"/>
                                        <p:tgtEl>
                                          <p:spTgt spid="399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1"/>
          <p:cNvSpPr txBox="1">
            <a:spLocks noChangeArrowheads="1"/>
          </p:cNvSpPr>
          <p:nvPr/>
        </p:nvSpPr>
        <p:spPr bwMode="auto">
          <a:xfrm>
            <a:off x="457200" y="2514600"/>
            <a:ext cx="7772400" cy="344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920" rIns="90000" bIns="45000"/>
          <a:lstStyle>
            <a:lvl1pPr marL="341313" indent="-33972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2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Divorce is defined as a legal separation of tides.</a:t>
            </a:r>
            <a:endParaRPr lang="en-US" altLang="en-US" sz="28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1987" name="Rectangle 2"/>
          <p:cNvSpPr>
            <a:spLocks noChangeArrowheads="1"/>
          </p:cNvSpPr>
          <p:nvPr/>
        </p:nvSpPr>
        <p:spPr bwMode="auto">
          <a:xfrm>
            <a:off x="381000" y="457200"/>
            <a:ext cx="8674100" cy="124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7272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5000"/>
              </a:lnSpc>
            </a:pPr>
            <a:r>
              <a:rPr lang="en-US" altLang="en-US" sz="4400" dirty="0" smtClean="0">
                <a:solidFill>
                  <a:srgbClr val="004080"/>
                </a:solidFill>
                <a:latin typeface="Times New Roman" panose="02020603050405020304" pitchFamily="18" charset="0"/>
              </a:rPr>
              <a:t>DIVORCE AND REMARRIGE</a:t>
            </a:r>
            <a:endParaRPr lang="en-US" altLang="en-US" sz="4400" dirty="0">
              <a:solidFill>
                <a:srgbClr val="00408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988" name="Rectangle 3"/>
          <p:cNvSpPr>
            <a:spLocks noChangeArrowheads="1"/>
          </p:cNvSpPr>
          <p:nvPr/>
        </p:nvSpPr>
        <p:spPr bwMode="auto">
          <a:xfrm>
            <a:off x="1371600" y="62484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86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1400" i="1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                                 Society: The Basics, </a:t>
            </a: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10th Edition by John Macionis</a:t>
            </a:r>
          </a:p>
          <a:p>
            <a:pPr algn="ctr" eaLnBrk="1" hangingPunct="1">
              <a:lnSpc>
                <a:spcPct val="98000"/>
              </a:lnSpc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Copyright  , Upper Saddle River, NJ  07458.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91523605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409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0" dur="500"/>
                                        <p:tgtEl>
                                          <p:spTgt spid="409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3" dur="500"/>
                                        <p:tgtEl>
                                          <p:spTgt spid="409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6" dur="500"/>
                                        <p:tgtEl>
                                          <p:spTgt spid="409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9" dur="500"/>
                                        <p:tgtEl>
                                          <p:spTgt spid="409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369888" y="322263"/>
            <a:ext cx="8601075" cy="1668462"/>
          </a:xfrm>
        </p:spPr>
        <p:txBody>
          <a:bodyPr/>
          <a:lstStyle/>
          <a:p>
            <a:pPr algn="ctr" eaLnBrk="1" hangingPunct="1"/>
            <a:r>
              <a:rPr lang="en-US" altLang="en-US" sz="4000" dirty="0" smtClean="0"/>
              <a:t>Statistical Trends in Divorce</a:t>
            </a: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697706" y="1444625"/>
            <a:ext cx="8012113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defTabSz="914400" hangingPunct="1">
              <a:lnSpc>
                <a:spcPct val="100000"/>
              </a:lnSpc>
              <a:spcBef>
                <a:spcPct val="20000"/>
              </a:spcBef>
              <a:buClr>
                <a:srgbClr val="1D593B"/>
              </a:buClr>
              <a:buSzPct val="50000"/>
              <a:buFont typeface="Times New Roman" pitchFamily="-12" charset="0"/>
              <a:buChar char="█"/>
              <a:defRPr/>
            </a:pPr>
            <a:r>
              <a:rPr lang="en-US" sz="32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Divorce rates increased in late 1960s, then leveled off</a:t>
            </a:r>
          </a:p>
        </p:txBody>
      </p:sp>
      <p:sp>
        <p:nvSpPr>
          <p:cNvPr id="652292" name="Rectangle 4"/>
          <p:cNvSpPr>
            <a:spLocks noChangeArrowheads="1"/>
          </p:cNvSpPr>
          <p:nvPr/>
        </p:nvSpPr>
        <p:spPr bwMode="auto">
          <a:xfrm>
            <a:off x="697706" y="2493962"/>
            <a:ext cx="8212138" cy="298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defTabSz="914400" hangingPunct="1">
              <a:lnSpc>
                <a:spcPct val="100000"/>
              </a:lnSpc>
              <a:spcBef>
                <a:spcPct val="20000"/>
              </a:spcBef>
              <a:buClr>
                <a:srgbClr val="1D593B"/>
              </a:buClr>
              <a:buSzPct val="50000"/>
              <a:buFont typeface="Times New Roman" pitchFamily="-12" charset="0"/>
              <a:buChar char="█"/>
              <a:defRPr/>
            </a:pPr>
            <a:r>
              <a:rPr lang="en-US" sz="32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Since late 1980s, it has declined by 30</a:t>
            </a:r>
            <a:r>
              <a:rPr lang="en-US" sz="320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%</a:t>
            </a:r>
            <a:r>
              <a:rPr lang="en-US" sz="32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3200" dirty="0" smtClean="0">
                <a:solidFill>
                  <a:srgbClr val="000000"/>
                </a:solidFill>
                <a:latin typeface="Arial" charset="0"/>
              </a:rPr>
              <a:t>due to :</a:t>
            </a:r>
          </a:p>
          <a:p>
            <a:pPr marL="685800" lvl="1" indent="-228600">
              <a:spcBef>
                <a:spcPct val="20000"/>
              </a:spcBef>
              <a:buClr>
                <a:srgbClr val="1D593B"/>
              </a:buClr>
              <a:buSzPct val="50000"/>
              <a:buFont typeface="Times New Roman" pitchFamily="-12" charset="0"/>
              <a:buChar char="█"/>
              <a:defRPr/>
            </a:pPr>
            <a:r>
              <a:rPr lang="en-US" sz="320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Increase in the age of the which get married</a:t>
            </a:r>
          </a:p>
          <a:p>
            <a:pPr marL="685800" lvl="1" indent="-228600">
              <a:spcBef>
                <a:spcPct val="20000"/>
              </a:spcBef>
              <a:buClr>
                <a:srgbClr val="1D593B"/>
              </a:buClr>
              <a:buSzPct val="50000"/>
              <a:buFont typeface="Times New Roman" pitchFamily="-12" charset="0"/>
              <a:buChar char="█"/>
              <a:defRPr/>
            </a:pPr>
            <a:r>
              <a:rPr lang="en-US" sz="3200" dirty="0" smtClean="0">
                <a:solidFill>
                  <a:srgbClr val="000000"/>
                </a:solidFill>
                <a:latin typeface="Arial" charset="0"/>
              </a:rPr>
              <a:t>Increased level of education among those who marry</a:t>
            </a:r>
          </a:p>
          <a:p>
            <a:pPr lvl="1">
              <a:spcBef>
                <a:spcPct val="20000"/>
              </a:spcBef>
              <a:buClr>
                <a:srgbClr val="1D593B"/>
              </a:buClr>
              <a:buSzPct val="50000"/>
              <a:defRPr/>
            </a:pPr>
            <a:r>
              <a:rPr lang="en-US" sz="320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Both creates marriage stability</a:t>
            </a:r>
          </a:p>
        </p:txBody>
      </p:sp>
      <p:sp>
        <p:nvSpPr>
          <p:cNvPr id="652295" name="Rectangle 7"/>
          <p:cNvSpPr>
            <a:spLocks noChangeArrowheads="1"/>
          </p:cNvSpPr>
          <p:nvPr/>
        </p:nvSpPr>
        <p:spPr bwMode="auto">
          <a:xfrm>
            <a:off x="1163638" y="5251450"/>
            <a:ext cx="7080250" cy="104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88925" algn="ctr" defTabSz="914400" hangingPunct="1">
              <a:lnSpc>
                <a:spcPct val="100000"/>
              </a:lnSpc>
              <a:spcBef>
                <a:spcPct val="20000"/>
              </a:spcBef>
              <a:buClr>
                <a:srgbClr val="1D593B"/>
              </a:buClr>
              <a:buSzPct val="50000"/>
              <a:buFont typeface="Times New Roman" pitchFamily="-12" charset="0"/>
              <a:buNone/>
              <a:defRPr/>
            </a:pPr>
            <a:endParaRPr lang="en-US" sz="2800" dirty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1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5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2292" grpId="0" build="p" bldLvl="2"/>
      <p:bldP spid="65229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8769" y="280987"/>
            <a:ext cx="8601075" cy="785813"/>
          </a:xfrm>
        </p:spPr>
        <p:txBody>
          <a:bodyPr/>
          <a:lstStyle/>
          <a:p>
            <a:pPr algn="ctr" eaLnBrk="1" hangingPunct="1"/>
            <a:r>
              <a:rPr lang="en-US" altLang="en-US" sz="4000" dirty="0" smtClean="0"/>
              <a:t>Statistical Trends in Divorce</a:t>
            </a: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697706" y="1444625"/>
            <a:ext cx="8012113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defTabSz="914400" hangingPunct="1">
              <a:lnSpc>
                <a:spcPct val="100000"/>
              </a:lnSpc>
              <a:spcBef>
                <a:spcPct val="20000"/>
              </a:spcBef>
              <a:buClr>
                <a:srgbClr val="1D593B"/>
              </a:buClr>
              <a:buSzPct val="50000"/>
              <a:buFont typeface="Times New Roman" pitchFamily="-12" charset="0"/>
              <a:buChar char="█"/>
              <a:defRPr/>
            </a:pPr>
            <a:endParaRPr lang="en-US" sz="3200" dirty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52292" name="Rectangle 4"/>
          <p:cNvSpPr>
            <a:spLocks noChangeArrowheads="1"/>
          </p:cNvSpPr>
          <p:nvPr/>
        </p:nvSpPr>
        <p:spPr bwMode="auto">
          <a:xfrm>
            <a:off x="697706" y="2493962"/>
            <a:ext cx="8212138" cy="298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defTabSz="914400" hangingPunct="1">
              <a:lnSpc>
                <a:spcPct val="100000"/>
              </a:lnSpc>
              <a:spcBef>
                <a:spcPct val="20000"/>
              </a:spcBef>
              <a:buClr>
                <a:srgbClr val="1D593B"/>
              </a:buClr>
              <a:buSzPct val="50000"/>
              <a:buFont typeface="Times New Roman" pitchFamily="-12" charset="0"/>
              <a:buChar char="█"/>
              <a:defRPr/>
            </a:pPr>
            <a:endParaRPr lang="en-US" sz="3200" dirty="0" smtClean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652295" name="Rectangle 7"/>
          <p:cNvSpPr>
            <a:spLocks noChangeArrowheads="1"/>
          </p:cNvSpPr>
          <p:nvPr/>
        </p:nvSpPr>
        <p:spPr bwMode="auto">
          <a:xfrm>
            <a:off x="1163638" y="5251450"/>
            <a:ext cx="7080250" cy="104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88925" algn="ctr" defTabSz="914400" hangingPunct="1">
              <a:lnSpc>
                <a:spcPct val="100000"/>
              </a:lnSpc>
              <a:spcBef>
                <a:spcPct val="20000"/>
              </a:spcBef>
              <a:buClr>
                <a:srgbClr val="1D593B"/>
              </a:buClr>
              <a:buSzPct val="50000"/>
              <a:buFont typeface="Times New Roman" pitchFamily="-12" charset="0"/>
              <a:buNone/>
              <a:defRPr/>
            </a:pPr>
            <a:endParaRPr lang="en-US" sz="2800" dirty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97706" y="1444625"/>
            <a:ext cx="754618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/>
              <a:t>RACE: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Native American and Alaskan Natives report the highest divorce rates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Asian have the lowest divorce rates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88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5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2292" grpId="0" build="p" bldLvl="2"/>
      <p:bldP spid="65229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369888" y="322263"/>
            <a:ext cx="8601075" cy="1668462"/>
          </a:xfrm>
        </p:spPr>
        <p:txBody>
          <a:bodyPr/>
          <a:lstStyle/>
          <a:p>
            <a:pPr eaLnBrk="1" hangingPunct="1"/>
            <a:r>
              <a:rPr lang="en-US" altLang="en-US" smtClean="0"/>
              <a:t>Factors Associated </a:t>
            </a:r>
            <a:br>
              <a:rPr lang="en-US" altLang="en-US" smtClean="0"/>
            </a:br>
            <a:r>
              <a:rPr lang="en-US" altLang="en-US" smtClean="0"/>
              <a:t>with Divorce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628650" y="1933575"/>
            <a:ext cx="8012113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defTabSz="914400" hangingPunct="1">
              <a:lnSpc>
                <a:spcPct val="100000"/>
              </a:lnSpc>
              <a:spcBef>
                <a:spcPct val="20000"/>
              </a:spcBef>
              <a:buClr>
                <a:srgbClr val="1D593B"/>
              </a:buClr>
              <a:buSzPct val="50000"/>
              <a:buFont typeface="Times New Roman" pitchFamily="-12" charset="0"/>
              <a:buChar char="█"/>
              <a:defRPr/>
            </a:pPr>
            <a:r>
              <a:rPr lang="en-US" sz="32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Factors in increase </a:t>
            </a:r>
            <a:r>
              <a:rPr lang="en-US" sz="320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why people divorce</a:t>
            </a:r>
            <a:r>
              <a:rPr lang="en-US" sz="32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:</a:t>
            </a:r>
          </a:p>
        </p:txBody>
      </p:sp>
      <p:sp>
        <p:nvSpPr>
          <p:cNvPr id="654340" name="Rectangle 4"/>
          <p:cNvSpPr>
            <a:spLocks noChangeArrowheads="1"/>
          </p:cNvSpPr>
          <p:nvPr/>
        </p:nvSpPr>
        <p:spPr bwMode="auto">
          <a:xfrm>
            <a:off x="3190875" y="2517775"/>
            <a:ext cx="5672138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677863" lvl="1" indent="-334963" defTabSz="914400" hangingPunct="1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Char char="–"/>
              <a:defRPr/>
            </a:pPr>
            <a:r>
              <a:rPr lang="en-US" sz="28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Greater social acceptance </a:t>
            </a:r>
            <a:br>
              <a:rPr lang="en-US" sz="28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</a:br>
            <a:r>
              <a:rPr lang="en-US" sz="28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of divorce</a:t>
            </a:r>
          </a:p>
          <a:p>
            <a:pPr marL="677863" lvl="1" indent="-334963" defTabSz="914400" hangingPunct="1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Char char="–"/>
              <a:defRPr/>
            </a:pPr>
            <a:r>
              <a:rPr lang="en-US" sz="28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More liberal divorce laws</a:t>
            </a:r>
          </a:p>
          <a:p>
            <a:pPr marL="677863" lvl="1" indent="-334963" defTabSz="914400" hangingPunct="1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Char char="–"/>
              <a:defRPr/>
            </a:pPr>
            <a:r>
              <a:rPr lang="en-US" sz="28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Fewer children</a:t>
            </a:r>
          </a:p>
          <a:p>
            <a:pPr marL="677863" lvl="1" indent="-334963" defTabSz="914400" hangingPunct="1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Char char="–"/>
              <a:defRPr/>
            </a:pPr>
            <a:r>
              <a:rPr lang="en-US" sz="28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Greater family </a:t>
            </a:r>
            <a:r>
              <a:rPr lang="en-US" sz="280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income</a:t>
            </a:r>
          </a:p>
          <a:p>
            <a:pPr marL="677863" lvl="1" indent="-334963" defTabSz="914400" hangingPunct="1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Char char="–"/>
              <a:defRPr/>
            </a:pPr>
            <a:r>
              <a:rPr lang="en-US" sz="2800" dirty="0" smtClean="0">
                <a:solidFill>
                  <a:srgbClr val="000000"/>
                </a:solidFill>
                <a:latin typeface="Arial" charset="0"/>
              </a:rPr>
              <a:t>Financial stress - #1</a:t>
            </a:r>
            <a:endParaRPr lang="en-US" sz="2800" dirty="0" smtClean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  <a:p>
            <a:pPr marL="677863" lvl="1" indent="-334963" defTabSz="914400" hangingPunct="1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Char char="–"/>
              <a:defRPr/>
            </a:pPr>
            <a:r>
              <a:rPr lang="en-US" sz="280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More </a:t>
            </a:r>
            <a:r>
              <a:rPr lang="en-US" sz="28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opportunities for women</a:t>
            </a:r>
          </a:p>
        </p:txBody>
      </p:sp>
      <p:pic>
        <p:nvPicPr>
          <p:cNvPr id="654344" name="Picture 8" descr="caj00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470" b="17833"/>
          <a:stretch>
            <a:fillRect/>
          </a:stretch>
        </p:blipFill>
        <p:spPr bwMode="auto">
          <a:xfrm>
            <a:off x="1055688" y="2632075"/>
            <a:ext cx="2468562" cy="278765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952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5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4340" grpId="0" build="p" bldLvl="2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ext Box 1"/>
          <p:cNvSpPr txBox="1">
            <a:spLocks noChangeArrowheads="1"/>
          </p:cNvSpPr>
          <p:nvPr/>
        </p:nvSpPr>
        <p:spPr bwMode="auto">
          <a:xfrm>
            <a:off x="0" y="533400"/>
            <a:ext cx="899160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920" rIns="90000" bIns="45000"/>
          <a:lstStyle>
            <a:lvl1pPr marL="341313" indent="-33972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marL="741363" indent="-28257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indent="-227013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 b="1">
                <a:solidFill>
                  <a:srgbClr val="000000"/>
                </a:solidFill>
                <a:latin typeface="Calibri" panose="020F0502020204030204" pitchFamily="34" charset="0"/>
              </a:rPr>
              <a:t>Who Divorces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Young couples are at greatest risk</a:t>
            </a:r>
          </a:p>
          <a:p>
            <a:pPr lvl="2" eaLnBrk="1" hangingPunct="1">
              <a:lnSpc>
                <a:spcPct val="98000"/>
              </a:lnSpc>
              <a:spcBef>
                <a:spcPts val="488"/>
              </a:spcBef>
              <a:buFont typeface="Arial" panose="020B0604020202020204" pitchFamily="34" charset="0"/>
              <a:buChar char="•"/>
            </a:pPr>
            <a:r>
              <a:rPr lang="en-US" altLang="en-US" sz="2400">
                <a:solidFill>
                  <a:srgbClr val="000000"/>
                </a:solidFill>
                <a:latin typeface="Calibri" panose="020F0502020204030204" pitchFamily="34" charset="0"/>
              </a:rPr>
              <a:t>Especially after brief courtship</a:t>
            </a:r>
          </a:p>
          <a:p>
            <a:pPr lvl="2" eaLnBrk="1" hangingPunct="1">
              <a:lnSpc>
                <a:spcPct val="98000"/>
              </a:lnSpc>
              <a:spcBef>
                <a:spcPts val="488"/>
              </a:spcBef>
              <a:buFont typeface="Arial" panose="020B0604020202020204" pitchFamily="34" charset="0"/>
              <a:buChar char="•"/>
            </a:pPr>
            <a:r>
              <a:rPr lang="en-US" altLang="en-US" sz="2400">
                <a:solidFill>
                  <a:srgbClr val="000000"/>
                </a:solidFill>
                <a:latin typeface="Calibri" panose="020F0502020204030204" pitchFamily="34" charset="0"/>
              </a:rPr>
              <a:t>Lack money and emotional maturity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Also rises if couple marries after an unexpected pregnancy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People whose parents divorce have a higher divorce rate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More common if both partners have successful careers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Men and women who divorce once are more likely to divorce again</a:t>
            </a:r>
          </a:p>
          <a:p>
            <a:pPr lvl="2" eaLnBrk="1" hangingPunct="1">
              <a:lnSpc>
                <a:spcPct val="98000"/>
              </a:lnSpc>
              <a:spcBef>
                <a:spcPts val="488"/>
              </a:spcBef>
              <a:buFont typeface="Arial" panose="020B0604020202020204" pitchFamily="34" charset="0"/>
              <a:buChar char="•"/>
            </a:pPr>
            <a:r>
              <a:rPr lang="en-US" altLang="en-US" sz="2400">
                <a:solidFill>
                  <a:srgbClr val="000000"/>
                </a:solidFill>
                <a:latin typeface="Calibri" panose="020F0502020204030204" pitchFamily="34" charset="0"/>
              </a:rPr>
              <a:t>High-risk factors follow from one marriage to another</a:t>
            </a:r>
          </a:p>
        </p:txBody>
      </p:sp>
      <p:sp>
        <p:nvSpPr>
          <p:cNvPr id="45059" name="Rectangle 2"/>
          <p:cNvSpPr>
            <a:spLocks noChangeArrowheads="1"/>
          </p:cNvSpPr>
          <p:nvPr/>
        </p:nvSpPr>
        <p:spPr bwMode="auto">
          <a:xfrm>
            <a:off x="1371600" y="62484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86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1400" i="1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                                 Society: The Basics, </a:t>
            </a: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10th Edition by John Macionis</a:t>
            </a:r>
          </a:p>
          <a:p>
            <a:pPr algn="ctr" eaLnBrk="1" hangingPunct="1">
              <a:lnSpc>
                <a:spcPct val="98000"/>
              </a:lnSpc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Copyright  , Upper Saddle River, NJ  07458.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3505386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mph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additive="repl">
                                        <p:cTn id="6" dur="1900" fill="hold" masterRel="sameClick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504D"/>
                                      </p:to>
                                    </p:animClr>
                                    <p:animClr clrSpc="rgb" dir="cw">
                                      <p:cBhvr additive="repl">
                                        <p:cTn id="7" dur="1900" fill="hold" masterRel="sameClick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504D"/>
                                      </p:to>
                                    </p:animClr>
                                    <p:set>
                                      <p:cBhvr additive="repl">
                                        <p:cTn id="8" dur="1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boolVal val="0"/>
                                      </p:to>
                                    </p:set>
                                    <p:set>
                                      <p:cBhvr additive="repl">
                                        <p:cTn id="9" dur="1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>
                                        <p:boolVal val="0"/>
                                      </p:to>
                                    </p:set>
                                    <p:animScale>
                                      <p:cBhvr additive="repl">
                                        <p:cTn id="1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  <p:animScale>
                                      <p:cBhvr additive="repl"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30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  <p:animScale>
                                      <p:cBhvr additive="repl">
                                        <p:cTn id="12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430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7" dur="500"/>
                                        <p:tgtEl>
                                          <p:spTgt spid="430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0" dur="500"/>
                                        <p:tgtEl>
                                          <p:spTgt spid="430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3" dur="500"/>
                                        <p:tgtEl>
                                          <p:spTgt spid="430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8" dur="500"/>
                                        <p:tgtEl>
                                          <p:spTgt spid="430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3" dur="500"/>
                                        <p:tgtEl>
                                          <p:spTgt spid="430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8" dur="500"/>
                                        <p:tgtEl>
                                          <p:spTgt spid="430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43" dur="500"/>
                                        <p:tgtEl>
                                          <p:spTgt spid="430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46" dur="500"/>
                                        <p:tgtEl>
                                          <p:spTgt spid="4300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369888" y="322263"/>
            <a:ext cx="8601075" cy="1049337"/>
          </a:xfrm>
        </p:spPr>
        <p:txBody>
          <a:bodyPr/>
          <a:lstStyle/>
          <a:p>
            <a:pPr algn="ctr" eaLnBrk="1" hangingPunct="1"/>
            <a:r>
              <a:rPr lang="en-US" altLang="en-US" dirty="0" smtClean="0"/>
              <a:t>Impact of Divorce on Children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750887" y="1371600"/>
            <a:ext cx="8012113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defTabSz="914400" hangingPunct="1">
              <a:lnSpc>
                <a:spcPct val="100000"/>
              </a:lnSpc>
              <a:spcBef>
                <a:spcPct val="20000"/>
              </a:spcBef>
              <a:buClr>
                <a:srgbClr val="1D593B"/>
              </a:buClr>
              <a:buSzPct val="50000"/>
              <a:buFont typeface="Times New Roman" pitchFamily="-12" charset="0"/>
              <a:buChar char="█"/>
              <a:defRPr/>
            </a:pPr>
            <a:r>
              <a:rPr lang="en-US" sz="32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About a third of children benefit </a:t>
            </a:r>
            <a:br>
              <a:rPr lang="en-US" sz="32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</a:br>
            <a:r>
              <a:rPr lang="en-US" sz="32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from divorce because it lessens </a:t>
            </a:r>
            <a:br>
              <a:rPr lang="en-US" sz="32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</a:br>
            <a:r>
              <a:rPr lang="en-US" sz="32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exposure to conflict </a:t>
            </a:r>
            <a:r>
              <a:rPr lang="en-US" sz="28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(Amato and Booth, 1997)</a:t>
            </a:r>
          </a:p>
        </p:txBody>
      </p:sp>
      <p:sp>
        <p:nvSpPr>
          <p:cNvPr id="656388" name="Rectangle 4"/>
          <p:cNvSpPr>
            <a:spLocks noChangeArrowheads="1"/>
          </p:cNvSpPr>
          <p:nvPr/>
        </p:nvSpPr>
        <p:spPr bwMode="auto">
          <a:xfrm>
            <a:off x="750887" y="3048000"/>
            <a:ext cx="8212138" cy="254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defTabSz="914400" hangingPunct="1">
              <a:lnSpc>
                <a:spcPct val="100000"/>
              </a:lnSpc>
              <a:spcBef>
                <a:spcPct val="20000"/>
              </a:spcBef>
              <a:buClr>
                <a:srgbClr val="1D593B"/>
              </a:buClr>
              <a:buSzPct val="50000"/>
              <a:buFont typeface="Times New Roman" pitchFamily="-12" charset="0"/>
              <a:buChar char="█"/>
              <a:defRPr/>
            </a:pPr>
            <a:r>
              <a:rPr lang="en-US" sz="32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In about 70% of divorces, parents </a:t>
            </a:r>
            <a:br>
              <a:rPr lang="en-US" sz="32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</a:br>
            <a:r>
              <a:rPr lang="en-US" sz="32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engaged in low level of conflict</a:t>
            </a:r>
          </a:p>
          <a:p>
            <a:pPr marL="677863" lvl="1" indent="-334963" defTabSz="914400" hangingPunct="1">
              <a:lnSpc>
                <a:spcPct val="100000"/>
              </a:lnSpc>
              <a:spcBef>
                <a:spcPct val="20000"/>
              </a:spcBef>
              <a:buClrTx/>
              <a:buSzTx/>
              <a:buFontTx/>
              <a:buChar char="–"/>
              <a:defRPr/>
            </a:pPr>
            <a:r>
              <a:rPr lang="en-US" sz="28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Realities of divorce appeared </a:t>
            </a:r>
            <a:br>
              <a:rPr lang="en-US" sz="28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</a:br>
            <a:r>
              <a:rPr lang="en-US" sz="28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harder for children than living </a:t>
            </a:r>
            <a:br>
              <a:rPr lang="en-US" sz="28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</a:br>
            <a:r>
              <a:rPr lang="en-US" sz="28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with marital unhappiness</a:t>
            </a:r>
          </a:p>
        </p:txBody>
      </p:sp>
    </p:spTree>
    <p:extLst>
      <p:ext uri="{BB962C8B-B14F-4D97-AF65-F5344CB8AC3E}">
        <p14:creationId xmlns:p14="http://schemas.microsoft.com/office/powerpoint/2010/main" val="2121941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6388" grpId="0" build="p" bldLvl="2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1"/>
          <p:cNvSpPr txBox="1">
            <a:spLocks noChangeArrowheads="1"/>
          </p:cNvSpPr>
          <p:nvPr/>
        </p:nvSpPr>
        <p:spPr bwMode="auto">
          <a:xfrm>
            <a:off x="228600" y="17463"/>
            <a:ext cx="8610600" cy="1414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616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4400">
                <a:solidFill>
                  <a:srgbClr val="000000"/>
                </a:solidFill>
                <a:latin typeface="Calibri" panose="020F0502020204030204" pitchFamily="34" charset="0"/>
              </a:rPr>
              <a:t>Remarriage and Blended Families</a:t>
            </a:r>
          </a:p>
        </p:txBody>
      </p:sp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304800" y="1371600"/>
            <a:ext cx="861695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920" rIns="90000" bIns="45000"/>
          <a:lstStyle>
            <a:lvl1pPr marL="341313" indent="-33972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marL="741363" indent="-28257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Four out of five people who divorce remarry</a:t>
            </a: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 b="1">
                <a:solidFill>
                  <a:srgbClr val="000000"/>
                </a:solidFill>
                <a:latin typeface="Calibri" panose="020F0502020204030204" pitchFamily="34" charset="0"/>
              </a:rPr>
              <a:t>Blended Families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 i="1">
                <a:solidFill>
                  <a:srgbClr val="000000"/>
                </a:solidFill>
                <a:latin typeface="Calibri" panose="020F0502020204030204" pitchFamily="34" charset="0"/>
              </a:rPr>
              <a:t>Composed of children and some combination of biological parents and step-parents</a:t>
            </a: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Blended families must define who is part of the nuclear family</a:t>
            </a: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Adjustments are necessary</a:t>
            </a: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Offer both young and old the chance to relax rigid family roles</a:t>
            </a:r>
          </a:p>
        </p:txBody>
      </p:sp>
      <p:sp>
        <p:nvSpPr>
          <p:cNvPr id="47108" name="Rectangle 3"/>
          <p:cNvSpPr>
            <a:spLocks noChangeArrowheads="1"/>
          </p:cNvSpPr>
          <p:nvPr/>
        </p:nvSpPr>
        <p:spPr bwMode="auto">
          <a:xfrm>
            <a:off x="1371600" y="62484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86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1400" i="1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                                 Society: The Basics, </a:t>
            </a: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10th Edition by John Macionis</a:t>
            </a:r>
          </a:p>
          <a:p>
            <a:pPr algn="ctr" eaLnBrk="1" hangingPunct="1">
              <a:lnSpc>
                <a:spcPct val="98000"/>
              </a:lnSpc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Copyright  , Upper Saddle River, NJ  07458.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508798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2" dur="500"/>
                                        <p:tgtEl>
                                          <p:spTgt spid="45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5" dur="500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0" dur="500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5" dur="500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0" dur="500"/>
                                        <p:tgtEl>
                                          <p:spTgt spid="45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1"/>
          <p:cNvSpPr txBox="1">
            <a:spLocks noChangeArrowheads="1"/>
          </p:cNvSpPr>
          <p:nvPr/>
        </p:nvSpPr>
        <p:spPr bwMode="auto">
          <a:xfrm>
            <a:off x="301625" y="227013"/>
            <a:ext cx="8461375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6160" rIns="90000" bIns="4500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4400">
                <a:solidFill>
                  <a:srgbClr val="000000"/>
                </a:solidFill>
                <a:latin typeface="Calibri" panose="020F0502020204030204" pitchFamily="34" charset="0"/>
              </a:rPr>
              <a:t>Family Violence</a:t>
            </a:r>
          </a:p>
        </p:txBody>
      </p:sp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920" rIns="90000" bIns="45000"/>
          <a:lstStyle>
            <a:lvl1pPr marL="341313" indent="-33972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 i="1" dirty="0">
                <a:solidFill>
                  <a:srgbClr val="000000"/>
                </a:solidFill>
                <a:latin typeface="Calibri" panose="020F0502020204030204" pitchFamily="34" charset="0"/>
              </a:rPr>
              <a:t>Emotional, physical, or sexual abuse of one family member by another</a:t>
            </a: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Family is the most violent group in society with the exception of the police and the </a:t>
            </a:r>
            <a:r>
              <a:rPr lang="en-US" altLang="en-US" sz="32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military</a:t>
            </a:r>
          </a:p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Intimate Partner violence (IPV) – includes unmarried, cohabiting or same-sex couples.</a:t>
            </a:r>
            <a:endParaRPr lang="en-US" altLang="en-US" sz="3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8132" name="Rectangle 3"/>
          <p:cNvSpPr>
            <a:spLocks noChangeArrowheads="1"/>
          </p:cNvSpPr>
          <p:nvPr/>
        </p:nvSpPr>
        <p:spPr bwMode="auto">
          <a:xfrm>
            <a:off x="1371600" y="62484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86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1400" i="1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                                 Society: The Basics, </a:t>
            </a: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10th Edition by John Macionis</a:t>
            </a:r>
          </a:p>
          <a:p>
            <a:pPr algn="ctr" eaLnBrk="1" hangingPunct="1">
              <a:lnSpc>
                <a:spcPct val="98000"/>
              </a:lnSpc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Copyright  , Upper Saddle River, NJ  07458.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1533701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2" dur="500"/>
                                        <p:tgtEl>
                                          <p:spTgt spid="46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7" dur="500"/>
                                        <p:tgtEl>
                                          <p:spTgt spid="46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ext Box 1"/>
          <p:cNvSpPr txBox="1">
            <a:spLocks noChangeArrowheads="1"/>
          </p:cNvSpPr>
          <p:nvPr/>
        </p:nvSpPr>
        <p:spPr bwMode="auto">
          <a:xfrm>
            <a:off x="152400" y="152400"/>
            <a:ext cx="8540750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920" rIns="90000" bIns="45000"/>
          <a:lstStyle>
            <a:lvl1pPr marL="341313" indent="-33972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marL="741363" indent="-28257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indent="-227013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 b="1">
                <a:solidFill>
                  <a:srgbClr val="000000"/>
                </a:solidFill>
                <a:latin typeface="Calibri" panose="020F0502020204030204" pitchFamily="34" charset="0"/>
              </a:rPr>
              <a:t>Violence against Women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Often unreported to police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700,000 people are victims of domestic violence each year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32% of women who are homicide victims are killed by spouses, partners, or ex-partners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Women are more likely to be injured by a family member than a stranger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 i="1">
                <a:solidFill>
                  <a:srgbClr val="000000"/>
                </a:solidFill>
                <a:latin typeface="Calibri" panose="020F0502020204030204" pitchFamily="34" charset="0"/>
              </a:rPr>
              <a:t>Marital Rape Laws</a:t>
            </a:r>
          </a:p>
          <a:p>
            <a:pPr lvl="2" eaLnBrk="1" hangingPunct="1">
              <a:lnSpc>
                <a:spcPct val="98000"/>
              </a:lnSpc>
              <a:spcBef>
                <a:spcPts val="488"/>
              </a:spcBef>
              <a:buFont typeface="Arial" panose="020B0604020202020204" pitchFamily="34" charset="0"/>
              <a:buChar char="•"/>
            </a:pPr>
            <a:r>
              <a:rPr lang="en-US" altLang="en-US" sz="2400">
                <a:solidFill>
                  <a:srgbClr val="000000"/>
                </a:solidFill>
                <a:latin typeface="Calibri" panose="020F0502020204030204" pitchFamily="34" charset="0"/>
              </a:rPr>
              <a:t>Found in all 50 states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Communities across U.S. have shelters to provide counseling and temporary housing for women and children of domestic violence</a:t>
            </a:r>
          </a:p>
        </p:txBody>
      </p:sp>
      <p:sp>
        <p:nvSpPr>
          <p:cNvPr id="49155" name="Rectangle 2"/>
          <p:cNvSpPr>
            <a:spLocks noChangeArrowheads="1"/>
          </p:cNvSpPr>
          <p:nvPr/>
        </p:nvSpPr>
        <p:spPr bwMode="auto">
          <a:xfrm>
            <a:off x="1371600" y="62484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86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1400" i="1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                                 Society: The Basics, </a:t>
            </a: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10th Edition by John Macionis</a:t>
            </a:r>
          </a:p>
          <a:p>
            <a:pPr algn="ctr" eaLnBrk="1" hangingPunct="1">
              <a:lnSpc>
                <a:spcPct val="98000"/>
              </a:lnSpc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Copyright  , Upper Saddle River, NJ  07458.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12587668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mph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additive="repl">
                                        <p:cTn id="6" dur="1900" fill="hold" masterRel="sameClick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504D"/>
                                      </p:to>
                                    </p:animClr>
                                    <p:animClr clrSpc="rgb" dir="cw">
                                      <p:cBhvr additive="repl">
                                        <p:cTn id="7" dur="1900" fill="hold" masterRel="sameClick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504D"/>
                                      </p:to>
                                    </p:animClr>
                                    <p:set>
                                      <p:cBhvr additive="repl">
                                        <p:cTn id="8" dur="1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boolVal val="0"/>
                                      </p:to>
                                    </p:set>
                                    <p:set>
                                      <p:cBhvr additive="repl">
                                        <p:cTn id="9" dur="1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>
                                        <p:boolVal val="0"/>
                                      </p:to>
                                    </p:set>
                                    <p:animScale>
                                      <p:cBhvr additive="repl">
                                        <p:cTn id="1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  <p:animScale>
                                      <p:cBhvr additive="repl"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7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  <p:animScale>
                                      <p:cBhvr additive="repl">
                                        <p:cTn id="12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47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7" dur="500"/>
                                        <p:tgtEl>
                                          <p:spTgt spid="47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2" dur="500"/>
                                        <p:tgtEl>
                                          <p:spTgt spid="47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7" dur="500"/>
                                        <p:tgtEl>
                                          <p:spTgt spid="47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2" dur="500"/>
                                        <p:tgtEl>
                                          <p:spTgt spid="47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7" dur="500"/>
                                        <p:tgtEl>
                                          <p:spTgt spid="47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40" dur="500"/>
                                        <p:tgtEl>
                                          <p:spTgt spid="47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45" dur="500"/>
                                        <p:tgtEl>
                                          <p:spTgt spid="47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ext Box 1"/>
          <p:cNvSpPr txBox="1">
            <a:spLocks noChangeArrowheads="1"/>
          </p:cNvSpPr>
          <p:nvPr/>
        </p:nvSpPr>
        <p:spPr bwMode="auto">
          <a:xfrm>
            <a:off x="527050" y="609600"/>
            <a:ext cx="861695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920" rIns="90000" bIns="45000"/>
          <a:lstStyle>
            <a:lvl1pPr marL="341313" indent="-33972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marL="741363" indent="-28257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indent="-227013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000000"/>
                </a:solidFill>
                <a:latin typeface="Calibri" panose="020F0502020204030204" pitchFamily="34" charset="0"/>
              </a:rPr>
              <a:t>Violence against Children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3 million reports of child abuse and neglect each </a:t>
            </a:r>
            <a:r>
              <a:rPr lang="en-US" altLang="en-US" sz="2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year</a:t>
            </a:r>
          </a:p>
          <a:p>
            <a:pPr marL="458788" lvl="1" indent="0" algn="ctr" eaLnBrk="1" hangingPunct="1">
              <a:lnSpc>
                <a:spcPct val="98000"/>
              </a:lnSpc>
              <a:spcBef>
                <a:spcPts val="563"/>
              </a:spcBef>
            </a:pPr>
            <a:r>
              <a:rPr lang="en-US" altLang="en-US" sz="2800" b="1" u="sng" dirty="0" smtClean="0">
                <a:solidFill>
                  <a:srgbClr val="000000"/>
                </a:solidFill>
                <a:latin typeface="Calibri" panose="020F0502020204030204" pitchFamily="34" charset="0"/>
              </a:rPr>
              <a:t>FORMS OF CHILD ABUSE</a:t>
            </a:r>
            <a:endParaRPr lang="en-US" altLang="en-US" sz="280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915988" lvl="1" indent="-457200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r>
              <a:rPr lang="en-US" altLang="en-US" sz="2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Neglect</a:t>
            </a:r>
          </a:p>
          <a:p>
            <a:pPr marL="915988" lvl="1" indent="-457200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r>
              <a:rPr lang="en-US" altLang="en-US" sz="2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Physical Abuse</a:t>
            </a:r>
          </a:p>
          <a:p>
            <a:pPr marL="915988" lvl="1" indent="-457200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r>
              <a:rPr lang="en-US" altLang="en-US" sz="2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Sexual Abuse</a:t>
            </a:r>
          </a:p>
          <a:p>
            <a:pPr marL="915988" lvl="1" indent="-457200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r>
              <a:rPr lang="en-US" altLang="en-US" sz="2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Psychological Maltreatment</a:t>
            </a:r>
          </a:p>
          <a:p>
            <a:pPr marL="915988" lvl="1" indent="-457200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r>
              <a:rPr lang="en-US" altLang="en-US" sz="2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Medical Neglect</a:t>
            </a:r>
          </a:p>
        </p:txBody>
      </p:sp>
      <p:sp>
        <p:nvSpPr>
          <p:cNvPr id="50179" name="Rectangle 2"/>
          <p:cNvSpPr>
            <a:spLocks noChangeArrowheads="1"/>
          </p:cNvSpPr>
          <p:nvPr/>
        </p:nvSpPr>
        <p:spPr bwMode="auto">
          <a:xfrm>
            <a:off x="1371600" y="62484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86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1400" i="1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                                 Society: The Basics, </a:t>
            </a: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10th Edition by John Macionis</a:t>
            </a:r>
          </a:p>
          <a:p>
            <a:pPr algn="ctr" eaLnBrk="1" hangingPunct="1">
              <a:lnSpc>
                <a:spcPct val="98000"/>
              </a:lnSpc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Copyright  , Upper Saddle River, NJ  07458.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9106540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mph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additive="repl">
                                        <p:cTn id="6" dur="1900" fill="hold" masterRel="sameClick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504D"/>
                                      </p:to>
                                    </p:animClr>
                                    <p:animClr clrSpc="rgb" dir="cw">
                                      <p:cBhvr additive="repl">
                                        <p:cTn id="7" dur="1900" fill="hold" masterRel="sameClick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504D"/>
                                      </p:to>
                                    </p:animClr>
                                    <p:set>
                                      <p:cBhvr additive="repl">
                                        <p:cTn id="8" dur="1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boolVal val="0"/>
                                      </p:to>
                                    </p:set>
                                    <p:set>
                                      <p:cBhvr additive="repl">
                                        <p:cTn id="9" dur="1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>
                                        <p:boolVal val="0"/>
                                      </p:to>
                                    </p:set>
                                    <p:animScale>
                                      <p:cBhvr additive="repl">
                                        <p:cTn id="1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  <p:animScale>
                                      <p:cBhvr additive="repl"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8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  <p:animScale>
                                      <p:cBhvr additive="repl">
                                        <p:cTn id="12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48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7" dur="500"/>
                                        <p:tgtEl>
                                          <p:spTgt spid="48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2" dur="500"/>
                                        <p:tgtEl>
                                          <p:spTgt spid="48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7" dur="500"/>
                                        <p:tgtEl>
                                          <p:spTgt spid="48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2" dur="500"/>
                                        <p:tgtEl>
                                          <p:spTgt spid="481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7" dur="500"/>
                                        <p:tgtEl>
                                          <p:spTgt spid="481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42" dur="500"/>
                                        <p:tgtEl>
                                          <p:spTgt spid="481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47" dur="500"/>
                                        <p:tgtEl>
                                          <p:spTgt spid="481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41300"/>
            <a:ext cx="8062913" cy="6588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Figure </a:t>
            </a:r>
            <a:r>
              <a:rPr lang="en-US" dirty="0" smtClean="0"/>
              <a:t>14.9</a:t>
            </a:r>
            <a:endParaRPr lang="en-US" dirty="0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701" y="1122363"/>
            <a:ext cx="5255911" cy="3500437"/>
          </a:xfrm>
        </p:spPr>
      </p:pic>
      <p:sp>
        <p:nvSpPr>
          <p:cNvPr id="9219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57200" y="4843463"/>
            <a:ext cx="8062913" cy="1166812"/>
          </a:xfrm>
        </p:spPr>
        <p:txBody>
          <a:bodyPr/>
          <a:lstStyle/>
          <a:p>
            <a:r>
              <a:rPr lang="en-US" sz="1600" dirty="0"/>
              <a:t>The Casey Anthony trial, in which Casey was ultimately acquitted of murder charges against her </a:t>
            </a:r>
            <a:r>
              <a:rPr lang="en-US" sz="1600" dirty="0" smtClean="0"/>
              <a:t>daughter, </a:t>
            </a:r>
            <a:r>
              <a:rPr lang="en-US" sz="1600" dirty="0" err="1" smtClean="0"/>
              <a:t>Caylee</a:t>
            </a:r>
            <a:r>
              <a:rPr lang="en-US" sz="1600" dirty="0"/>
              <a:t>, created public outrage and brought to light issues of child abuse and neglect across the United States. (Photo </a:t>
            </a:r>
            <a:r>
              <a:rPr lang="en-US" sz="1600" dirty="0" smtClean="0"/>
              <a:t>courtesy of </a:t>
            </a:r>
            <a:r>
              <a:rPr lang="en-US" sz="1600" dirty="0"/>
              <a:t>Bruce </a:t>
            </a:r>
            <a:r>
              <a:rPr lang="en-US" sz="1600" dirty="0" err="1"/>
              <a:t>Tuten</a:t>
            </a:r>
            <a:r>
              <a:rPr lang="en-US" sz="1600" dirty="0"/>
              <a:t>/</a:t>
            </a:r>
            <a:r>
              <a:rPr lang="en-US" sz="1600" dirty="0" err="1"/>
              <a:t>flickr</a:t>
            </a:r>
            <a:r>
              <a:rPr lang="en-US" sz="1600" dirty="0"/>
              <a:t>)</a:t>
            </a:r>
            <a:endParaRPr lang="en-US" sz="1600" dirty="0" smtClean="0"/>
          </a:p>
        </p:txBody>
      </p:sp>
      <p:pic>
        <p:nvPicPr>
          <p:cNvPr id="6" name="Picture 5" descr="OSX-Stacked-TM-RGB-300dpi-201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087" y="227959"/>
            <a:ext cx="1226434" cy="83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12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ext Box 1"/>
          <p:cNvSpPr txBox="1">
            <a:spLocks noChangeArrowheads="1"/>
          </p:cNvSpPr>
          <p:nvPr/>
        </p:nvSpPr>
        <p:spPr bwMode="auto">
          <a:xfrm>
            <a:off x="527050" y="609600"/>
            <a:ext cx="861695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52920" rIns="90000" bIns="45000"/>
          <a:lstStyle>
            <a:lvl1pPr marL="341313" indent="-33972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marL="741363" indent="-282575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indent="-227013"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eaLnBrk="1" hangingPunct="1">
              <a:lnSpc>
                <a:spcPct val="98000"/>
              </a:lnSpc>
              <a:spcBef>
                <a:spcPts val="638"/>
              </a:spcBef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000000"/>
                </a:solidFill>
                <a:latin typeface="Calibri" panose="020F0502020204030204" pitchFamily="34" charset="0"/>
              </a:rPr>
              <a:t>Violence against Children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Infants less than 1 year old have the highest rate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Involves </a:t>
            </a: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more than physical injury</a:t>
            </a:r>
          </a:p>
          <a:p>
            <a:pPr lvl="2" eaLnBrk="1" hangingPunct="1">
              <a:lnSpc>
                <a:spcPct val="98000"/>
              </a:lnSpc>
              <a:spcBef>
                <a:spcPts val="488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Misuse of power and trust to damage child’s well-being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Child abusers conform to no stereotype</a:t>
            </a:r>
          </a:p>
          <a:p>
            <a:pPr lvl="2" eaLnBrk="1" hangingPunct="1">
              <a:lnSpc>
                <a:spcPct val="98000"/>
              </a:lnSpc>
              <a:spcBef>
                <a:spcPts val="488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More likely to be women than men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All abusers share one trait</a:t>
            </a:r>
          </a:p>
          <a:p>
            <a:pPr lvl="2" eaLnBrk="1" hangingPunct="1">
              <a:lnSpc>
                <a:spcPct val="98000"/>
              </a:lnSpc>
              <a:spcBef>
                <a:spcPts val="488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All abused themselves as children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Violence in close relationships is learned</a:t>
            </a:r>
          </a:p>
          <a:p>
            <a:pPr lvl="1" eaLnBrk="1" hangingPunct="1">
              <a:lnSpc>
                <a:spcPct val="98000"/>
              </a:lnSpc>
              <a:spcBef>
                <a:spcPts val="563"/>
              </a:spcBef>
              <a:buFont typeface="Arial" panose="020B0604020202020204" pitchFamily="34" charset="0"/>
              <a:buChar char="–"/>
            </a:pPr>
            <a:r>
              <a:rPr lang="en-US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Violence begets violence</a:t>
            </a:r>
          </a:p>
        </p:txBody>
      </p:sp>
      <p:sp>
        <p:nvSpPr>
          <p:cNvPr id="50179" name="Rectangle 2"/>
          <p:cNvSpPr>
            <a:spLocks noChangeArrowheads="1"/>
          </p:cNvSpPr>
          <p:nvPr/>
        </p:nvSpPr>
        <p:spPr bwMode="auto">
          <a:xfrm>
            <a:off x="1371600" y="6248400"/>
            <a:ext cx="76200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8600" rIns="90000" bIns="450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S Pゴシック" charset="0"/>
                <a:cs typeface="MS Pゴシック" charset="0"/>
              </a:defRPr>
            </a:lvl9pPr>
          </a:lstStyle>
          <a:p>
            <a:pPr algn="ctr" eaLnBrk="1" hangingPunct="1">
              <a:lnSpc>
                <a:spcPct val="98000"/>
              </a:lnSpc>
            </a:pPr>
            <a:r>
              <a:rPr lang="en-US" altLang="en-US" sz="1400" i="1">
                <a:solidFill>
                  <a:srgbClr val="000000"/>
                </a:solidFill>
                <a:latin typeface="Calibri" panose="020F0502020204030204" pitchFamily="34" charset="0"/>
              </a:rPr>
              <a:t>                                                           Society: The Basics, </a:t>
            </a: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10th Edition by John Macionis</a:t>
            </a:r>
          </a:p>
          <a:p>
            <a:pPr algn="ctr" eaLnBrk="1" hangingPunct="1">
              <a:lnSpc>
                <a:spcPct val="98000"/>
              </a:lnSpc>
            </a:pPr>
            <a:r>
              <a:rPr lang="en-US" altLang="en-US" sz="1400">
                <a:solidFill>
                  <a:srgbClr val="000000"/>
                </a:solidFill>
                <a:latin typeface="Calibri" panose="020F0502020204030204" pitchFamily="34" charset="0"/>
              </a:rPr>
              <a:t>Copyright  , Upper Saddle River, NJ  07458.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17534715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mph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additive="repl">
                                        <p:cTn id="6" dur="1900" fill="hold" masterRel="sameClick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504D"/>
                                      </p:to>
                                    </p:animClr>
                                    <p:animClr clrSpc="rgb" dir="cw">
                                      <p:cBhvr additive="repl">
                                        <p:cTn id="7" dur="1900" fill="hold" masterRel="sameClick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504D"/>
                                      </p:to>
                                    </p:animClr>
                                    <p:set>
                                      <p:cBhvr additive="repl">
                                        <p:cTn id="8" dur="1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boolVal val="0"/>
                                      </p:to>
                                    </p:set>
                                    <p:set>
                                      <p:cBhvr additive="repl">
                                        <p:cTn id="9" dur="1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>
                                        <p:boolVal val="0"/>
                                      </p:to>
                                    </p:set>
                                    <p:animScale>
                                      <p:cBhvr additive="repl">
                                        <p:cTn id="1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  <p:animScale>
                                      <p:cBhvr additive="repl"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8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  <p:animScale>
                                      <p:cBhvr additive="repl">
                                        <p:cTn id="12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48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mph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additive="repl">
                                        <p:cTn id="16" dur="1900" fill="hold" masterRel="sameClick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504D"/>
                                      </p:to>
                                    </p:animClr>
                                    <p:animClr clrSpc="rgb" dir="cw">
                                      <p:cBhvr additive="repl">
                                        <p:cTn id="17" dur="1900" fill="hold" masterRel="sameClick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504D"/>
                                      </p:to>
                                    </p:animClr>
                                    <p:set>
                                      <p:cBhvr additive="repl">
                                        <p:cTn id="18" dur="1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boolVal val="0"/>
                                      </p:to>
                                    </p:set>
                                    <p:set>
                                      <p:cBhvr additive="repl">
                                        <p:cTn id="19" dur="1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>
                                        <p:boolVal val="0"/>
                                      </p:to>
                                    </p:set>
                                    <p:animScale>
                                      <p:cBhvr additive="repl">
                                        <p:cTn id="2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  <p:animScale>
                                      <p:cBhvr additive="repl"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8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  <p:animScale>
                                      <p:cBhvr additive="repl">
                                        <p:cTn id="22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48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7" dur="500"/>
                                        <p:tgtEl>
                                          <p:spTgt spid="48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0" dur="500"/>
                                        <p:tgtEl>
                                          <p:spTgt spid="48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5" dur="500"/>
                                        <p:tgtEl>
                                          <p:spTgt spid="481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8" dur="500"/>
                                        <p:tgtEl>
                                          <p:spTgt spid="481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43" dur="500"/>
                                        <p:tgtEl>
                                          <p:spTgt spid="481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46" dur="500"/>
                                        <p:tgtEl>
                                          <p:spTgt spid="481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51" dur="500"/>
                                        <p:tgtEl>
                                          <p:spTgt spid="481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56" dur="500"/>
                                        <p:tgtEl>
                                          <p:spTgt spid="481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497</TotalTime>
  <Words>3340</Words>
  <Application>Microsoft Office PowerPoint</Application>
  <PresentationFormat>On-screen Show (4:3)</PresentationFormat>
  <Paragraphs>555</Paragraphs>
  <Slides>55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6" baseType="lpstr">
      <vt:lpstr>Arabic Typesetting</vt:lpstr>
      <vt:lpstr>Arial</vt:lpstr>
      <vt:lpstr>Baskerville Old Face</vt:lpstr>
      <vt:lpstr>Calibri</vt:lpstr>
      <vt:lpstr>Franklin Gothic Book</vt:lpstr>
      <vt:lpstr>Franklin Gothic Medium</vt:lpstr>
      <vt:lpstr>MS Pゴシック</vt:lpstr>
      <vt:lpstr>Times New Roman</vt:lpstr>
      <vt:lpstr>Tunga</vt:lpstr>
      <vt:lpstr>Wingdings</vt:lpstr>
      <vt:lpstr>Angles</vt:lpstr>
      <vt:lpstr>MODULE 8</vt:lpstr>
      <vt:lpstr>OBJECTIVEsS</vt:lpstr>
      <vt:lpstr>Marriage </vt:lpstr>
      <vt:lpstr>family</vt:lpstr>
      <vt:lpstr>TYPES OF FAMILIES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Stages of family life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Figure 14.5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Statistical Trends in Divorce</vt:lpstr>
      <vt:lpstr>Statistical Trends in Divorce</vt:lpstr>
      <vt:lpstr>Factors Associated  with Divorce</vt:lpstr>
      <vt:lpstr>PowerPoint Presentation</vt:lpstr>
      <vt:lpstr>Impact of Divorce on Children</vt:lpstr>
      <vt:lpstr>PowerPoint Presentation</vt:lpstr>
      <vt:lpstr>PowerPoint Presentation</vt:lpstr>
      <vt:lpstr>PowerPoint Presentation</vt:lpstr>
      <vt:lpstr>PowerPoint Presentation</vt:lpstr>
      <vt:lpstr>Figure 14.9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tante</dc:creator>
  <cp:lastModifiedBy>Conerly, Tonja</cp:lastModifiedBy>
  <cp:revision>64</cp:revision>
  <dcterms:created xsi:type="dcterms:W3CDTF">2017-01-20T15:53:35Z</dcterms:created>
  <dcterms:modified xsi:type="dcterms:W3CDTF">2017-04-10T18:13:22Z</dcterms:modified>
</cp:coreProperties>
</file>